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handoutMasterIdLst>
    <p:handoutMasterId r:id="rId47"/>
  </p:handoutMasterIdLst>
  <p:sldIdLst>
    <p:sldId id="322" r:id="rId2"/>
    <p:sldId id="321" r:id="rId3"/>
    <p:sldId id="257" r:id="rId4"/>
    <p:sldId id="258" r:id="rId5"/>
    <p:sldId id="302" r:id="rId6"/>
    <p:sldId id="324" r:id="rId7"/>
    <p:sldId id="281" r:id="rId8"/>
    <p:sldId id="325" r:id="rId9"/>
    <p:sldId id="314" r:id="rId10"/>
    <p:sldId id="282" r:id="rId11"/>
    <p:sldId id="284" r:id="rId12"/>
    <p:sldId id="315" r:id="rId13"/>
    <p:sldId id="340" r:id="rId14"/>
    <p:sldId id="316" r:id="rId15"/>
    <p:sldId id="327" r:id="rId16"/>
    <p:sldId id="317" r:id="rId17"/>
    <p:sldId id="328" r:id="rId18"/>
    <p:sldId id="326" r:id="rId19"/>
    <p:sldId id="318" r:id="rId20"/>
    <p:sldId id="311" r:id="rId21"/>
    <p:sldId id="329" r:id="rId22"/>
    <p:sldId id="312" r:id="rId23"/>
    <p:sldId id="330" r:id="rId24"/>
    <p:sldId id="319" r:id="rId25"/>
    <p:sldId id="286" r:id="rId26"/>
    <p:sldId id="331" r:id="rId27"/>
    <p:sldId id="287" r:id="rId28"/>
    <p:sldId id="288" r:id="rId29"/>
    <p:sldId id="289" r:id="rId30"/>
    <p:sldId id="290" r:id="rId31"/>
    <p:sldId id="292" r:id="rId32"/>
    <p:sldId id="297" r:id="rId33"/>
    <p:sldId id="343" r:id="rId34"/>
    <p:sldId id="344" r:id="rId35"/>
    <p:sldId id="342" r:id="rId36"/>
    <p:sldId id="332" r:id="rId37"/>
    <p:sldId id="345" r:id="rId38"/>
    <p:sldId id="348" r:id="rId39"/>
    <p:sldId id="299" r:id="rId40"/>
    <p:sldId id="300" r:id="rId41"/>
    <p:sldId id="346" r:id="rId42"/>
    <p:sldId id="347" r:id="rId43"/>
    <p:sldId id="335" r:id="rId44"/>
    <p:sldId id="339"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99"/>
    <a:srgbClr val="031CD3"/>
    <a:srgbClr val="FF9933"/>
    <a:srgbClr val="66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9FB8550-EDE7-403D-8E24-F12476631888}" type="datetimeFigureOut">
              <a:rPr lang="en-US" smtClean="0"/>
              <a:t>3/7/2021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042FC1A-D072-4458-9070-11415E56C8EB}" type="slidenum">
              <a:rPr lang="en-US" smtClean="0"/>
              <a:t>‹#›</a:t>
            </a:fld>
            <a:endParaRPr lang="en-US"/>
          </a:p>
        </p:txBody>
      </p:sp>
    </p:spTree>
    <p:extLst>
      <p:ext uri="{BB962C8B-B14F-4D97-AF65-F5344CB8AC3E}">
        <p14:creationId xmlns:p14="http://schemas.microsoft.com/office/powerpoint/2010/main" val="79376650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DF28A9-8314-4E2A-A6EB-2A33345A2137}" type="datetimeFigureOut">
              <a:rPr lang="en-US" smtClean="0"/>
              <a:t>3/7/2021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C08621-61D5-4C81-BA3C-A65FCABACFF2}" type="slidenum">
              <a:rPr lang="en-US" smtClean="0"/>
              <a:t>‹#›</a:t>
            </a:fld>
            <a:endParaRPr lang="en-US"/>
          </a:p>
        </p:txBody>
      </p:sp>
    </p:spTree>
    <p:extLst>
      <p:ext uri="{BB962C8B-B14F-4D97-AF65-F5344CB8AC3E}">
        <p14:creationId xmlns:p14="http://schemas.microsoft.com/office/powerpoint/2010/main" val="46213723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F7550F1-9CF4-4245-BFD9-65E7206E77AE}" type="slidenum">
              <a:rPr lang="en-US" smtClean="0"/>
              <a:t>1</a:t>
            </a:fld>
            <a:endParaRPr lang="en-US"/>
          </a:p>
        </p:txBody>
      </p:sp>
      <p:sp>
        <p:nvSpPr>
          <p:cNvPr id="5" name="Header Placeholder 4"/>
          <p:cNvSpPr>
            <a:spLocks noGrp="1"/>
          </p:cNvSpPr>
          <p:nvPr>
            <p:ph type="hdr" sz="quarter" idx="11"/>
          </p:nvPr>
        </p:nvSpPr>
        <p:spPr/>
        <p:txBody>
          <a:bodyPr/>
          <a:lstStyle/>
          <a:p>
            <a:r>
              <a:rPr lang="en-US" smtClean="0"/>
              <a:t>Drug Quality Control- Semester 8 </a:t>
            </a:r>
            <a:endParaRPr lang="en-US"/>
          </a:p>
        </p:txBody>
      </p:sp>
      <p:sp>
        <p:nvSpPr>
          <p:cNvPr id="6" name="Footer Placeholder 5"/>
          <p:cNvSpPr>
            <a:spLocks noGrp="1"/>
          </p:cNvSpPr>
          <p:nvPr>
            <p:ph type="ftr" sz="quarter" idx="12"/>
          </p:nvPr>
        </p:nvSpPr>
        <p:spPr/>
        <p:txBody>
          <a:bodyPr/>
          <a:lstStyle/>
          <a:p>
            <a:r>
              <a:rPr lang="en-US" smtClean="0"/>
              <a:t>page number</a:t>
            </a:r>
            <a:endParaRPr lang="en-US"/>
          </a:p>
        </p:txBody>
      </p:sp>
    </p:spTree>
    <p:extLst>
      <p:ext uri="{BB962C8B-B14F-4D97-AF65-F5344CB8AC3E}">
        <p14:creationId xmlns:p14="http://schemas.microsoft.com/office/powerpoint/2010/main" val="3802874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1C08621-61D5-4C81-BA3C-A65FCABACFF2}" type="slidenum">
              <a:rPr lang="en-US" smtClean="0"/>
              <a:t>2</a:t>
            </a:fld>
            <a:endParaRPr lang="en-US"/>
          </a:p>
        </p:txBody>
      </p:sp>
    </p:spTree>
    <p:extLst>
      <p:ext uri="{BB962C8B-B14F-4D97-AF65-F5344CB8AC3E}">
        <p14:creationId xmlns:p14="http://schemas.microsoft.com/office/powerpoint/2010/main" val="40998656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1C08621-61D5-4C81-BA3C-A65FCABACFF2}" type="slidenum">
              <a:rPr lang="en-US" smtClean="0"/>
              <a:t>7</a:t>
            </a:fld>
            <a:endParaRPr lang="en-US"/>
          </a:p>
        </p:txBody>
      </p:sp>
    </p:spTree>
    <p:extLst>
      <p:ext uri="{BB962C8B-B14F-4D97-AF65-F5344CB8AC3E}">
        <p14:creationId xmlns:p14="http://schemas.microsoft.com/office/powerpoint/2010/main" val="31344873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C08621-61D5-4C81-BA3C-A65FCABACFF2}" type="slidenum">
              <a:rPr lang="en-US" smtClean="0"/>
              <a:t>12</a:t>
            </a:fld>
            <a:endParaRPr lang="en-US"/>
          </a:p>
        </p:txBody>
      </p:sp>
    </p:spTree>
    <p:extLst>
      <p:ext uri="{BB962C8B-B14F-4D97-AF65-F5344CB8AC3E}">
        <p14:creationId xmlns:p14="http://schemas.microsoft.com/office/powerpoint/2010/main" val="12670553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3A7DF00-7AC0-4FD7-980E-CDBACA4A9E40}" type="datetime1">
              <a:rPr lang="en-US" smtClean="0"/>
              <a:t>3/7/2021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6381B8-ADA0-4AC5-BED3-D67E2872CD0B}" type="slidenum">
              <a:rPr lang="en-US" smtClean="0"/>
              <a:t>‹#›</a:t>
            </a:fld>
            <a:endParaRPr lang="en-US"/>
          </a:p>
        </p:txBody>
      </p:sp>
    </p:spTree>
    <p:extLst>
      <p:ext uri="{BB962C8B-B14F-4D97-AF65-F5344CB8AC3E}">
        <p14:creationId xmlns:p14="http://schemas.microsoft.com/office/powerpoint/2010/main" val="36178429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6E2990-F80B-4866-8048-0EC504563FC8}" type="datetime1">
              <a:rPr lang="en-US" smtClean="0"/>
              <a:t>3/7/2021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6381B8-ADA0-4AC5-BED3-D67E2872CD0B}" type="slidenum">
              <a:rPr lang="en-US" smtClean="0"/>
              <a:t>‹#›</a:t>
            </a:fld>
            <a:endParaRPr lang="en-US"/>
          </a:p>
        </p:txBody>
      </p:sp>
    </p:spTree>
    <p:extLst>
      <p:ext uri="{BB962C8B-B14F-4D97-AF65-F5344CB8AC3E}">
        <p14:creationId xmlns:p14="http://schemas.microsoft.com/office/powerpoint/2010/main" val="20809406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DE625B4-4B5F-4130-854C-B074DE91A734}" type="datetime1">
              <a:rPr lang="en-US" smtClean="0"/>
              <a:t>3/7/2021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6381B8-ADA0-4AC5-BED3-D67E2872CD0B}" type="slidenum">
              <a:rPr lang="en-US" smtClean="0"/>
              <a:t>‹#›</a:t>
            </a:fld>
            <a:endParaRPr lang="en-US"/>
          </a:p>
        </p:txBody>
      </p:sp>
    </p:spTree>
    <p:extLst>
      <p:ext uri="{BB962C8B-B14F-4D97-AF65-F5344CB8AC3E}">
        <p14:creationId xmlns:p14="http://schemas.microsoft.com/office/powerpoint/2010/main" val="29156527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5847529-1711-43F5-A89E-362571216C8F}" type="datetime1">
              <a:rPr lang="en-US" smtClean="0"/>
              <a:t>3/7/2021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6381B8-ADA0-4AC5-BED3-D67E2872CD0B}" type="slidenum">
              <a:rPr lang="en-US" smtClean="0"/>
              <a:t>‹#›</a:t>
            </a:fld>
            <a:endParaRPr lang="en-US"/>
          </a:p>
        </p:txBody>
      </p:sp>
    </p:spTree>
    <p:extLst>
      <p:ext uri="{BB962C8B-B14F-4D97-AF65-F5344CB8AC3E}">
        <p14:creationId xmlns:p14="http://schemas.microsoft.com/office/powerpoint/2010/main" val="6520219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60DB9C6-C4DA-4696-8676-CD35666E86DD}" type="datetime1">
              <a:rPr lang="en-US" smtClean="0"/>
              <a:t>3/7/2021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6381B8-ADA0-4AC5-BED3-D67E2872CD0B}" type="slidenum">
              <a:rPr lang="en-US" smtClean="0"/>
              <a:t>‹#›</a:t>
            </a:fld>
            <a:endParaRPr lang="en-US"/>
          </a:p>
        </p:txBody>
      </p:sp>
    </p:spTree>
    <p:extLst>
      <p:ext uri="{BB962C8B-B14F-4D97-AF65-F5344CB8AC3E}">
        <p14:creationId xmlns:p14="http://schemas.microsoft.com/office/powerpoint/2010/main" val="18752097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426D21F-305E-4935-ADF3-006AAC41D0D2}" type="datetime1">
              <a:rPr lang="en-US" smtClean="0"/>
              <a:t>3/7/2021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6381B8-ADA0-4AC5-BED3-D67E2872CD0B}" type="slidenum">
              <a:rPr lang="en-US" smtClean="0"/>
              <a:t>‹#›</a:t>
            </a:fld>
            <a:endParaRPr lang="en-US"/>
          </a:p>
        </p:txBody>
      </p:sp>
    </p:spTree>
    <p:extLst>
      <p:ext uri="{BB962C8B-B14F-4D97-AF65-F5344CB8AC3E}">
        <p14:creationId xmlns:p14="http://schemas.microsoft.com/office/powerpoint/2010/main" val="3503547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59DCB07-F3CF-4547-87B6-7026146C3BED}" type="datetime1">
              <a:rPr lang="en-US" smtClean="0"/>
              <a:t>3/7/2021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6381B8-ADA0-4AC5-BED3-D67E2872CD0B}" type="slidenum">
              <a:rPr lang="en-US" smtClean="0"/>
              <a:t>‹#›</a:t>
            </a:fld>
            <a:endParaRPr lang="en-US"/>
          </a:p>
        </p:txBody>
      </p:sp>
    </p:spTree>
    <p:extLst>
      <p:ext uri="{BB962C8B-B14F-4D97-AF65-F5344CB8AC3E}">
        <p14:creationId xmlns:p14="http://schemas.microsoft.com/office/powerpoint/2010/main" val="10313847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872B075-9648-4796-A1EA-896A922708EA}" type="datetime1">
              <a:rPr lang="en-US" smtClean="0"/>
              <a:t>3/7/2021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6381B8-ADA0-4AC5-BED3-D67E2872CD0B}" type="slidenum">
              <a:rPr lang="en-US" smtClean="0"/>
              <a:t>‹#›</a:t>
            </a:fld>
            <a:endParaRPr lang="en-US"/>
          </a:p>
        </p:txBody>
      </p:sp>
    </p:spTree>
    <p:extLst>
      <p:ext uri="{BB962C8B-B14F-4D97-AF65-F5344CB8AC3E}">
        <p14:creationId xmlns:p14="http://schemas.microsoft.com/office/powerpoint/2010/main" val="36884892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5BC0D9-C30C-4ABA-AE2E-84A61EEA0C62}" type="datetime1">
              <a:rPr lang="en-US" smtClean="0"/>
              <a:t>3/7/2021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6381B8-ADA0-4AC5-BED3-D67E2872CD0B}" type="slidenum">
              <a:rPr lang="en-US" smtClean="0"/>
              <a:t>‹#›</a:t>
            </a:fld>
            <a:endParaRPr lang="en-US"/>
          </a:p>
        </p:txBody>
      </p:sp>
    </p:spTree>
    <p:extLst>
      <p:ext uri="{BB962C8B-B14F-4D97-AF65-F5344CB8AC3E}">
        <p14:creationId xmlns:p14="http://schemas.microsoft.com/office/powerpoint/2010/main" val="18718675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4A2068-0C23-4B99-B3CD-753C5E563017}" type="datetime1">
              <a:rPr lang="en-US" smtClean="0"/>
              <a:t>3/7/2021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6381B8-ADA0-4AC5-BED3-D67E2872CD0B}" type="slidenum">
              <a:rPr lang="en-US" smtClean="0"/>
              <a:t>‹#›</a:t>
            </a:fld>
            <a:endParaRPr lang="en-US"/>
          </a:p>
        </p:txBody>
      </p:sp>
    </p:spTree>
    <p:extLst>
      <p:ext uri="{BB962C8B-B14F-4D97-AF65-F5344CB8AC3E}">
        <p14:creationId xmlns:p14="http://schemas.microsoft.com/office/powerpoint/2010/main" val="2698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0E34DEF-F3C5-4800-97B9-ADB54F10CCD8}" type="datetime1">
              <a:rPr lang="en-US" smtClean="0"/>
              <a:t>3/7/2021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6381B8-ADA0-4AC5-BED3-D67E2872CD0B}" type="slidenum">
              <a:rPr lang="en-US" smtClean="0"/>
              <a:t>‹#›</a:t>
            </a:fld>
            <a:endParaRPr lang="en-US"/>
          </a:p>
        </p:txBody>
      </p:sp>
    </p:spTree>
    <p:extLst>
      <p:ext uri="{BB962C8B-B14F-4D97-AF65-F5344CB8AC3E}">
        <p14:creationId xmlns:p14="http://schemas.microsoft.com/office/powerpoint/2010/main" val="3570448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20000"/>
            <a:lumOff val="80000"/>
            <a:alpha val="89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DBF67B-F036-43C2-BFFA-64AE17FD1C55}" type="datetime1">
              <a:rPr lang="en-US" smtClean="0"/>
              <a:t>3/7/2021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6381B8-ADA0-4AC5-BED3-D67E2872CD0B}" type="slidenum">
              <a:rPr lang="en-US" smtClean="0"/>
              <a:t>‹#›</a:t>
            </a:fld>
            <a:endParaRPr lang="en-US"/>
          </a:p>
        </p:txBody>
      </p:sp>
    </p:spTree>
    <p:extLst>
      <p:ext uri="{BB962C8B-B14F-4D97-AF65-F5344CB8AC3E}">
        <p14:creationId xmlns:p14="http://schemas.microsoft.com/office/powerpoint/2010/main" val="7798520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s://ar.wikipedia.org/wiki/%D9%85%D9%84%D9%81:Bowl_Of_Hygieia_by_David.svg" TargetMode="External"/><Relationship Id="rId7" Type="http://schemas.openxmlformats.org/officeDocument/2006/relationships/hyperlink" Target="https://ar.wikipedia.org/wiki/%D9%85%D9%84%D9%81:PharmacistsMortar.svg"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png"/><Relationship Id="rId11" Type="http://schemas.openxmlformats.org/officeDocument/2006/relationships/image" Target="../media/image5.emf"/><Relationship Id="rId5" Type="http://schemas.openxmlformats.org/officeDocument/2006/relationships/hyperlink" Target="https://ar.wikipedia.org/wiki/%D9%85%D9%84%D9%81:Asclepius_staff.svg" TargetMode="External"/><Relationship Id="rId10" Type="http://schemas.openxmlformats.org/officeDocument/2006/relationships/image" Target="../media/image4.png"/><Relationship Id="rId4" Type="http://schemas.openxmlformats.org/officeDocument/2006/relationships/image" Target="../media/image1.png"/><Relationship Id="rId9" Type="http://schemas.openxmlformats.org/officeDocument/2006/relationships/hyperlink" Target="https://ar.wikipedia.org/wiki/%D9%85%D9%84%D9%81:Rx_symbol_border.svg"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emf"/><Relationship Id="rId7" Type="http://schemas.openxmlformats.org/officeDocument/2006/relationships/image" Target="../media/image11.jpeg"/><Relationship Id="rId2" Type="http://schemas.openxmlformats.org/officeDocument/2006/relationships/image" Target="../media/image6.emf"/><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www.japsonline.com/admin/php/uploads/409_pdf.pdf"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cst-kh.edu.ps/staff/mabujamee/wp-content/uploads/2010/10/Unit-4-Drug-Stability.pdf"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hyperlink" Target="https://www.google.com.sa/search?sxsrf=ALeKk022rUz-fhOwdECfUG6G335Y5PKBQw:1614865572435&amp;q=Why+stability+studies+are+required?&amp;sa=X&amp;ved=2ahUKEwiZ6bGG45bvAhWLjFkKHaN1AA8Qzmd6BAgLEAs" TargetMode="External"/><Relationship Id="rId3" Type="http://schemas.openxmlformats.org/officeDocument/2006/relationships/hyperlink" Target="https://chromforum.org/viewtopic.php?t=8362" TargetMode="External"/><Relationship Id="rId7" Type="http://schemas.openxmlformats.org/officeDocument/2006/relationships/hyperlink" Target="https://testing-lab.com/2017/07/stability-testing/" TargetMode="External"/><Relationship Id="rId2" Type="http://schemas.openxmlformats.org/officeDocument/2006/relationships/hyperlink" Target="https://www.researchgate.net/publication/6294866_Is_HPLC_assay_for_drug_substance_a_useful_quality_control_attribute" TargetMode="External"/><Relationship Id="rId1" Type="http://schemas.openxmlformats.org/officeDocument/2006/relationships/slideLayout" Target="../slideLayouts/slideLayout2.xml"/><Relationship Id="rId6" Type="http://schemas.openxmlformats.org/officeDocument/2006/relationships/hyperlink" Target="https://www.google.com.sa/search?sxsrf=ALeKk022rUz-fhOwdECfUG6G335Y5PKBQw:1614865572435&amp;q=How+many+types+of+stability+are+there+in+pharma?&amp;sa=X&amp;ved=2ahUKEwiZ6bGG45bvAhWLjFkKHaN1AA8Qzmd6BAgLEAc" TargetMode="External"/><Relationship Id="rId5" Type="http://schemas.openxmlformats.org/officeDocument/2006/relationships/hyperlink" Target="https://www.japsonline.com/admin/php/uploads/409_pdf.pdf" TargetMode="External"/><Relationship Id="rId4" Type="http://schemas.openxmlformats.org/officeDocument/2006/relationships/hyperlink" Target="https://www.google.com.sa/search?sxsrf=ALeKk03WQwr20RJIvT9uGwohEivOcigSDw:1614861178948&amp;q=What+is+purity+and+potency?&amp;sa=X&amp;ved=2ahUKEwiYhrPX0pbvAhXLA2MBHS_2BNIQzmd6BAgKEAs" TargetMode="External"/></Relationships>
</file>

<file path=ppt/slides/_rels/slide42.xml.rels><?xml version="1.0" encoding="UTF-8" standalone="yes"?>
<Relationships xmlns="http://schemas.openxmlformats.org/package/2006/relationships"><Relationship Id="rId8" Type="http://schemas.openxmlformats.org/officeDocument/2006/relationships/hyperlink" Target="https://www.google.com.sa/search?sxsrf=ALeKk000LKFhtSqGMt6OPcfcrDKKlkO3sA:1614865696067&amp;q=How+long+is+stability+testing?&amp;sa=X&amp;ved=2ahUKEwjYhanB45bvAhVBzlkKHS7kCpkQzmd6BAgKEAs" TargetMode="External"/><Relationship Id="rId3" Type="http://schemas.openxmlformats.org/officeDocument/2006/relationships/hyperlink" Target="https://www.google.com.sa/search?sxsrf=ALeKk000LKFhtSqGMt6OPcfcrDKKlkO3sA:1614865696067&amp;q=How+do+you+test+accelerated+stability?&amp;sa=X&amp;ved=2ahUKEwjYhanB45bvAhVBzlkKHS7kCpkQzmd6BAgKEAM" TargetMode="External"/><Relationship Id="rId7" Type="http://schemas.openxmlformats.org/officeDocument/2006/relationships/hyperlink" Target="https://www.makingcosmetics.com/Stability-Testing-of-Cosmetics_ep_59.html" TargetMode="External"/><Relationship Id="rId2" Type="http://schemas.openxmlformats.org/officeDocument/2006/relationships/hyperlink" Target="https://www.biopharminternational.com/view/assessing-shelf-life-using-real-time-and-accelerated-stability-tests" TargetMode="External"/><Relationship Id="rId1" Type="http://schemas.openxmlformats.org/officeDocument/2006/relationships/slideLayout" Target="../slideLayouts/slideLayout2.xml"/><Relationship Id="rId6" Type="http://schemas.openxmlformats.org/officeDocument/2006/relationships/hyperlink" Target="https://www.google.com.sa/search?sxsrf=ALeKk02p28_xcQUlFgBm0LH6cbBwl739OA:1614865786334&amp;q=How+does+pH+affect+drug+stability?&amp;sa=X&amp;ved=2ahUKEwjZxq3s45bvAhUwp1kKHU1aBCAQzmd6BAgKEAs" TargetMode="External"/><Relationship Id="rId5" Type="http://schemas.openxmlformats.org/officeDocument/2006/relationships/hyperlink" Target="http://cst-kh.edu.ps/staff/mabujamee/wp-content/uploads/2010/10/Unit-4-Drug-Stability.pdf" TargetMode="External"/><Relationship Id="rId4" Type="http://schemas.openxmlformats.org/officeDocument/2006/relationships/hyperlink" Target="https://www.statisticshowto.com/statistical-stability/"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s://www.google.com.sa/search?sxsrf=ALeKk03gNTTKVKk-D86eR6ZQpkpRk06vdQ:1614872554810&amp;q=Which+is+correct+ICH+Guideline+for+stability+study?&amp;sa=X&amp;ved=2ahUKEwjh0umH_ZbvAhU5BGMBHQzQDqQQzmd6BAgKEAM" TargetMode="External"/><Relationship Id="rId2" Type="http://schemas.openxmlformats.org/officeDocument/2006/relationships/hyperlink" Target="http://www.pharma.gally.ch/ich/q1a038095en.pdf"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researchgate.net/publication/6294866_Is_HPLC_assay_for_drug_substance_a_useful_quality_control_attribute"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WordArt 5"/>
          <p:cNvSpPr>
            <a:spLocks noChangeArrowheads="1" noChangeShapeType="1" noTextEdit="1"/>
          </p:cNvSpPr>
          <p:nvPr/>
        </p:nvSpPr>
        <p:spPr bwMode="auto">
          <a:xfrm>
            <a:off x="4114800" y="250826"/>
            <a:ext cx="3886200" cy="809625"/>
          </a:xfrm>
          <a:prstGeom prst="rect">
            <a:avLst/>
          </a:prstGeom>
        </p:spPr>
        <p:txBody>
          <a:bodyPr wrap="none" fromWordArt="1">
            <a:prstTxWarp prst="textPlain">
              <a:avLst>
                <a:gd name="adj" fmla="val 50000"/>
              </a:avLst>
            </a:prstTxWarp>
          </a:bodyPr>
          <a:lstStyle/>
          <a:p>
            <a:pPr algn="ctr" rtl="1"/>
            <a:r>
              <a:rPr lang="ar-SA" sz="3600" b="1" kern="10" dirty="0">
                <a:ln w="9525">
                  <a:noFill/>
                  <a:round/>
                  <a:headEnd/>
                  <a:tailEnd/>
                </a:ln>
                <a:solidFill>
                  <a:srgbClr val="B6C8E8"/>
                </a:solidFill>
                <a:effectLst>
                  <a:outerShdw dist="35921" dir="2700000" algn="ctr" rotWithShape="0">
                    <a:srgbClr val="382092"/>
                  </a:outerShdw>
                </a:effectLst>
                <a:latin typeface="Arial"/>
                <a:cs typeface="Arial"/>
              </a:rPr>
              <a:t>بسم الله الرحمن الرحيم</a:t>
            </a:r>
            <a:endParaRPr lang="en-US" sz="3600" b="1" kern="10" dirty="0">
              <a:ln w="9525">
                <a:noFill/>
                <a:round/>
                <a:headEnd/>
                <a:tailEnd/>
              </a:ln>
              <a:solidFill>
                <a:srgbClr val="B6C8E8"/>
              </a:solidFill>
              <a:effectLst>
                <a:outerShdw dist="35921" dir="2700000" algn="ctr" rotWithShape="0">
                  <a:srgbClr val="382092"/>
                </a:outerShdw>
              </a:effectLst>
              <a:latin typeface="Arial"/>
              <a:cs typeface="Arial"/>
            </a:endParaRPr>
          </a:p>
        </p:txBody>
      </p:sp>
      <p:sp>
        <p:nvSpPr>
          <p:cNvPr id="10243" name="Line 8"/>
          <p:cNvSpPr>
            <a:spLocks noChangeShapeType="1"/>
          </p:cNvSpPr>
          <p:nvPr/>
        </p:nvSpPr>
        <p:spPr bwMode="auto">
          <a:xfrm>
            <a:off x="1905000" y="1295400"/>
            <a:ext cx="8458200" cy="0"/>
          </a:xfrm>
          <a:prstGeom prst="line">
            <a:avLst/>
          </a:prstGeom>
          <a:noFill/>
          <a:ln w="63500">
            <a:solidFill>
              <a:srgbClr val="B6C8E8"/>
            </a:solidFill>
            <a:round/>
            <a:headEnd/>
            <a:tailEnd/>
          </a:ln>
          <a:effectLst>
            <a:prstShdw prst="shdw17" dist="40161" dir="4293903">
              <a:srgbClr val="382092"/>
            </a:prstShdw>
          </a:effectLst>
        </p:spPr>
        <p:txBody>
          <a:bodyPr/>
          <a:lstStyle/>
          <a:p>
            <a:endParaRPr lang="en-US"/>
          </a:p>
        </p:txBody>
      </p:sp>
      <p:sp>
        <p:nvSpPr>
          <p:cNvPr id="139270" name="Rectangle 6"/>
          <p:cNvSpPr>
            <a:spLocks noChangeArrowheads="1"/>
          </p:cNvSpPr>
          <p:nvPr/>
        </p:nvSpPr>
        <p:spPr bwMode="auto">
          <a:xfrm>
            <a:off x="1952596" y="1571612"/>
            <a:ext cx="7000924" cy="3429024"/>
          </a:xfrm>
          <a:prstGeom prst="rect">
            <a:avLst/>
          </a:prstGeom>
          <a:solidFill>
            <a:srgbClr val="B6C8E8"/>
          </a:solidFill>
          <a:ln w="9525">
            <a:noFill/>
            <a:miter lim="800000"/>
            <a:headEnd/>
            <a:tailEnd/>
          </a:ln>
          <a:effectLst>
            <a:outerShdw dist="135003" dir="19128844" algn="ctr" rotWithShape="0">
              <a:srgbClr val="382092"/>
            </a:outerShdw>
          </a:effectLst>
        </p:spPr>
        <p:txBody>
          <a:bodyPr wrap="none" anchor="ctr"/>
          <a:lstStyle/>
          <a:p>
            <a:pPr algn="ctr">
              <a:lnSpc>
                <a:spcPct val="125000"/>
              </a:lnSpc>
              <a:defRPr/>
            </a:pPr>
            <a:r>
              <a:rPr lang="en-US" sz="2900" b="1" dirty="0">
                <a:solidFill>
                  <a:srgbClr val="382092"/>
                </a:solidFill>
                <a:effectLst>
                  <a:outerShdw blurRad="38100" dist="38100" dir="2700000" algn="tl">
                    <a:srgbClr val="000000"/>
                  </a:outerShdw>
                </a:effectLst>
                <a:latin typeface="Albertus Extra Bold" pitchFamily="34" charset="0"/>
                <a:cs typeface="Arial" charset="0"/>
              </a:rPr>
              <a:t> </a:t>
            </a:r>
          </a:p>
          <a:p>
            <a:pPr algn="ctr">
              <a:lnSpc>
                <a:spcPct val="125000"/>
              </a:lnSpc>
              <a:defRPr/>
            </a:pPr>
            <a:endParaRPr lang="en-US" sz="2800" b="1" dirty="0">
              <a:solidFill>
                <a:srgbClr val="382092"/>
              </a:solidFill>
              <a:effectLst>
                <a:outerShdw blurRad="38100" dist="38100" dir="2700000" algn="tl">
                  <a:srgbClr val="000000">
                    <a:alpha val="43137"/>
                  </a:srgbClr>
                </a:outerShdw>
              </a:effectLst>
              <a:latin typeface="Franklin Gothic Heavy" pitchFamily="34" charset="0"/>
              <a:cs typeface="Arial" charset="0"/>
            </a:endParaRPr>
          </a:p>
          <a:p>
            <a:pPr algn="ctr">
              <a:lnSpc>
                <a:spcPct val="150000"/>
              </a:lnSpc>
              <a:defRPr/>
            </a:pPr>
            <a:r>
              <a:rPr lang="en-US" sz="3200" b="1" i="1" dirty="0" smtClean="0">
                <a:solidFill>
                  <a:srgbClr val="FF0000"/>
                </a:solidFill>
                <a:effectLst>
                  <a:outerShdw blurRad="38100" dist="38100" dir="2700000" algn="tl">
                    <a:srgbClr val="000000">
                      <a:alpha val="43137"/>
                    </a:srgbClr>
                  </a:outerShdw>
                </a:effectLst>
                <a:latin typeface="Franklin Gothic Heavy" pitchFamily="34" charset="0"/>
                <a:cs typeface="Arial" charset="0"/>
              </a:rPr>
              <a:t>PHARMACEUTICAL ANALYSIS</a:t>
            </a:r>
          </a:p>
          <a:p>
            <a:pPr algn="ctr">
              <a:lnSpc>
                <a:spcPct val="150000"/>
              </a:lnSpc>
              <a:defRPr/>
            </a:pPr>
            <a:r>
              <a:rPr lang="en-US" sz="3200" b="1" i="1" dirty="0" smtClean="0">
                <a:solidFill>
                  <a:srgbClr val="FF0000"/>
                </a:solidFill>
                <a:effectLst>
                  <a:outerShdw blurRad="38100" dist="38100" dir="2700000" algn="tl">
                    <a:srgbClr val="000000">
                      <a:alpha val="43137"/>
                    </a:srgbClr>
                  </a:outerShdw>
                </a:effectLst>
                <a:latin typeface="Franklin Gothic Heavy" pitchFamily="34" charset="0"/>
                <a:cs typeface="Arial" charset="0"/>
              </a:rPr>
              <a:t>AND</a:t>
            </a:r>
          </a:p>
          <a:p>
            <a:pPr algn="ctr">
              <a:lnSpc>
                <a:spcPct val="150000"/>
              </a:lnSpc>
              <a:defRPr/>
            </a:pPr>
            <a:r>
              <a:rPr lang="en-US" sz="3200" b="1" i="1" dirty="0" smtClean="0">
                <a:solidFill>
                  <a:srgbClr val="FF0000"/>
                </a:solidFill>
                <a:effectLst>
                  <a:outerShdw blurRad="38100" dist="38100" dir="2700000" algn="tl">
                    <a:srgbClr val="000000">
                      <a:alpha val="43137"/>
                    </a:srgbClr>
                  </a:outerShdw>
                </a:effectLst>
                <a:latin typeface="Franklin Gothic Heavy" pitchFamily="34" charset="0"/>
                <a:cs typeface="Arial" charset="0"/>
              </a:rPr>
              <a:t>DRUG QUALITY CONTROL </a:t>
            </a:r>
            <a:endParaRPr lang="en-US" sz="2800" b="1" i="1" dirty="0">
              <a:solidFill>
                <a:srgbClr val="FF0000"/>
              </a:solidFill>
              <a:effectLst>
                <a:outerShdw blurRad="38100" dist="38100" dir="2700000" algn="tl">
                  <a:srgbClr val="000000">
                    <a:alpha val="43137"/>
                  </a:srgbClr>
                </a:outerShdw>
              </a:effectLst>
              <a:latin typeface="Franklin Gothic Heavy" pitchFamily="34" charset="0"/>
              <a:cs typeface="Arial" charset="0"/>
            </a:endParaRPr>
          </a:p>
          <a:p>
            <a:pPr algn="ctr">
              <a:lnSpc>
                <a:spcPct val="150000"/>
              </a:lnSpc>
              <a:defRPr/>
            </a:pPr>
            <a:r>
              <a:rPr lang="en-US" sz="2800" b="1" dirty="0">
                <a:solidFill>
                  <a:srgbClr val="382092"/>
                </a:solidFill>
                <a:effectLst>
                  <a:outerShdw blurRad="38100" dist="38100" dir="2700000" algn="tl">
                    <a:srgbClr val="000000">
                      <a:alpha val="43137"/>
                    </a:srgbClr>
                  </a:outerShdw>
                </a:effectLst>
                <a:latin typeface="Franklin Gothic Heavy" pitchFamily="34" charset="0"/>
                <a:cs typeface="Arial" charset="0"/>
              </a:rPr>
              <a:t>                                                                                                                                            </a:t>
            </a:r>
          </a:p>
          <a:p>
            <a:pPr>
              <a:lnSpc>
                <a:spcPct val="50000"/>
              </a:lnSpc>
              <a:defRPr/>
            </a:pPr>
            <a:r>
              <a:rPr lang="en-US" sz="2000" b="1" dirty="0" smtClean="0">
                <a:effectLst>
                  <a:outerShdw blurRad="38100" dist="38100" dir="2700000" algn="tl">
                    <a:srgbClr val="000000">
                      <a:alpha val="43137"/>
                    </a:srgbClr>
                  </a:outerShdw>
                </a:effectLst>
                <a:latin typeface="Franklin Gothic Heavy" pitchFamily="34" charset="0"/>
                <a:cs typeface="Arial" charset="0"/>
              </a:rPr>
              <a:t> PH483                         Lecture </a:t>
            </a:r>
            <a:r>
              <a:rPr lang="en-US" sz="2000" b="1" dirty="0">
                <a:effectLst>
                  <a:outerShdw blurRad="38100" dist="38100" dir="2700000" algn="tl">
                    <a:srgbClr val="000000">
                      <a:alpha val="43137"/>
                    </a:srgbClr>
                  </a:outerShdw>
                </a:effectLst>
                <a:latin typeface="Franklin Gothic Heavy" pitchFamily="34" charset="0"/>
                <a:cs typeface="Arial" charset="0"/>
              </a:rPr>
              <a:t># </a:t>
            </a:r>
            <a:r>
              <a:rPr lang="en-US" sz="2000" b="1" dirty="0" smtClean="0">
                <a:effectLst>
                  <a:outerShdw blurRad="38100" dist="38100" dir="2700000" algn="tl">
                    <a:srgbClr val="000000">
                      <a:alpha val="43137"/>
                    </a:srgbClr>
                  </a:outerShdw>
                </a:effectLst>
                <a:latin typeface="Franklin Gothic Heavy" pitchFamily="34" charset="0"/>
                <a:cs typeface="Arial" charset="0"/>
              </a:rPr>
              <a:t>8                         07-03-2021 </a:t>
            </a:r>
            <a:endParaRPr lang="en-US" sz="2000" b="1" dirty="0">
              <a:latin typeface="Albertus Extra Bold" pitchFamily="34" charset="0"/>
              <a:cs typeface="Arial" charset="0"/>
            </a:endParaRPr>
          </a:p>
          <a:p>
            <a:pPr algn="ctr">
              <a:lnSpc>
                <a:spcPct val="50000"/>
              </a:lnSpc>
              <a:defRPr/>
            </a:pPr>
            <a:r>
              <a:rPr lang="en-US" sz="1100" b="1" dirty="0">
                <a:solidFill>
                  <a:srgbClr val="FF0000"/>
                </a:solidFill>
                <a:latin typeface="Albertus Extra Bold" pitchFamily="34" charset="0"/>
                <a:cs typeface="Arial" charset="0"/>
              </a:rPr>
              <a:t>   </a:t>
            </a:r>
          </a:p>
          <a:p>
            <a:pPr algn="ctr">
              <a:lnSpc>
                <a:spcPct val="50000"/>
              </a:lnSpc>
              <a:defRPr/>
            </a:pPr>
            <a:endParaRPr lang="en-US" sz="1100" b="1" dirty="0">
              <a:solidFill>
                <a:srgbClr val="FF0000"/>
              </a:solidFill>
              <a:latin typeface="Albertus Extra Bold" pitchFamily="34" charset="0"/>
              <a:cs typeface="Arial" charset="0"/>
            </a:endParaRPr>
          </a:p>
          <a:p>
            <a:pPr algn="ctr">
              <a:lnSpc>
                <a:spcPct val="50000"/>
              </a:lnSpc>
              <a:defRPr/>
            </a:pPr>
            <a:endParaRPr lang="en-US" sz="1100" b="1" dirty="0">
              <a:solidFill>
                <a:srgbClr val="FF0000"/>
              </a:solidFill>
              <a:latin typeface="Albertus Extra Bold" pitchFamily="34" charset="0"/>
              <a:cs typeface="Arial" charset="0"/>
            </a:endParaRPr>
          </a:p>
          <a:p>
            <a:pPr algn="ctr">
              <a:lnSpc>
                <a:spcPct val="50000"/>
              </a:lnSpc>
              <a:defRPr/>
            </a:pPr>
            <a:endParaRPr lang="en-US" sz="1100" b="1" dirty="0">
              <a:solidFill>
                <a:srgbClr val="FF0000"/>
              </a:solidFill>
              <a:latin typeface="Albertus Extra Bold" pitchFamily="34" charset="0"/>
              <a:cs typeface="Arial" charset="0"/>
            </a:endParaRPr>
          </a:p>
          <a:p>
            <a:pPr algn="ctr">
              <a:lnSpc>
                <a:spcPct val="50000"/>
              </a:lnSpc>
              <a:defRPr/>
            </a:pPr>
            <a:endParaRPr lang="en-US" sz="1100" b="1" dirty="0">
              <a:solidFill>
                <a:srgbClr val="FF0000"/>
              </a:solidFill>
              <a:latin typeface="Albertus Extra Bold" pitchFamily="34" charset="0"/>
              <a:cs typeface="Arial" charset="0"/>
            </a:endParaRPr>
          </a:p>
          <a:p>
            <a:pPr algn="ctr">
              <a:lnSpc>
                <a:spcPct val="50000"/>
              </a:lnSpc>
              <a:defRPr/>
            </a:pPr>
            <a:endParaRPr lang="en-US" sz="1100" b="1" dirty="0">
              <a:solidFill>
                <a:srgbClr val="FF0000"/>
              </a:solidFill>
              <a:latin typeface="Albertus Extra Bold" pitchFamily="34" charset="0"/>
              <a:cs typeface="Arial" charset="0"/>
            </a:endParaRPr>
          </a:p>
          <a:p>
            <a:pPr algn="ctr">
              <a:lnSpc>
                <a:spcPct val="50000"/>
              </a:lnSpc>
              <a:defRPr/>
            </a:pPr>
            <a:endParaRPr lang="en-US" sz="1100" b="1" dirty="0">
              <a:solidFill>
                <a:srgbClr val="FF0000"/>
              </a:solidFill>
              <a:latin typeface="Albertus Extra Bold" pitchFamily="34" charset="0"/>
              <a:cs typeface="Arial" charset="0"/>
            </a:endParaRPr>
          </a:p>
          <a:p>
            <a:pPr algn="ctr">
              <a:lnSpc>
                <a:spcPct val="50000"/>
              </a:lnSpc>
              <a:defRPr/>
            </a:pPr>
            <a:endParaRPr lang="en-US" sz="1100" b="1" dirty="0">
              <a:solidFill>
                <a:srgbClr val="FF0000"/>
              </a:solidFill>
              <a:latin typeface="Albertus Extra Bold" pitchFamily="34" charset="0"/>
              <a:cs typeface="Arial" charset="0"/>
            </a:endParaRPr>
          </a:p>
          <a:p>
            <a:pPr algn="ctr">
              <a:lnSpc>
                <a:spcPct val="50000"/>
              </a:lnSpc>
              <a:defRPr/>
            </a:pPr>
            <a:r>
              <a:rPr lang="en-US" sz="1100" b="1" dirty="0">
                <a:solidFill>
                  <a:srgbClr val="FF0000"/>
                </a:solidFill>
                <a:latin typeface="Albertus Extra Bold" pitchFamily="34" charset="0"/>
                <a:cs typeface="Arial" charset="0"/>
              </a:rPr>
              <a:t> </a:t>
            </a:r>
          </a:p>
          <a:p>
            <a:pPr algn="ctr">
              <a:lnSpc>
                <a:spcPct val="50000"/>
              </a:lnSpc>
              <a:defRPr/>
            </a:pPr>
            <a:endParaRPr lang="en-US" sz="1100" b="1" dirty="0">
              <a:solidFill>
                <a:srgbClr val="FF0000"/>
              </a:solidFill>
              <a:latin typeface="Albertus Extra Bold" pitchFamily="34" charset="0"/>
              <a:cs typeface="Arial" charset="0"/>
            </a:endParaRPr>
          </a:p>
          <a:p>
            <a:pPr>
              <a:lnSpc>
                <a:spcPct val="50000"/>
              </a:lnSpc>
              <a:defRPr/>
            </a:pPr>
            <a:r>
              <a:rPr lang="en-US" sz="1600" b="1" dirty="0">
                <a:solidFill>
                  <a:srgbClr val="FFC000"/>
                </a:solidFill>
                <a:latin typeface="Albertus Extra Bold" pitchFamily="34" charset="0"/>
                <a:cs typeface="Arial" charset="0"/>
              </a:rPr>
              <a:t>                                      </a:t>
            </a:r>
            <a:endParaRPr lang="en-US" sz="1600" b="1" dirty="0" smtClean="0">
              <a:solidFill>
                <a:srgbClr val="FFC000"/>
              </a:solidFill>
              <a:latin typeface="Albertus Extra Bold" pitchFamily="34" charset="0"/>
              <a:cs typeface="Arial" charset="0"/>
            </a:endParaRPr>
          </a:p>
          <a:p>
            <a:pPr>
              <a:lnSpc>
                <a:spcPct val="50000"/>
              </a:lnSpc>
              <a:defRPr/>
            </a:pPr>
            <a:endParaRPr lang="en-US" b="1" dirty="0">
              <a:solidFill>
                <a:srgbClr val="FFC000"/>
              </a:solidFill>
              <a:latin typeface="Franklin Gothic Heavy" pitchFamily="34" charset="0"/>
              <a:cs typeface="Arial" charset="0"/>
            </a:endParaRPr>
          </a:p>
        </p:txBody>
      </p:sp>
      <p:sp>
        <p:nvSpPr>
          <p:cNvPr id="139268" name="Rectangle 4"/>
          <p:cNvSpPr>
            <a:spLocks noChangeArrowheads="1"/>
          </p:cNvSpPr>
          <p:nvPr/>
        </p:nvSpPr>
        <p:spPr bwMode="auto">
          <a:xfrm>
            <a:off x="6168788" y="5543240"/>
            <a:ext cx="4194412" cy="523220"/>
          </a:xfrm>
          <a:prstGeom prst="rect">
            <a:avLst/>
          </a:prstGeom>
          <a:noFill/>
          <a:ln w="9525">
            <a:noFill/>
            <a:miter lim="800000"/>
            <a:headEnd/>
            <a:tailEnd/>
          </a:ln>
          <a:effectLst/>
        </p:spPr>
        <p:txBody>
          <a:bodyPr wrap="square">
            <a:spAutoFit/>
          </a:bodyPr>
          <a:lstStyle/>
          <a:p>
            <a:pPr>
              <a:defRPr/>
            </a:pPr>
            <a:r>
              <a:rPr lang="en-US" sz="2800" b="1" i="1" dirty="0" smtClean="0">
                <a:solidFill>
                  <a:srgbClr val="FF3399"/>
                </a:solidFill>
                <a:effectLst>
                  <a:outerShdw blurRad="38100" dist="38100" dir="2700000" algn="tl">
                    <a:srgbClr val="000000"/>
                  </a:outerShdw>
                </a:effectLst>
                <a:latin typeface="Franklin Gothic Heavy" pitchFamily="34" charset="0"/>
                <a:cs typeface="Arial" charset="0"/>
              </a:rPr>
              <a:t>   DR</a:t>
            </a:r>
            <a:r>
              <a:rPr lang="en-US" sz="2800" b="1" i="1" dirty="0">
                <a:solidFill>
                  <a:srgbClr val="FF3399"/>
                </a:solidFill>
                <a:effectLst>
                  <a:outerShdw blurRad="38100" dist="38100" dir="2700000" algn="tl">
                    <a:srgbClr val="000000"/>
                  </a:outerShdw>
                </a:effectLst>
                <a:latin typeface="Franklin Gothic Heavy" pitchFamily="34" charset="0"/>
                <a:cs typeface="Arial" charset="0"/>
              </a:rPr>
              <a:t>. Badr  M. Al-Hadiya</a:t>
            </a:r>
          </a:p>
        </p:txBody>
      </p:sp>
      <p:pic>
        <p:nvPicPr>
          <p:cNvPr id="10246" name="Picture 7" descr="https://upload.wikimedia.org/wikipedia/commons/thumb/7/7b/Bowl_Of_Hygieia_by_David.svg/91px-Bowl_Of_Hygieia_by_David.svg.png">
            <a:hlinkClick r:id="rId3"/>
          </p:cNvPr>
          <p:cNvPicPr>
            <a:picLocks noChangeAspect="1" noChangeArrowheads="1"/>
          </p:cNvPicPr>
          <p:nvPr/>
        </p:nvPicPr>
        <p:blipFill>
          <a:blip r:embed="rId4"/>
          <a:srcRect/>
          <a:stretch>
            <a:fillRect/>
          </a:stretch>
        </p:blipFill>
        <p:spPr bwMode="auto">
          <a:xfrm>
            <a:off x="9512300" y="3384389"/>
            <a:ext cx="850900" cy="903288"/>
          </a:xfrm>
          <a:prstGeom prst="rect">
            <a:avLst/>
          </a:prstGeom>
          <a:noFill/>
          <a:ln w="9525">
            <a:noFill/>
            <a:miter lim="800000"/>
            <a:headEnd/>
            <a:tailEnd/>
          </a:ln>
        </p:spPr>
      </p:pic>
      <p:pic>
        <p:nvPicPr>
          <p:cNvPr id="10247" name="Picture 8" descr="https://upload.wikimedia.org/wikipedia/commons/thumb/1/19/Asclepius_staff.svg/62px-Asclepius_staff.svg.png">
            <a:hlinkClick r:id="rId5"/>
          </p:cNvPr>
          <p:cNvPicPr>
            <a:picLocks noChangeAspect="1" noChangeArrowheads="1"/>
          </p:cNvPicPr>
          <p:nvPr/>
        </p:nvPicPr>
        <p:blipFill>
          <a:blip r:embed="rId6"/>
          <a:srcRect/>
          <a:stretch>
            <a:fillRect/>
          </a:stretch>
        </p:blipFill>
        <p:spPr bwMode="auto">
          <a:xfrm>
            <a:off x="794979" y="3580419"/>
            <a:ext cx="593725" cy="760413"/>
          </a:xfrm>
          <a:prstGeom prst="rect">
            <a:avLst/>
          </a:prstGeom>
          <a:noFill/>
          <a:ln w="9525">
            <a:noFill/>
            <a:miter lim="800000"/>
            <a:headEnd/>
            <a:tailEnd/>
          </a:ln>
        </p:spPr>
      </p:pic>
      <p:pic>
        <p:nvPicPr>
          <p:cNvPr id="10248" name="Picture 9" descr="https://upload.wikimedia.org/wikipedia/commons/thumb/a/a7/PharmacistsMortar.svg/120px-PharmacistsMortar.svg.png">
            <a:hlinkClick r:id="rId7"/>
          </p:cNvPr>
          <p:cNvPicPr>
            <a:picLocks noChangeAspect="1" noChangeArrowheads="1"/>
          </p:cNvPicPr>
          <p:nvPr/>
        </p:nvPicPr>
        <p:blipFill>
          <a:blip r:embed="rId8"/>
          <a:srcRect/>
          <a:stretch>
            <a:fillRect/>
          </a:stretch>
        </p:blipFill>
        <p:spPr bwMode="auto">
          <a:xfrm>
            <a:off x="521930" y="1571612"/>
            <a:ext cx="1139825" cy="949325"/>
          </a:xfrm>
          <a:prstGeom prst="rect">
            <a:avLst/>
          </a:prstGeom>
          <a:noFill/>
          <a:ln w="9525">
            <a:noFill/>
            <a:miter lim="800000"/>
            <a:headEnd/>
            <a:tailEnd/>
          </a:ln>
        </p:spPr>
      </p:pic>
      <p:pic>
        <p:nvPicPr>
          <p:cNvPr id="10249" name="Picture 10" descr="https://upload.wikimedia.org/wikipedia/commons/thumb/a/a2/Rx_symbol_border.svg/120px-Rx_symbol_border.svg.png">
            <a:hlinkClick r:id="rId9"/>
          </p:cNvPr>
          <p:cNvPicPr>
            <a:picLocks noChangeAspect="1" noChangeArrowheads="1"/>
          </p:cNvPicPr>
          <p:nvPr/>
        </p:nvPicPr>
        <p:blipFill>
          <a:blip r:embed="rId10"/>
          <a:srcRect/>
          <a:stretch>
            <a:fillRect/>
          </a:stretch>
        </p:blipFill>
        <p:spPr bwMode="auto">
          <a:xfrm>
            <a:off x="9244361" y="1571612"/>
            <a:ext cx="1139825" cy="641350"/>
          </a:xfrm>
          <a:prstGeom prst="rect">
            <a:avLst/>
          </a:prstGeom>
          <a:noFill/>
          <a:ln w="9525">
            <a:noFill/>
            <a:miter lim="800000"/>
            <a:headEnd/>
            <a:tailEnd/>
          </a:ln>
        </p:spPr>
      </p:pic>
      <p:sp>
        <p:nvSpPr>
          <p:cNvPr id="4" name="Slide Number Placeholder 3"/>
          <p:cNvSpPr>
            <a:spLocks noGrp="1"/>
          </p:cNvSpPr>
          <p:nvPr>
            <p:ph type="sldNum" sz="quarter" idx="12"/>
          </p:nvPr>
        </p:nvSpPr>
        <p:spPr>
          <a:xfrm>
            <a:off x="10031104" y="5459104"/>
            <a:ext cx="1658902" cy="1095593"/>
          </a:xfrm>
        </p:spPr>
        <p:txBody>
          <a:bodyPr/>
          <a:lstStyle/>
          <a:p>
            <a:fld id="{F6A1F2E9-A7D0-407B-8E51-75BE1B5DE96C}" type="slidenum">
              <a:rPr lang="en-US" sz="4400" smtClean="0">
                <a:solidFill>
                  <a:schemeClr val="tx1">
                    <a:alpha val="25000"/>
                  </a:schemeClr>
                </a:solidFill>
              </a:rPr>
              <a:t>1</a:t>
            </a:fld>
            <a:endParaRPr lang="en-US" sz="4400" dirty="0">
              <a:solidFill>
                <a:schemeClr val="tx1">
                  <a:alpha val="25000"/>
                </a:schemeClr>
              </a:solidFill>
            </a:endParaRPr>
          </a:p>
        </p:txBody>
      </p:sp>
      <p:pic>
        <p:nvPicPr>
          <p:cNvPr id="12" name="Picture 1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661755" y="5459104"/>
            <a:ext cx="3990975" cy="790575"/>
          </a:xfrm>
          <a:prstGeom prst="rect">
            <a:avLst/>
          </a:prstGeom>
          <a:noFill/>
          <a:ln>
            <a:noFill/>
          </a:ln>
        </p:spPr>
      </p:pic>
    </p:spTree>
    <p:extLst>
      <p:ext uri="{BB962C8B-B14F-4D97-AF65-F5344CB8AC3E}">
        <p14:creationId xmlns:p14="http://schemas.microsoft.com/office/powerpoint/2010/main" val="1895193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6603" y="163773"/>
            <a:ext cx="11600597" cy="6192577"/>
          </a:xfrm>
        </p:spPr>
        <p:txBody>
          <a:bodyPr/>
          <a:lstStyle/>
          <a:p>
            <a:endParaRPr lang="en-US" dirty="0"/>
          </a:p>
        </p:txBody>
      </p:sp>
      <p:sp>
        <p:nvSpPr>
          <p:cNvPr id="3" name="Content Placeholder 2"/>
          <p:cNvSpPr>
            <a:spLocks noGrp="1"/>
          </p:cNvSpPr>
          <p:nvPr>
            <p:ph idx="1"/>
          </p:nvPr>
        </p:nvSpPr>
        <p:spPr>
          <a:xfrm>
            <a:off x="286603" y="163774"/>
            <a:ext cx="11600597" cy="6192576"/>
          </a:xfrm>
        </p:spPr>
        <p:txBody>
          <a:bodyPr>
            <a:normAutofit lnSpcReduction="10000"/>
          </a:bodyPr>
          <a:lstStyle/>
          <a:p>
            <a:r>
              <a:rPr lang="en-US" sz="3600" b="1" i="1" dirty="0">
                <a:solidFill>
                  <a:srgbClr val="FF3399"/>
                </a:solidFill>
                <a:effectLst>
                  <a:outerShdw blurRad="38100" dist="38100" dir="2700000" algn="tl">
                    <a:srgbClr val="000000">
                      <a:alpha val="43137"/>
                    </a:srgbClr>
                  </a:outerShdw>
                </a:effectLst>
                <a:latin typeface="Franklin Gothic Medium" panose="020B0603020102020204" pitchFamily="34" charset="0"/>
              </a:rPr>
              <a:t>How is assay calculated?</a:t>
            </a:r>
          </a:p>
          <a:p>
            <a:r>
              <a:rPr lang="en-US" sz="3300" b="1" dirty="0">
                <a:solidFill>
                  <a:srgbClr val="7030A0"/>
                </a:solidFill>
                <a:latin typeface="Franklin Gothic Medium" panose="020B0603020102020204" pitchFamily="34" charset="0"/>
              </a:rPr>
              <a:t>Difference Between PURITY, ASSAY &amp; POTENCY</a:t>
            </a:r>
            <a:endParaRPr lang="en-US" sz="3300" dirty="0">
              <a:solidFill>
                <a:srgbClr val="7030A0"/>
              </a:solidFill>
              <a:latin typeface="Franklin Gothic Medium" panose="020B0603020102020204" pitchFamily="34" charset="0"/>
            </a:endParaRPr>
          </a:p>
          <a:p>
            <a:r>
              <a:rPr lang="en-US" sz="3000" b="1" dirty="0">
                <a:latin typeface="Franklin Gothic Medium" panose="020B0603020102020204" pitchFamily="34" charset="0"/>
              </a:rPr>
              <a:t>On as is basis = (Area of sample / Area of standard) x (conc. of standard / conc. of sample) x potency or assay of standard.</a:t>
            </a:r>
          </a:p>
          <a:p>
            <a:r>
              <a:rPr lang="en-US" sz="3000" b="1" dirty="0">
                <a:latin typeface="Franklin Gothic Medium" panose="020B0603020102020204" pitchFamily="34" charset="0"/>
              </a:rPr>
              <a:t>On anhydrous basis = (Assay on as is basis / 100 – moisture) x 100.</a:t>
            </a:r>
          </a:p>
          <a:p>
            <a:r>
              <a:rPr lang="en-US" sz="3000" b="1" dirty="0">
                <a:latin typeface="Franklin Gothic Medium" panose="020B0603020102020204" pitchFamily="34" charset="0"/>
              </a:rPr>
              <a:t>On dried basis = (Assay on as is basis / 100 – LOD) x 100.</a:t>
            </a:r>
          </a:p>
          <a:p>
            <a:r>
              <a:rPr lang="en-US" sz="3500" b="1" i="1" dirty="0">
                <a:solidFill>
                  <a:srgbClr val="FF3399"/>
                </a:solidFill>
                <a:latin typeface="Franklin Gothic Medium" panose="020B0603020102020204" pitchFamily="34" charset="0"/>
              </a:rPr>
              <a:t>Why assay is more than 100?</a:t>
            </a:r>
          </a:p>
          <a:p>
            <a:r>
              <a:rPr lang="en-US" sz="3000" b="1" dirty="0">
                <a:latin typeface="Franklin Gothic Medium" panose="020B0603020102020204" pitchFamily="34" charset="0"/>
              </a:rPr>
              <a:t>HPLC assay higher than 100%</a:t>
            </a:r>
            <a:br>
              <a:rPr lang="en-US" sz="3000" b="1" dirty="0">
                <a:latin typeface="Franklin Gothic Medium" panose="020B0603020102020204" pitchFamily="34" charset="0"/>
              </a:rPr>
            </a:br>
            <a:r>
              <a:rPr lang="en-US" sz="3000" b="1" dirty="0">
                <a:latin typeface="Franklin Gothic Medium" panose="020B0603020102020204" pitchFamily="34" charset="0"/>
              </a:rPr>
              <a:t/>
            </a:r>
            <a:br>
              <a:rPr lang="en-US" sz="3000" b="1" dirty="0">
                <a:latin typeface="Franklin Gothic Medium" panose="020B0603020102020204" pitchFamily="34" charset="0"/>
              </a:rPr>
            </a:br>
            <a:r>
              <a:rPr lang="en-US" sz="3000" b="1" dirty="0">
                <a:latin typeface="Franklin Gothic Medium" panose="020B0603020102020204" pitchFamily="34" charset="0"/>
              </a:rPr>
              <a:t>If your values are much higher than 100%, such as 110%, then the reason very likely is that your standard and your samples are not the same. In other words the purity of your standard is less than 100%, or lower than stated in the certificate of </a:t>
            </a:r>
            <a:r>
              <a:rPr lang="en-US" sz="3000" b="1" dirty="0" smtClean="0">
                <a:latin typeface="Franklin Gothic Medium" panose="020B0603020102020204" pitchFamily="34" charset="0"/>
              </a:rPr>
              <a:t>analysis.</a:t>
            </a:r>
            <a:endParaRPr lang="en-US" sz="3000" b="1" dirty="0">
              <a:latin typeface="Franklin Gothic Medium" panose="020B0603020102020204" pitchFamily="34" charset="0"/>
            </a:endParaRPr>
          </a:p>
        </p:txBody>
      </p:sp>
      <p:sp>
        <p:nvSpPr>
          <p:cNvPr id="4" name="Slide Number Placeholder 3"/>
          <p:cNvSpPr>
            <a:spLocks noGrp="1"/>
          </p:cNvSpPr>
          <p:nvPr>
            <p:ph type="sldNum" sz="quarter" idx="12"/>
          </p:nvPr>
        </p:nvSpPr>
        <p:spPr/>
        <p:txBody>
          <a:bodyPr/>
          <a:lstStyle/>
          <a:p>
            <a:fld id="{D76381B8-ADA0-4AC5-BED3-D67E2872CD0B}" type="slidenum">
              <a:rPr lang="en-US" smtClean="0"/>
              <a:t>10</a:t>
            </a:fld>
            <a:endParaRPr lang="en-US"/>
          </a:p>
        </p:txBody>
      </p:sp>
    </p:spTree>
    <p:extLst>
      <p:ext uri="{BB962C8B-B14F-4D97-AF65-F5344CB8AC3E}">
        <p14:creationId xmlns:p14="http://schemas.microsoft.com/office/powerpoint/2010/main" val="11366619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811838"/>
          </a:xfrm>
        </p:spPr>
        <p:txBody>
          <a:bodyPr/>
          <a:lstStyle/>
          <a:p>
            <a:endParaRPr lang="en-US" dirty="0"/>
          </a:p>
        </p:txBody>
      </p:sp>
      <p:sp>
        <p:nvSpPr>
          <p:cNvPr id="3" name="Content Placeholder 2"/>
          <p:cNvSpPr>
            <a:spLocks noGrp="1"/>
          </p:cNvSpPr>
          <p:nvPr>
            <p:ph idx="1"/>
          </p:nvPr>
        </p:nvSpPr>
        <p:spPr>
          <a:xfrm>
            <a:off x="838200" y="365125"/>
            <a:ext cx="10515600" cy="5811838"/>
          </a:xfrm>
        </p:spPr>
        <p:txBody>
          <a:bodyPr>
            <a:normAutofit/>
          </a:bodyPr>
          <a:lstStyle/>
          <a:p>
            <a:pPr>
              <a:lnSpc>
                <a:spcPct val="150000"/>
              </a:lnSpc>
            </a:pPr>
            <a:r>
              <a:rPr lang="en-US" b="1" i="1" dirty="0">
                <a:solidFill>
                  <a:srgbClr val="FF3399"/>
                </a:solidFill>
                <a:latin typeface="Franklin Gothic Medium" panose="020B0603020102020204" pitchFamily="34" charset="0"/>
              </a:rPr>
              <a:t>What is an assay method?</a:t>
            </a:r>
          </a:p>
          <a:p>
            <a:pPr>
              <a:lnSpc>
                <a:spcPct val="150000"/>
              </a:lnSpc>
            </a:pPr>
            <a:r>
              <a:rPr lang="en-US" sz="2400" b="1" dirty="0">
                <a:latin typeface="Franklin Gothic Medium" panose="020B0603020102020204" pitchFamily="34" charset="0"/>
              </a:rPr>
              <a:t>Validation methods are completed to ensure that an analytical methodology is accurate, specific, reproducible and rugged over </a:t>
            </a:r>
            <a:endParaRPr lang="en-US" sz="2400" b="1" dirty="0" smtClean="0">
              <a:latin typeface="Franklin Gothic Medium" panose="020B0603020102020204" pitchFamily="34" charset="0"/>
            </a:endParaRPr>
          </a:p>
          <a:p>
            <a:pPr marL="0" indent="0">
              <a:lnSpc>
                <a:spcPct val="150000"/>
              </a:lnSpc>
              <a:buNone/>
            </a:pPr>
            <a:r>
              <a:rPr lang="en-US" sz="2400" b="1" dirty="0">
                <a:latin typeface="Franklin Gothic Medium" panose="020B0603020102020204" pitchFamily="34" charset="0"/>
              </a:rPr>
              <a:t> </a:t>
            </a:r>
            <a:r>
              <a:rPr lang="en-US" sz="2400" b="1" dirty="0" smtClean="0">
                <a:latin typeface="Franklin Gothic Medium" panose="020B0603020102020204" pitchFamily="34" charset="0"/>
              </a:rPr>
              <a:t>  the </a:t>
            </a:r>
            <a:r>
              <a:rPr lang="en-US" sz="2400" b="1" dirty="0">
                <a:latin typeface="Franklin Gothic Medium" panose="020B0603020102020204" pitchFamily="34" charset="0"/>
              </a:rPr>
              <a:t>specified range that a target analyte will be analyzed.</a:t>
            </a:r>
          </a:p>
          <a:p>
            <a:pPr>
              <a:lnSpc>
                <a:spcPct val="150000"/>
              </a:lnSpc>
            </a:pPr>
            <a:r>
              <a:rPr lang="en-US" b="1" i="1" dirty="0" smtClean="0">
                <a:solidFill>
                  <a:srgbClr val="FF3399"/>
                </a:solidFill>
                <a:latin typeface="Franklin Gothic Medium" panose="020B0603020102020204" pitchFamily="34" charset="0"/>
              </a:rPr>
              <a:t>Is </a:t>
            </a:r>
            <a:r>
              <a:rPr lang="en-US" b="1" i="1" dirty="0">
                <a:solidFill>
                  <a:srgbClr val="FF3399"/>
                </a:solidFill>
                <a:latin typeface="Franklin Gothic Medium" panose="020B0603020102020204" pitchFamily="34" charset="0"/>
              </a:rPr>
              <a:t>recalculation an analytical procedure?</a:t>
            </a:r>
          </a:p>
          <a:p>
            <a:pPr>
              <a:lnSpc>
                <a:spcPct val="150000"/>
              </a:lnSpc>
            </a:pPr>
            <a:r>
              <a:rPr lang="en-US" sz="2400" b="1" dirty="0">
                <a:latin typeface="Franklin Gothic Medium" panose="020B0603020102020204" pitchFamily="34" charset="0"/>
              </a:rPr>
              <a:t>Typically, there are five audit procedures that normally use by auditors to obtain audit evidence. Those five audit procedures include Analytical review, inquiry, observation, inspection, and recalculation</a:t>
            </a:r>
            <a:r>
              <a:rPr lang="en-US" sz="2400" b="1" dirty="0" smtClean="0">
                <a:latin typeface="Franklin Gothic Medium" panose="020B0603020102020204" pitchFamily="34" charset="0"/>
              </a:rPr>
              <a:t>.</a:t>
            </a:r>
            <a:endParaRPr lang="en-US" dirty="0"/>
          </a:p>
        </p:txBody>
      </p:sp>
      <p:sp>
        <p:nvSpPr>
          <p:cNvPr id="4" name="Slide Number Placeholder 3"/>
          <p:cNvSpPr>
            <a:spLocks noGrp="1"/>
          </p:cNvSpPr>
          <p:nvPr>
            <p:ph type="sldNum" sz="quarter" idx="12"/>
          </p:nvPr>
        </p:nvSpPr>
        <p:spPr/>
        <p:txBody>
          <a:bodyPr/>
          <a:lstStyle/>
          <a:p>
            <a:fld id="{D76381B8-ADA0-4AC5-BED3-D67E2872CD0B}" type="slidenum">
              <a:rPr lang="en-US" smtClean="0"/>
              <a:t>11</a:t>
            </a:fld>
            <a:endParaRPr lang="en-US"/>
          </a:p>
        </p:txBody>
      </p:sp>
    </p:spTree>
    <p:extLst>
      <p:ext uri="{BB962C8B-B14F-4D97-AF65-F5344CB8AC3E}">
        <p14:creationId xmlns:p14="http://schemas.microsoft.com/office/powerpoint/2010/main" val="22732152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8346" y="197709"/>
            <a:ext cx="11528854" cy="593123"/>
          </a:xfrm>
        </p:spPr>
        <p:txBody>
          <a:bodyPr>
            <a:normAutofit fontScale="90000"/>
          </a:bodyPr>
          <a:lstStyle/>
          <a:p>
            <a:pPr algn="ctr"/>
            <a:r>
              <a:rPr lang="en-US" sz="3600" b="1" i="1" dirty="0" smtClean="0">
                <a:solidFill>
                  <a:srgbClr val="FF3399"/>
                </a:solidFill>
                <a:latin typeface="Franklin Gothic Heavy" panose="020B0903020102020204" pitchFamily="34" charset="0"/>
              </a:rPr>
              <a:t>Techniques For pharmaceutical </a:t>
            </a:r>
            <a:r>
              <a:rPr lang="en-US" sz="3600" b="1" i="1" dirty="0">
                <a:solidFill>
                  <a:srgbClr val="FF3399"/>
                </a:solidFill>
                <a:latin typeface="Franklin Gothic Heavy" panose="020B0903020102020204" pitchFamily="34" charset="0"/>
              </a:rPr>
              <a:t>and biomedical analyses</a:t>
            </a:r>
          </a:p>
        </p:txBody>
      </p:sp>
      <p:sp>
        <p:nvSpPr>
          <p:cNvPr id="3" name="Content Placeholder 2"/>
          <p:cNvSpPr>
            <a:spLocks noGrp="1"/>
          </p:cNvSpPr>
          <p:nvPr>
            <p:ph idx="1"/>
          </p:nvPr>
        </p:nvSpPr>
        <p:spPr>
          <a:xfrm>
            <a:off x="358346" y="939114"/>
            <a:ext cx="11528854" cy="5417236"/>
          </a:xfrm>
        </p:spPr>
        <p:txBody>
          <a:bodyPr>
            <a:normAutofit lnSpcReduction="10000"/>
          </a:bodyPr>
          <a:lstStyle/>
          <a:p>
            <a:pPr marL="0" indent="0">
              <a:buNone/>
            </a:pPr>
            <a:r>
              <a:rPr lang="en-US" sz="2400" b="1" i="1" dirty="0">
                <a:solidFill>
                  <a:srgbClr val="0070C0"/>
                </a:solidFill>
                <a:latin typeface="Franklin Gothic Heavy" panose="020B0903020102020204" pitchFamily="34" charset="0"/>
              </a:rPr>
              <a:t> </a:t>
            </a:r>
            <a:r>
              <a:rPr lang="en-US" sz="2400" b="1" i="1" dirty="0" smtClean="0">
                <a:solidFill>
                  <a:srgbClr val="0070C0"/>
                </a:solidFill>
                <a:latin typeface="Franklin Gothic Heavy" panose="020B0903020102020204" pitchFamily="34" charset="0"/>
              </a:rPr>
              <a:t>  -  Application of Chromatographic Techniques, including:</a:t>
            </a:r>
          </a:p>
          <a:p>
            <a:pPr marL="0" indent="0">
              <a:buNone/>
            </a:pPr>
            <a:r>
              <a:rPr lang="en-US" dirty="0"/>
              <a:t>	</a:t>
            </a:r>
            <a:r>
              <a:rPr lang="en-US" sz="2000" b="1" dirty="0" smtClean="0">
                <a:latin typeface="Franklin Gothic Medium" panose="020B0603020102020204" pitchFamily="34" charset="0"/>
              </a:rPr>
              <a:t>-     Various </a:t>
            </a:r>
            <a:r>
              <a:rPr lang="en-US" sz="2000" b="1" dirty="0">
                <a:latin typeface="Franklin Gothic Medium" panose="020B0603020102020204" pitchFamily="34" charset="0"/>
              </a:rPr>
              <a:t>forms of high-performance liquid chromatography </a:t>
            </a:r>
            <a:r>
              <a:rPr lang="en-US" sz="2000" b="1" dirty="0" smtClean="0">
                <a:latin typeface="Franklin Gothic Medium" panose="020B0603020102020204" pitchFamily="34" charset="0"/>
              </a:rPr>
              <a:t>(HPLC are becoming 	  	 	      undoubtedly </a:t>
            </a:r>
            <a:r>
              <a:rPr lang="en-US" sz="2000" b="1" dirty="0">
                <a:latin typeface="Franklin Gothic Medium" panose="020B0603020102020204" pitchFamily="34" charset="0"/>
              </a:rPr>
              <a:t>the most </a:t>
            </a:r>
            <a:r>
              <a:rPr lang="en-US" sz="2000" b="1" dirty="0" smtClean="0">
                <a:latin typeface="Franklin Gothic Medium" panose="020B0603020102020204" pitchFamily="34" charset="0"/>
              </a:rPr>
              <a:t>important methods, </a:t>
            </a:r>
            <a:r>
              <a:rPr lang="en-US" sz="2000" b="1" dirty="0">
                <a:latin typeface="Franklin Gothic Medium" panose="020B0603020102020204" pitchFamily="34" charset="0"/>
              </a:rPr>
              <a:t>solve no less than 50% of the problems, </a:t>
            </a:r>
            <a:r>
              <a:rPr lang="en-US" sz="2000" b="1" dirty="0" smtClean="0">
                <a:latin typeface="Franklin Gothic Medium" panose="020B0603020102020204" pitchFamily="34" charset="0"/>
              </a:rPr>
              <a:t>leaving 	      the other </a:t>
            </a:r>
            <a:r>
              <a:rPr lang="en-US" sz="2000" b="1" dirty="0">
                <a:latin typeface="Franklin Gothic Medium" panose="020B0603020102020204" pitchFamily="34" charset="0"/>
              </a:rPr>
              <a:t>50% to about 15 other </a:t>
            </a:r>
            <a:r>
              <a:rPr lang="en-US" sz="2000" b="1" dirty="0" smtClean="0">
                <a:latin typeface="Franklin Gothic Medium" panose="020B0603020102020204" pitchFamily="34" charset="0"/>
              </a:rPr>
              <a:t>chromatographic methods).</a:t>
            </a:r>
          </a:p>
          <a:p>
            <a:pPr marL="0" indent="0">
              <a:buNone/>
            </a:pPr>
            <a:r>
              <a:rPr lang="en-US" sz="2000" b="1" dirty="0">
                <a:latin typeface="Franklin Gothic Medium" panose="020B0603020102020204" pitchFamily="34" charset="0"/>
              </a:rPr>
              <a:t>	</a:t>
            </a:r>
            <a:r>
              <a:rPr lang="en-US" sz="2000" b="1" dirty="0" smtClean="0">
                <a:latin typeface="Franklin Gothic Medium" panose="020B0603020102020204" pitchFamily="34" charset="0"/>
              </a:rPr>
              <a:t>-    Ultra </a:t>
            </a:r>
            <a:r>
              <a:rPr lang="en-US" sz="2000" b="1" dirty="0">
                <a:latin typeface="Franklin Gothic Medium" panose="020B0603020102020204" pitchFamily="34" charset="0"/>
              </a:rPr>
              <a:t>performance liquid </a:t>
            </a:r>
            <a:r>
              <a:rPr lang="en-US" sz="2000" b="1" dirty="0" smtClean="0">
                <a:latin typeface="Franklin Gothic Medium" panose="020B0603020102020204" pitchFamily="34" charset="0"/>
              </a:rPr>
              <a:t>chromatography (UPLC).</a:t>
            </a:r>
          </a:p>
          <a:p>
            <a:pPr marL="0" indent="0">
              <a:buNone/>
            </a:pPr>
            <a:r>
              <a:rPr lang="en-US" sz="2000" b="1" dirty="0">
                <a:latin typeface="Franklin Gothic Medium" panose="020B0603020102020204" pitchFamily="34" charset="0"/>
              </a:rPr>
              <a:t>	</a:t>
            </a:r>
            <a:r>
              <a:rPr lang="en-US" sz="2000" b="1" dirty="0" smtClean="0">
                <a:latin typeface="Franklin Gothic Medium" panose="020B0603020102020204" pitchFamily="34" charset="0"/>
              </a:rPr>
              <a:t>-    </a:t>
            </a:r>
            <a:r>
              <a:rPr lang="en-US" sz="2000" b="1" dirty="0">
                <a:latin typeface="Franklin Gothic Medium" panose="020B0603020102020204" pitchFamily="34" charset="0"/>
              </a:rPr>
              <a:t>HPLC coupled with mass spectrometry, </a:t>
            </a:r>
            <a:r>
              <a:rPr lang="en-US" sz="2000" b="1" dirty="0" smtClean="0">
                <a:latin typeface="Franklin Gothic Medium" panose="020B0603020102020204" pitchFamily="34" charset="0"/>
              </a:rPr>
              <a:t>LC/MS.</a:t>
            </a:r>
          </a:p>
          <a:p>
            <a:pPr marL="0" indent="0">
              <a:buNone/>
            </a:pPr>
            <a:r>
              <a:rPr lang="en-US" sz="2400" b="1" dirty="0" smtClean="0">
                <a:latin typeface="Franklin Gothic Medium" panose="020B0603020102020204" pitchFamily="34" charset="0"/>
              </a:rPr>
              <a:t>   </a:t>
            </a:r>
            <a:r>
              <a:rPr lang="en-US" sz="2400" b="1" i="1" dirty="0">
                <a:solidFill>
                  <a:srgbClr val="0070C0"/>
                </a:solidFill>
                <a:latin typeface="Franklin Gothic Heavy" panose="020B0903020102020204" pitchFamily="34" charset="0"/>
              </a:rPr>
              <a:t> </a:t>
            </a:r>
            <a:r>
              <a:rPr lang="en-US" sz="2400" b="1" i="1" dirty="0" smtClean="0">
                <a:solidFill>
                  <a:srgbClr val="0070C0"/>
                </a:solidFill>
                <a:latin typeface="Franklin Gothic Heavy" panose="020B0903020102020204" pitchFamily="34" charset="0"/>
              </a:rPr>
              <a:t> -  </a:t>
            </a:r>
            <a:r>
              <a:rPr lang="en-US" sz="2400" b="1" i="1" dirty="0">
                <a:solidFill>
                  <a:srgbClr val="0070C0"/>
                </a:solidFill>
                <a:latin typeface="Franklin Gothic Heavy" panose="020B0903020102020204" pitchFamily="34" charset="0"/>
              </a:rPr>
              <a:t>Application of Chromatographic Techniques, including:</a:t>
            </a:r>
            <a:endParaRPr lang="en-US" sz="2400" b="1" dirty="0" smtClean="0">
              <a:latin typeface="Franklin Gothic Medium" panose="020B0603020102020204" pitchFamily="34" charset="0"/>
            </a:endParaRPr>
          </a:p>
          <a:p>
            <a:pPr marL="0" indent="0">
              <a:lnSpc>
                <a:spcPts val="1700"/>
              </a:lnSpc>
              <a:buNone/>
            </a:pPr>
            <a:r>
              <a:rPr lang="en-US" sz="1800" b="1" dirty="0">
                <a:latin typeface="Franklin Gothic Medium" panose="020B0603020102020204" pitchFamily="34" charset="0"/>
              </a:rPr>
              <a:t>	</a:t>
            </a:r>
            <a:r>
              <a:rPr lang="en-US" sz="2000" b="1" dirty="0" smtClean="0">
                <a:latin typeface="Franklin Gothic Medium" panose="020B0603020102020204" pitchFamily="34" charset="0"/>
              </a:rPr>
              <a:t>-    Spectroscopic Methods (such as IR spectroscopy).</a:t>
            </a:r>
          </a:p>
          <a:p>
            <a:pPr marL="0" indent="0">
              <a:lnSpc>
                <a:spcPts val="1700"/>
              </a:lnSpc>
              <a:buNone/>
            </a:pPr>
            <a:r>
              <a:rPr lang="en-US" sz="2000" b="1" dirty="0">
                <a:latin typeface="Franklin Gothic Medium" panose="020B0603020102020204" pitchFamily="34" charset="0"/>
              </a:rPr>
              <a:t>	</a:t>
            </a:r>
            <a:r>
              <a:rPr lang="en-US" sz="2000" b="1" dirty="0" smtClean="0">
                <a:latin typeface="Franklin Gothic Medium" panose="020B0603020102020204" pitchFamily="34" charset="0"/>
              </a:rPr>
              <a:t>-    Mass Spectrometry (MS).</a:t>
            </a:r>
          </a:p>
          <a:p>
            <a:pPr marL="0" indent="0">
              <a:lnSpc>
                <a:spcPts val="1700"/>
              </a:lnSpc>
              <a:buNone/>
            </a:pPr>
            <a:r>
              <a:rPr lang="en-US" sz="2000" b="1" dirty="0">
                <a:latin typeface="Franklin Gothic Medium" panose="020B0603020102020204" pitchFamily="34" charset="0"/>
              </a:rPr>
              <a:t>	</a:t>
            </a:r>
            <a:r>
              <a:rPr lang="en-US" sz="2000" b="1" dirty="0" smtClean="0">
                <a:latin typeface="Franklin Gothic Medium" panose="020B0603020102020204" pitchFamily="34" charset="0"/>
              </a:rPr>
              <a:t>-    Ultraviolet (UV) Visible (Vis) Spectrophotometry. </a:t>
            </a:r>
          </a:p>
          <a:p>
            <a:pPr marL="0" indent="0">
              <a:lnSpc>
                <a:spcPts val="1700"/>
              </a:lnSpc>
              <a:buNone/>
            </a:pPr>
            <a:r>
              <a:rPr lang="en-US" sz="2000" b="1" dirty="0">
                <a:latin typeface="Franklin Gothic Medium" panose="020B0603020102020204" pitchFamily="34" charset="0"/>
              </a:rPr>
              <a:t>	</a:t>
            </a:r>
            <a:r>
              <a:rPr lang="en-US" sz="2000" b="1" dirty="0" smtClean="0">
                <a:latin typeface="Franklin Gothic Medium" panose="020B0603020102020204" pitchFamily="34" charset="0"/>
              </a:rPr>
              <a:t>-    Gas Chromatography (GC).</a:t>
            </a:r>
          </a:p>
          <a:p>
            <a:pPr marL="0" indent="0">
              <a:lnSpc>
                <a:spcPts val="1700"/>
              </a:lnSpc>
              <a:buNone/>
            </a:pPr>
            <a:r>
              <a:rPr lang="en-US" sz="2000" b="1" dirty="0">
                <a:latin typeface="Franklin Gothic Medium" panose="020B0603020102020204" pitchFamily="34" charset="0"/>
              </a:rPr>
              <a:t>	</a:t>
            </a:r>
            <a:r>
              <a:rPr lang="en-US" sz="2000" b="1" dirty="0" smtClean="0">
                <a:latin typeface="Franklin Gothic Medium" panose="020B0603020102020204" pitchFamily="34" charset="0"/>
              </a:rPr>
              <a:t>-     Thin-layer Chromatography (TLC).</a:t>
            </a:r>
          </a:p>
          <a:p>
            <a:pPr marL="0" indent="0">
              <a:lnSpc>
                <a:spcPts val="1700"/>
              </a:lnSpc>
              <a:buNone/>
            </a:pPr>
            <a:r>
              <a:rPr lang="en-US" sz="2000" b="1" dirty="0">
                <a:latin typeface="Franklin Gothic Medium" panose="020B0603020102020204" pitchFamily="34" charset="0"/>
              </a:rPr>
              <a:t>	</a:t>
            </a:r>
            <a:r>
              <a:rPr lang="en-US" sz="2000" b="1" dirty="0" smtClean="0">
                <a:latin typeface="Franklin Gothic Medium" panose="020B0603020102020204" pitchFamily="34" charset="0"/>
              </a:rPr>
              <a:t>-     Other Electroanalytical Methods (such as, Application </a:t>
            </a:r>
            <a:r>
              <a:rPr lang="en-US" sz="2000" b="1" dirty="0">
                <a:latin typeface="Franklin Gothic Medium" panose="020B0603020102020204" pitchFamily="34" charset="0"/>
              </a:rPr>
              <a:t>of Capillary </a:t>
            </a:r>
            <a:r>
              <a:rPr lang="en-US" sz="2000" b="1" dirty="0" smtClean="0">
                <a:latin typeface="Franklin Gothic Medium" panose="020B0603020102020204" pitchFamily="34" charset="0"/>
              </a:rPr>
              <a:t>Electrophoresis)</a:t>
            </a:r>
            <a:endParaRPr lang="en-US" sz="2000" b="1" dirty="0">
              <a:latin typeface="Franklin Gothic Medium" panose="020B0603020102020204" pitchFamily="34" charset="0"/>
            </a:endParaRPr>
          </a:p>
          <a:p>
            <a:pPr marL="0" indent="0">
              <a:lnSpc>
                <a:spcPts val="1700"/>
              </a:lnSpc>
              <a:buNone/>
            </a:pPr>
            <a:r>
              <a:rPr lang="en-US" sz="2000" b="1" dirty="0" smtClean="0">
                <a:latin typeface="Franklin Gothic Medium" panose="020B0603020102020204" pitchFamily="34" charset="0"/>
              </a:rPr>
              <a:t>    </a:t>
            </a:r>
            <a:r>
              <a:rPr lang="en-US" sz="2400" b="1" i="1" dirty="0" smtClean="0">
                <a:solidFill>
                  <a:srgbClr val="0070C0"/>
                </a:solidFill>
                <a:latin typeface="Franklin Gothic Medium" panose="020B0603020102020204" pitchFamily="34" charset="0"/>
              </a:rPr>
              <a:t> </a:t>
            </a:r>
            <a:r>
              <a:rPr lang="en-US" sz="2400" b="1" i="1" dirty="0" smtClean="0">
                <a:solidFill>
                  <a:srgbClr val="0070C0"/>
                </a:solidFill>
                <a:latin typeface="Franklin Gothic Heavy" panose="020B0903020102020204" pitchFamily="34" charset="0"/>
              </a:rPr>
              <a:t>-   Applications of </a:t>
            </a:r>
            <a:r>
              <a:rPr lang="en-US" sz="2400" b="1" i="1" dirty="0">
                <a:solidFill>
                  <a:srgbClr val="0070C0"/>
                </a:solidFill>
                <a:latin typeface="Franklin Gothic Heavy" panose="020B0903020102020204" pitchFamily="34" charset="0"/>
              </a:rPr>
              <a:t>titration </a:t>
            </a:r>
            <a:r>
              <a:rPr lang="en-US" sz="2400" b="1" i="1" dirty="0" smtClean="0">
                <a:solidFill>
                  <a:srgbClr val="0070C0"/>
                </a:solidFill>
                <a:latin typeface="Franklin Gothic Heavy" panose="020B0903020102020204" pitchFamily="34" charset="0"/>
              </a:rPr>
              <a:t>methods.</a:t>
            </a:r>
          </a:p>
          <a:p>
            <a:pPr marL="0" indent="0">
              <a:buNone/>
            </a:pPr>
            <a:r>
              <a:rPr lang="en-US" sz="2400" b="1" i="1" dirty="0" smtClean="0">
                <a:solidFill>
                  <a:srgbClr val="FF0000"/>
                </a:solidFill>
                <a:effectLst>
                  <a:outerShdw blurRad="38100" dist="38100" dir="2700000" algn="tl">
                    <a:srgbClr val="000000">
                      <a:alpha val="43137"/>
                    </a:srgbClr>
                  </a:outerShdw>
                </a:effectLst>
                <a:latin typeface="Franklin Gothic Medium" panose="020B0603020102020204" pitchFamily="34" charset="0"/>
              </a:rPr>
              <a:t>	Figure of Some Analytical Instruments shown on Next Slide:</a:t>
            </a:r>
            <a:endParaRPr lang="en-US" sz="2400" b="1" i="1" dirty="0">
              <a:solidFill>
                <a:srgbClr val="FF0000"/>
              </a:solidFill>
              <a:effectLst>
                <a:outerShdw blurRad="38100" dist="38100" dir="2700000" algn="tl">
                  <a:srgbClr val="000000">
                    <a:alpha val="43137"/>
                  </a:srgbClr>
                </a:outerShdw>
              </a:effectLst>
              <a:latin typeface="Franklin Gothic Medium" panose="020B0603020102020204" pitchFamily="34" charset="0"/>
            </a:endParaRPr>
          </a:p>
        </p:txBody>
      </p:sp>
      <p:sp>
        <p:nvSpPr>
          <p:cNvPr id="4" name="Slide Number Placeholder 3"/>
          <p:cNvSpPr>
            <a:spLocks noGrp="1"/>
          </p:cNvSpPr>
          <p:nvPr>
            <p:ph type="sldNum" sz="quarter" idx="12"/>
          </p:nvPr>
        </p:nvSpPr>
        <p:spPr/>
        <p:txBody>
          <a:bodyPr/>
          <a:lstStyle/>
          <a:p>
            <a:fld id="{D76381B8-ADA0-4AC5-BED3-D67E2872CD0B}" type="slidenum">
              <a:rPr lang="en-US" smtClean="0"/>
              <a:t>12</a:t>
            </a:fld>
            <a:endParaRPr lang="en-US"/>
          </a:p>
        </p:txBody>
      </p:sp>
    </p:spTree>
    <p:extLst>
      <p:ext uri="{BB962C8B-B14F-4D97-AF65-F5344CB8AC3E}">
        <p14:creationId xmlns:p14="http://schemas.microsoft.com/office/powerpoint/2010/main" val="27026223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8364" y="95534"/>
            <a:ext cx="11778018" cy="6260815"/>
          </a:xfrm>
        </p:spPr>
        <p:txBody>
          <a:bodyPr/>
          <a:lstStyle/>
          <a:p>
            <a:endParaRPr lang="en-US" dirty="0"/>
          </a:p>
        </p:txBody>
      </p:sp>
      <p:sp>
        <p:nvSpPr>
          <p:cNvPr id="3" name="Content Placeholder 2"/>
          <p:cNvSpPr>
            <a:spLocks noGrp="1"/>
          </p:cNvSpPr>
          <p:nvPr>
            <p:ph idx="1"/>
          </p:nvPr>
        </p:nvSpPr>
        <p:spPr>
          <a:xfrm>
            <a:off x="218364" y="95534"/>
            <a:ext cx="11778018" cy="6260816"/>
          </a:xfrm>
        </p:spPr>
        <p:txBody>
          <a:bodyPr/>
          <a:lstStyle/>
          <a:p>
            <a:pPr marL="0" indent="0" algn="ctr">
              <a:buNone/>
            </a:pPr>
            <a:r>
              <a:rPr lang="en-US" dirty="0" smtClean="0"/>
              <a:t> </a:t>
            </a:r>
            <a:r>
              <a:rPr lang="en-US" sz="1800" dirty="0" smtClean="0"/>
              <a:t> </a:t>
            </a:r>
            <a:endParaRPr lang="en-US" sz="1800" dirty="0"/>
          </a:p>
        </p:txBody>
      </p:sp>
      <p:sp>
        <p:nvSpPr>
          <p:cNvPr id="4" name="Slide Number Placeholder 3"/>
          <p:cNvSpPr>
            <a:spLocks noGrp="1"/>
          </p:cNvSpPr>
          <p:nvPr>
            <p:ph type="sldNum" sz="quarter" idx="12"/>
          </p:nvPr>
        </p:nvSpPr>
        <p:spPr/>
        <p:txBody>
          <a:bodyPr/>
          <a:lstStyle/>
          <a:p>
            <a:fld id="{D76381B8-ADA0-4AC5-BED3-D67E2872CD0B}" type="slidenum">
              <a:rPr lang="en-US" smtClean="0"/>
              <a:t>13</a:t>
            </a:fld>
            <a:endParaRPr lang="en-US"/>
          </a:p>
        </p:txBody>
      </p:sp>
      <p:graphicFrame>
        <p:nvGraphicFramePr>
          <p:cNvPr id="5" name="Table 4"/>
          <p:cNvGraphicFramePr>
            <a:graphicFrameLocks noGrp="1"/>
          </p:cNvGraphicFramePr>
          <p:nvPr>
            <p:extLst>
              <p:ext uri="{D42A27DB-BD31-4B8C-83A1-F6EECF244321}">
                <p14:modId xmlns:p14="http://schemas.microsoft.com/office/powerpoint/2010/main" val="3103056682"/>
              </p:ext>
            </p:extLst>
          </p:nvPr>
        </p:nvGraphicFramePr>
        <p:xfrm>
          <a:off x="0" y="0"/>
          <a:ext cx="12192000" cy="7258332"/>
        </p:xfrm>
        <a:graphic>
          <a:graphicData uri="http://schemas.openxmlformats.org/drawingml/2006/table">
            <a:tbl>
              <a:tblPr firstRow="1" bandRow="1">
                <a:tableStyleId>{5C22544A-7EE6-4342-B048-85BDC9FD1C3A}</a:tableStyleId>
              </a:tblPr>
              <a:tblGrid>
                <a:gridCol w="4064000"/>
                <a:gridCol w="4064000"/>
                <a:gridCol w="4064000"/>
              </a:tblGrid>
              <a:tr h="3613723">
                <a:tc>
                  <a:txBody>
                    <a:bodyPr/>
                    <a:lstStyle/>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r>
                        <a:rPr lang="en-US" sz="4000" dirty="0" smtClean="0">
                          <a:solidFill>
                            <a:schemeClr val="tx1"/>
                          </a:solidFill>
                          <a:effectLst>
                            <a:outerShdw blurRad="38100" dist="38100" dir="2700000" algn="tl">
                              <a:srgbClr val="000000">
                                <a:alpha val="43137"/>
                              </a:srgbClr>
                            </a:outerShdw>
                          </a:effectLst>
                          <a:latin typeface="Franklin Gothic Heavy" panose="020B0903020102020204" pitchFamily="34" charset="0"/>
                        </a:rPr>
                        <a:t>HPLC</a:t>
                      </a:r>
                      <a:endParaRPr lang="en-US" sz="4000" dirty="0">
                        <a:solidFill>
                          <a:schemeClr val="tx1"/>
                        </a:solidFill>
                        <a:effectLst>
                          <a:outerShdw blurRad="38100" dist="38100" dir="2700000" algn="tl">
                            <a:srgbClr val="000000">
                              <a:alpha val="43137"/>
                            </a:srgbClr>
                          </a:outerShdw>
                        </a:effectLst>
                        <a:latin typeface="Franklin Gothic Heavy" panose="020B0903020102020204" pitchFamily="34" charset="0"/>
                      </a:endParaRPr>
                    </a:p>
                  </a:txBody>
                  <a:tcPr/>
                </a:tc>
                <a:tc>
                  <a:txBody>
                    <a:bodyPr/>
                    <a:lstStyle/>
                    <a:p>
                      <a:pPr algn="ctr"/>
                      <a:endParaRPr lang="en-US" dirty="0" smtClean="0"/>
                    </a:p>
                    <a:p>
                      <a:pPr algn="ctr"/>
                      <a:endParaRPr lang="en-US" dirty="0" smtClean="0"/>
                    </a:p>
                    <a:p>
                      <a:pPr algn="ctr"/>
                      <a:endParaRPr lang="en-US" dirty="0" smtClean="0"/>
                    </a:p>
                    <a:p>
                      <a:pPr algn="ctr"/>
                      <a:r>
                        <a:rPr lang="en-US" dirty="0" smtClean="0"/>
                        <a:t>     </a:t>
                      </a:r>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r>
                        <a:rPr lang="en-US" sz="4000" dirty="0" smtClean="0">
                          <a:solidFill>
                            <a:schemeClr val="tx1"/>
                          </a:solidFill>
                          <a:effectLst>
                            <a:outerShdw blurRad="38100" dist="38100" dir="2700000" algn="tl">
                              <a:srgbClr val="000000">
                                <a:alpha val="43137"/>
                              </a:srgbClr>
                            </a:outerShdw>
                          </a:effectLst>
                          <a:latin typeface="Franklin Gothic Heavy" panose="020B0903020102020204" pitchFamily="34" charset="0"/>
                        </a:rPr>
                        <a:t>GC</a:t>
                      </a:r>
                      <a:endParaRPr lang="en-US" sz="4000" dirty="0">
                        <a:solidFill>
                          <a:schemeClr val="tx1"/>
                        </a:solidFill>
                        <a:effectLst>
                          <a:outerShdw blurRad="38100" dist="38100" dir="2700000" algn="tl">
                            <a:srgbClr val="000000">
                              <a:alpha val="43137"/>
                            </a:srgbClr>
                          </a:outerShdw>
                        </a:effectLst>
                        <a:latin typeface="Franklin Gothic Heavy" panose="020B0903020102020204" pitchFamily="34" charset="0"/>
                      </a:endParaRPr>
                    </a:p>
                  </a:txBody>
                  <a:tcPr/>
                </a:tc>
                <a:tc>
                  <a:txBody>
                    <a:bodyPr/>
                    <a:lstStyle/>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r>
                        <a:rPr lang="en-US" sz="2400" b="1" kern="1200" dirty="0" smtClean="0">
                          <a:solidFill>
                            <a:schemeClr val="tx1"/>
                          </a:solidFill>
                          <a:effectLst/>
                          <a:latin typeface="Franklin Gothic Heavy" panose="020B0903020102020204" pitchFamily="34" charset="0"/>
                          <a:ea typeface="+mn-ea"/>
                          <a:cs typeface="+mn-cs"/>
                        </a:rPr>
                        <a:t>COLUMN CHROMATOGRAPHY</a:t>
                      </a:r>
                      <a:endParaRPr lang="en-US" sz="2400" dirty="0">
                        <a:solidFill>
                          <a:schemeClr val="tx1"/>
                        </a:solidFill>
                        <a:latin typeface="Franklin Gothic Heavy" panose="020B0903020102020204" pitchFamily="34" charset="0"/>
                      </a:endParaRPr>
                    </a:p>
                  </a:txBody>
                  <a:tcPr/>
                </a:tc>
              </a:tr>
              <a:tr h="3644609">
                <a:tc>
                  <a:txBody>
                    <a:bodyPr/>
                    <a:lstStyle/>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r>
                        <a:rPr lang="en-US" sz="1800" b="1" kern="1200" dirty="0" smtClean="0">
                          <a:solidFill>
                            <a:schemeClr val="dk1"/>
                          </a:solidFill>
                          <a:effectLst/>
                          <a:latin typeface="Franklin Gothic Heavy" panose="020B0903020102020204" pitchFamily="34" charset="0"/>
                          <a:ea typeface="+mn-ea"/>
                          <a:cs typeface="+mn-cs"/>
                        </a:rPr>
                        <a:t>AFFINITY CHROMATOGRAPHY</a:t>
                      </a:r>
                    </a:p>
                    <a:p>
                      <a:pPr algn="ctr"/>
                      <a:r>
                        <a:rPr lang="en-US" sz="1800" b="1" kern="1200" dirty="0" smtClean="0">
                          <a:solidFill>
                            <a:schemeClr val="dk1"/>
                          </a:solidFill>
                          <a:effectLst/>
                          <a:latin typeface="Franklin Gothic Heavy" panose="020B0903020102020204" pitchFamily="34" charset="0"/>
                          <a:ea typeface="+mn-ea"/>
                          <a:cs typeface="+mn-cs"/>
                        </a:rPr>
                        <a:t>(AC) </a:t>
                      </a:r>
                    </a:p>
                    <a:p>
                      <a:pPr algn="ctr"/>
                      <a:endParaRPr lang="en-US" dirty="0"/>
                    </a:p>
                  </a:txBody>
                  <a:tcPr/>
                </a:tc>
                <a:tc>
                  <a:txBody>
                    <a:bodyPr/>
                    <a:lstStyle/>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r>
                        <a:rPr lang="en-US" sz="2000" b="1" dirty="0" smtClean="0">
                          <a:solidFill>
                            <a:schemeClr val="tx1"/>
                          </a:solidFill>
                          <a:latin typeface="Franklin Gothic Heavy" panose="020B0903020102020204" pitchFamily="34" charset="0"/>
                        </a:rPr>
                        <a:t>Thin</a:t>
                      </a:r>
                      <a:r>
                        <a:rPr lang="en-US" sz="2000" b="1" baseline="0" dirty="0" smtClean="0">
                          <a:solidFill>
                            <a:schemeClr val="tx1"/>
                          </a:solidFill>
                          <a:latin typeface="Franklin Gothic Heavy" panose="020B0903020102020204" pitchFamily="34" charset="0"/>
                        </a:rPr>
                        <a:t> Layer Chromatography</a:t>
                      </a:r>
                    </a:p>
                    <a:p>
                      <a:pPr algn="ctr"/>
                      <a:r>
                        <a:rPr lang="en-US" sz="2000" b="1" baseline="0" dirty="0" smtClean="0">
                          <a:solidFill>
                            <a:schemeClr val="tx1"/>
                          </a:solidFill>
                          <a:latin typeface="Franklin Gothic Heavy" panose="020B0903020102020204" pitchFamily="34" charset="0"/>
                        </a:rPr>
                        <a:t>(TLC)</a:t>
                      </a:r>
                      <a:endParaRPr lang="en-US" sz="2000" b="1" dirty="0">
                        <a:solidFill>
                          <a:schemeClr val="tx1"/>
                        </a:solidFill>
                        <a:latin typeface="Franklin Gothic Heavy" panose="020B0903020102020204" pitchFamily="34" charset="0"/>
                      </a:endParaRPr>
                    </a:p>
                  </a:txBody>
                  <a:tcPr/>
                </a:tc>
                <a:tc>
                  <a:txBody>
                    <a:bodyPr/>
                    <a:lstStyle/>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r>
                        <a:rPr lang="en-US" sz="2000" b="1" kern="1200" dirty="0" smtClean="0">
                          <a:solidFill>
                            <a:schemeClr val="tx1"/>
                          </a:solidFill>
                          <a:effectLst/>
                          <a:latin typeface="Franklin Gothic Heavy" panose="020B0903020102020204" pitchFamily="34" charset="0"/>
                          <a:ea typeface="+mn-ea"/>
                          <a:cs typeface="+mn-cs"/>
                        </a:rPr>
                        <a:t>Schematic of Gel Permeation Chromatograph</a:t>
                      </a:r>
                      <a:endParaRPr lang="en-US" sz="2000" dirty="0">
                        <a:solidFill>
                          <a:schemeClr val="tx1"/>
                        </a:solidFill>
                        <a:latin typeface="Franklin Gothic Heavy" panose="020B0903020102020204" pitchFamily="34" charset="0"/>
                      </a:endParaRPr>
                    </a:p>
                  </a:txBody>
                  <a:tcPr/>
                </a:tc>
              </a:tr>
            </a:tbl>
          </a:graphicData>
        </a:graphic>
      </p:graphicFrame>
      <p:pic>
        <p:nvPicPr>
          <p:cNvPr id="6" name="Picture 5"/>
          <p:cNvPicPr/>
          <p:nvPr/>
        </p:nvPicPr>
        <p:blipFill>
          <a:blip r:embed="rId2"/>
          <a:srcRect/>
          <a:stretch>
            <a:fillRect/>
          </a:stretch>
        </p:blipFill>
        <p:spPr bwMode="auto">
          <a:xfrm>
            <a:off x="1386840" y="466725"/>
            <a:ext cx="1600200" cy="1581150"/>
          </a:xfrm>
          <a:prstGeom prst="rect">
            <a:avLst/>
          </a:prstGeom>
          <a:noFill/>
          <a:ln w="9525">
            <a:noFill/>
            <a:miter lim="800000"/>
            <a:headEnd/>
            <a:tailEnd/>
          </a:ln>
        </p:spPr>
      </p:pic>
      <p:pic>
        <p:nvPicPr>
          <p:cNvPr id="7" name="Picture 6"/>
          <p:cNvPicPr/>
          <p:nvPr/>
        </p:nvPicPr>
        <p:blipFill>
          <a:blip r:embed="rId3"/>
          <a:srcRect/>
          <a:stretch>
            <a:fillRect/>
          </a:stretch>
        </p:blipFill>
        <p:spPr bwMode="auto">
          <a:xfrm>
            <a:off x="4384116" y="609600"/>
            <a:ext cx="1381125" cy="1295400"/>
          </a:xfrm>
          <a:prstGeom prst="rect">
            <a:avLst/>
          </a:prstGeom>
          <a:noFill/>
          <a:ln w="9525">
            <a:noFill/>
            <a:miter lim="800000"/>
            <a:headEnd/>
            <a:tailEnd/>
          </a:ln>
        </p:spPr>
      </p:pic>
      <p:pic>
        <p:nvPicPr>
          <p:cNvPr id="8" name="Picture 7" descr="Gas chromatography principle"/>
          <p:cNvPicPr/>
          <p:nvPr/>
        </p:nvPicPr>
        <p:blipFill>
          <a:blip r:embed="rId4"/>
          <a:srcRect/>
          <a:stretch>
            <a:fillRect/>
          </a:stretch>
        </p:blipFill>
        <p:spPr bwMode="auto">
          <a:xfrm>
            <a:off x="6107373" y="609600"/>
            <a:ext cx="1790700" cy="1354455"/>
          </a:xfrm>
          <a:prstGeom prst="rect">
            <a:avLst/>
          </a:prstGeom>
          <a:noFill/>
          <a:ln w="9525">
            <a:noFill/>
            <a:miter lim="800000"/>
            <a:headEnd/>
            <a:tailEnd/>
          </a:ln>
        </p:spPr>
      </p:pic>
      <p:pic>
        <p:nvPicPr>
          <p:cNvPr id="9" name="Picture 8" descr="http://www.ucl.ac.uk/~ucbcdab/enzpur/images/affinity.jpg"/>
          <p:cNvPicPr/>
          <p:nvPr/>
        </p:nvPicPr>
        <p:blipFill>
          <a:blip r:embed="rId5"/>
          <a:srcRect/>
          <a:stretch>
            <a:fillRect/>
          </a:stretch>
        </p:blipFill>
        <p:spPr bwMode="auto">
          <a:xfrm>
            <a:off x="986790" y="4036059"/>
            <a:ext cx="2400300" cy="1859774"/>
          </a:xfrm>
          <a:prstGeom prst="rect">
            <a:avLst/>
          </a:prstGeom>
          <a:noFill/>
          <a:ln w="9525">
            <a:noFill/>
            <a:miter lim="800000"/>
            <a:headEnd/>
            <a:tailEnd/>
          </a:ln>
        </p:spPr>
      </p:pic>
      <p:pic>
        <p:nvPicPr>
          <p:cNvPr id="10" name="Picture 9" descr="http://2.bp.blogspot.com/-6pg8-8BnHO4/UCFFatophEI/AAAAAAAACwY/Hc7M_vrCBnk/s1600/Mechanism+of+Separation+in+Open+Column+Chromatography.JPG"/>
          <p:cNvPicPr/>
          <p:nvPr/>
        </p:nvPicPr>
        <p:blipFill>
          <a:blip r:embed="rId6">
            <a:extLst>
              <a:ext uri="{28A0092B-C50C-407E-A947-70E740481C1C}">
                <a14:useLocalDpi xmlns:a14="http://schemas.microsoft.com/office/drawing/2010/main" val="0"/>
              </a:ext>
            </a:extLst>
          </a:blip>
          <a:srcRect/>
          <a:stretch>
            <a:fillRect/>
          </a:stretch>
        </p:blipFill>
        <p:spPr bwMode="auto">
          <a:xfrm>
            <a:off x="8435340" y="609600"/>
            <a:ext cx="3360420" cy="1836420"/>
          </a:xfrm>
          <a:prstGeom prst="rect">
            <a:avLst/>
          </a:prstGeom>
          <a:noFill/>
          <a:ln>
            <a:noFill/>
          </a:ln>
        </p:spPr>
      </p:pic>
      <p:pic>
        <p:nvPicPr>
          <p:cNvPr id="11" name="Picture 10" descr="Thin layer chromatography"/>
          <p:cNvPicPr/>
          <p:nvPr/>
        </p:nvPicPr>
        <p:blipFill>
          <a:blip r:embed="rId7">
            <a:extLst>
              <a:ext uri="{28A0092B-C50C-407E-A947-70E740481C1C}">
                <a14:useLocalDpi xmlns:a14="http://schemas.microsoft.com/office/drawing/2010/main" val="0"/>
              </a:ext>
            </a:extLst>
          </a:blip>
          <a:srcRect/>
          <a:stretch>
            <a:fillRect/>
          </a:stretch>
        </p:blipFill>
        <p:spPr bwMode="auto">
          <a:xfrm>
            <a:off x="4640580" y="3863340"/>
            <a:ext cx="2674620" cy="2298699"/>
          </a:xfrm>
          <a:prstGeom prst="rect">
            <a:avLst/>
          </a:prstGeom>
          <a:noFill/>
          <a:ln>
            <a:solidFill>
              <a:schemeClr val="tx1"/>
            </a:solidFill>
          </a:ln>
        </p:spPr>
      </p:pic>
      <p:pic>
        <p:nvPicPr>
          <p:cNvPr id="12" name="Picture 11" descr="Image result for schematic diagram of ion exchange chromatography"/>
          <p:cNvPicPr/>
          <p:nvPr/>
        </p:nvPicPr>
        <p:blipFill>
          <a:blip r:embed="rId8"/>
          <a:srcRect/>
          <a:stretch>
            <a:fillRect/>
          </a:stretch>
        </p:blipFill>
        <p:spPr bwMode="auto">
          <a:xfrm>
            <a:off x="8759190" y="3927156"/>
            <a:ext cx="2712720" cy="2171065"/>
          </a:xfrm>
          <a:prstGeom prst="rect">
            <a:avLst/>
          </a:prstGeom>
          <a:noFill/>
        </p:spPr>
      </p:pic>
    </p:spTree>
    <p:extLst>
      <p:ext uri="{BB962C8B-B14F-4D97-AF65-F5344CB8AC3E}">
        <p14:creationId xmlns:p14="http://schemas.microsoft.com/office/powerpoint/2010/main" val="5343472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833" y="164893"/>
            <a:ext cx="11707317" cy="524655"/>
          </a:xfrm>
        </p:spPr>
        <p:txBody>
          <a:bodyPr>
            <a:noAutofit/>
          </a:bodyPr>
          <a:lstStyle/>
          <a:p>
            <a:pPr algn="ctr"/>
            <a:r>
              <a:rPr lang="en-US" sz="3600" b="1" i="1" dirty="0" smtClean="0">
                <a:solidFill>
                  <a:srgbClr val="FF3399"/>
                </a:solidFill>
                <a:effectLst>
                  <a:outerShdw blurRad="38100" dist="38100" dir="2700000" algn="tl">
                    <a:srgbClr val="000000">
                      <a:alpha val="43137"/>
                    </a:srgbClr>
                  </a:outerShdw>
                </a:effectLst>
                <a:latin typeface="Franklin Gothic Heavy" panose="020B0903020102020204" pitchFamily="34" charset="0"/>
              </a:rPr>
              <a:t/>
            </a:r>
            <a:br>
              <a:rPr lang="en-US" sz="3600" b="1" i="1" dirty="0" smtClean="0">
                <a:solidFill>
                  <a:srgbClr val="FF3399"/>
                </a:solidFill>
                <a:effectLst>
                  <a:outerShdw blurRad="38100" dist="38100" dir="2700000" algn="tl">
                    <a:srgbClr val="000000">
                      <a:alpha val="43137"/>
                    </a:srgbClr>
                  </a:outerShdw>
                </a:effectLst>
                <a:latin typeface="Franklin Gothic Heavy" panose="020B0903020102020204" pitchFamily="34" charset="0"/>
              </a:rPr>
            </a:br>
            <a:r>
              <a:rPr lang="en-US" sz="3600" b="1" i="1" dirty="0" smtClean="0">
                <a:solidFill>
                  <a:srgbClr val="FF3399"/>
                </a:solidFill>
                <a:effectLst>
                  <a:outerShdw blurRad="38100" dist="38100" dir="2700000" algn="tl">
                    <a:srgbClr val="000000">
                      <a:alpha val="43137"/>
                    </a:srgbClr>
                  </a:outerShdw>
                </a:effectLst>
                <a:latin typeface="Franklin Gothic Heavy" panose="020B0903020102020204" pitchFamily="34" charset="0"/>
              </a:rPr>
              <a:t>FUTURE TRENDS  </a:t>
            </a:r>
            <a:r>
              <a:rPr lang="ar-SA" sz="2800" b="1" i="1" dirty="0">
                <a:solidFill>
                  <a:srgbClr val="002060"/>
                </a:solidFill>
                <a:effectLst>
                  <a:outerShdw blurRad="38100" dist="38100" dir="2700000" algn="tl">
                    <a:srgbClr val="000000">
                      <a:alpha val="43137"/>
                    </a:srgbClr>
                  </a:outerShdw>
                </a:effectLst>
                <a:latin typeface="Franklin Gothic Heavy" panose="020B0903020102020204" pitchFamily="34" charset="0"/>
              </a:rPr>
              <a:t>الاتجاهات المستقبلية</a:t>
            </a:r>
            <a:r>
              <a:rPr lang="ar-SA" sz="3600" b="1" i="1" dirty="0">
                <a:solidFill>
                  <a:srgbClr val="FF3399"/>
                </a:solidFill>
                <a:effectLst>
                  <a:outerShdw blurRad="38100" dist="38100" dir="2700000" algn="tl">
                    <a:srgbClr val="000000">
                      <a:alpha val="43137"/>
                    </a:srgbClr>
                  </a:outerShdw>
                </a:effectLst>
                <a:latin typeface="Franklin Gothic Heavy" panose="020B0903020102020204" pitchFamily="34" charset="0"/>
              </a:rPr>
              <a:t/>
            </a:r>
            <a:br>
              <a:rPr lang="ar-SA" sz="3600" b="1" i="1" dirty="0">
                <a:solidFill>
                  <a:srgbClr val="FF3399"/>
                </a:solidFill>
                <a:effectLst>
                  <a:outerShdw blurRad="38100" dist="38100" dir="2700000" algn="tl">
                    <a:srgbClr val="000000">
                      <a:alpha val="43137"/>
                    </a:srgbClr>
                  </a:outerShdw>
                </a:effectLst>
                <a:latin typeface="Franklin Gothic Heavy" panose="020B0903020102020204" pitchFamily="34" charset="0"/>
              </a:rPr>
            </a:br>
            <a:r>
              <a:rPr lang="en-US" sz="3600" b="1" i="1" dirty="0" smtClean="0">
                <a:solidFill>
                  <a:srgbClr val="FF3399"/>
                </a:solidFill>
                <a:effectLst>
                  <a:outerShdw blurRad="38100" dist="38100" dir="2700000" algn="tl">
                    <a:srgbClr val="000000">
                      <a:alpha val="43137"/>
                    </a:srgbClr>
                  </a:outerShdw>
                </a:effectLst>
                <a:latin typeface="Franklin Gothic Heavy" panose="020B0903020102020204" pitchFamily="34" charset="0"/>
              </a:rPr>
              <a:t> </a:t>
            </a:r>
            <a:endParaRPr lang="en-US" sz="3600" b="1" i="1" dirty="0">
              <a:solidFill>
                <a:srgbClr val="FF3399"/>
              </a:solidFill>
              <a:effectLst>
                <a:outerShdw blurRad="38100" dist="38100" dir="2700000" algn="tl">
                  <a:srgbClr val="000000">
                    <a:alpha val="43137"/>
                  </a:srgbClr>
                </a:outerShdw>
              </a:effectLst>
              <a:latin typeface="Franklin Gothic Heavy" panose="020B0903020102020204" pitchFamily="34" charset="0"/>
            </a:endParaRPr>
          </a:p>
        </p:txBody>
      </p:sp>
      <p:sp>
        <p:nvSpPr>
          <p:cNvPr id="3" name="Content Placeholder 2"/>
          <p:cNvSpPr>
            <a:spLocks noGrp="1"/>
          </p:cNvSpPr>
          <p:nvPr>
            <p:ph idx="1"/>
          </p:nvPr>
        </p:nvSpPr>
        <p:spPr>
          <a:xfrm>
            <a:off x="254833" y="794480"/>
            <a:ext cx="11707317" cy="5561870"/>
          </a:xfrm>
        </p:spPr>
        <p:txBody>
          <a:bodyPr>
            <a:normAutofit/>
          </a:bodyPr>
          <a:lstStyle/>
          <a:p>
            <a:pPr algn="just">
              <a:lnSpc>
                <a:spcPct val="150000"/>
              </a:lnSpc>
            </a:pPr>
            <a:r>
              <a:rPr lang="en-US" sz="2400" b="1" dirty="0">
                <a:latin typeface="Franklin Gothic Medium" panose="020B0603020102020204" pitchFamily="34" charset="0"/>
              </a:rPr>
              <a:t>Globalization of the drug market and </a:t>
            </a:r>
            <a:r>
              <a:rPr lang="en-US" sz="2400" b="1" dirty="0" smtClean="0">
                <a:latin typeface="Franklin Gothic Medium" panose="020B0603020102020204" pitchFamily="34" charset="0"/>
              </a:rPr>
              <a:t>competence </a:t>
            </a:r>
            <a:r>
              <a:rPr lang="en-US" sz="2400" b="1" dirty="0">
                <a:latin typeface="Franklin Gothic Medium" panose="020B0603020102020204" pitchFamily="34" charset="0"/>
              </a:rPr>
              <a:t>among the drug companies has caused pharmaceutical analysis to become one of the battle-fields in the struggle. The importance of issues related to drug safety has greatly increased and this has led to the continual increase of demands with regard to securing the quality of drugs, and often over securing the safety of drug therapy</a:t>
            </a:r>
            <a:r>
              <a:rPr lang="en-US" sz="2400" b="1" dirty="0" smtClean="0">
                <a:latin typeface="Franklin Gothic Medium" panose="020B0603020102020204" pitchFamily="34" charset="0"/>
              </a:rPr>
              <a:t>.</a:t>
            </a:r>
          </a:p>
          <a:p>
            <a:pPr algn="just">
              <a:lnSpc>
                <a:spcPct val="150000"/>
              </a:lnSpc>
            </a:pPr>
            <a:r>
              <a:rPr lang="en-US" sz="2600" b="1" i="1" dirty="0" smtClean="0">
                <a:solidFill>
                  <a:srgbClr val="7030A0"/>
                </a:solidFill>
                <a:latin typeface="Franklin Gothic Heavy" panose="020B0903020102020204" pitchFamily="34" charset="0"/>
              </a:rPr>
              <a:t>Historical Steps in </a:t>
            </a:r>
            <a:r>
              <a:rPr lang="en-US" sz="2600" b="1" i="1" dirty="0">
                <a:solidFill>
                  <a:srgbClr val="7030A0"/>
                </a:solidFill>
                <a:latin typeface="Franklin Gothic Heavy" panose="020B0903020102020204" pitchFamily="34" charset="0"/>
              </a:rPr>
              <a:t>the demands and analytical </a:t>
            </a:r>
            <a:r>
              <a:rPr lang="en-US" sz="2600" b="1" i="1" dirty="0" smtClean="0">
                <a:solidFill>
                  <a:srgbClr val="7030A0"/>
                </a:solidFill>
                <a:latin typeface="Franklin Gothic Heavy" panose="020B0903020102020204" pitchFamily="34" charset="0"/>
              </a:rPr>
              <a:t>strategies:</a:t>
            </a:r>
          </a:p>
          <a:p>
            <a:pPr algn="just">
              <a:lnSpc>
                <a:spcPct val="150000"/>
              </a:lnSpc>
            </a:pPr>
            <a:r>
              <a:rPr lang="en-US" sz="2400" b="1" dirty="0" smtClean="0">
                <a:latin typeface="Franklin Gothic Medium" panose="020B0603020102020204" pitchFamily="34" charset="0"/>
              </a:rPr>
              <a:t>The </a:t>
            </a:r>
            <a:r>
              <a:rPr lang="en-US" sz="2400" b="1" dirty="0">
                <a:latin typeface="Franklin Gothic Medium" panose="020B0603020102020204" pitchFamily="34" charset="0"/>
              </a:rPr>
              <a:t>first step was the establishment in the European Pharmacopoeia, of which the Sixth Edition is now official</a:t>
            </a:r>
            <a:r>
              <a:rPr lang="en-US" sz="2400" b="1" dirty="0" smtClean="0">
                <a:latin typeface="Franklin Gothic Medium" panose="020B0603020102020204" pitchFamily="34" charset="0"/>
              </a:rPr>
              <a:t>. </a:t>
            </a:r>
            <a:r>
              <a:rPr lang="en-US" sz="2400" b="1" dirty="0">
                <a:latin typeface="Franklin Gothic Medium" panose="020B0603020102020204" pitchFamily="34" charset="0"/>
              </a:rPr>
              <a:t>This became the basis of the national </a:t>
            </a:r>
            <a:r>
              <a:rPr lang="en-US" sz="2400" b="1" dirty="0" smtClean="0">
                <a:latin typeface="Franklin Gothic Medium" panose="020B0603020102020204" pitchFamily="34" charset="0"/>
              </a:rPr>
              <a:t>pharmacopoeias </a:t>
            </a:r>
            <a:r>
              <a:rPr lang="en-US" sz="2400" b="1" dirty="0">
                <a:latin typeface="Franklin Gothic Medium" panose="020B0603020102020204" pitchFamily="34" charset="0"/>
              </a:rPr>
              <a:t>of the member states of the European Union. </a:t>
            </a:r>
            <a:endParaRPr lang="en-US" sz="2400" b="1" dirty="0" smtClean="0">
              <a:latin typeface="Franklin Gothic Medium" panose="020B0603020102020204" pitchFamily="34" charset="0"/>
            </a:endParaRPr>
          </a:p>
        </p:txBody>
      </p:sp>
      <p:sp>
        <p:nvSpPr>
          <p:cNvPr id="4" name="Slide Number Placeholder 3"/>
          <p:cNvSpPr>
            <a:spLocks noGrp="1"/>
          </p:cNvSpPr>
          <p:nvPr>
            <p:ph type="sldNum" sz="quarter" idx="12"/>
          </p:nvPr>
        </p:nvSpPr>
        <p:spPr/>
        <p:txBody>
          <a:bodyPr/>
          <a:lstStyle/>
          <a:p>
            <a:fld id="{D76381B8-ADA0-4AC5-BED3-D67E2872CD0B}" type="slidenum">
              <a:rPr lang="en-US" smtClean="0"/>
              <a:t>14</a:t>
            </a:fld>
            <a:endParaRPr lang="en-US"/>
          </a:p>
        </p:txBody>
      </p:sp>
    </p:spTree>
    <p:extLst>
      <p:ext uri="{BB962C8B-B14F-4D97-AF65-F5344CB8AC3E}">
        <p14:creationId xmlns:p14="http://schemas.microsoft.com/office/powerpoint/2010/main" val="7433911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800" y="365125"/>
            <a:ext cx="11290300" cy="5811838"/>
          </a:xfrm>
        </p:spPr>
        <p:txBody>
          <a:bodyPr/>
          <a:lstStyle/>
          <a:p>
            <a:endParaRPr lang="en-US" dirty="0"/>
          </a:p>
        </p:txBody>
      </p:sp>
      <p:sp>
        <p:nvSpPr>
          <p:cNvPr id="3" name="Content Placeholder 2"/>
          <p:cNvSpPr>
            <a:spLocks noGrp="1"/>
          </p:cNvSpPr>
          <p:nvPr>
            <p:ph idx="1"/>
          </p:nvPr>
        </p:nvSpPr>
        <p:spPr>
          <a:xfrm>
            <a:off x="431800" y="365125"/>
            <a:ext cx="11290300" cy="5811838"/>
          </a:xfrm>
        </p:spPr>
        <p:txBody>
          <a:bodyPr>
            <a:normAutofit fontScale="85000" lnSpcReduction="10000"/>
          </a:bodyPr>
          <a:lstStyle/>
          <a:p>
            <a:pPr algn="just">
              <a:lnSpc>
                <a:spcPct val="150000"/>
              </a:lnSpc>
            </a:pPr>
            <a:r>
              <a:rPr lang="en-US" b="1" dirty="0">
                <a:latin typeface="Franklin Gothic Medium" panose="020B0603020102020204" pitchFamily="34" charset="0"/>
              </a:rPr>
              <a:t>The next step was the formation of ICH (International Conference on Harmonization), which was done with the aim of harmonizing the efforts of registration agencies, principal pharmacopoeias (Ph. Eur., USP, and Japanese Pharmacopoeia), and pharmaceutical manufacturers’ organizations, to improve the quality of drugs and the safety and efficacy of drug therapy. </a:t>
            </a:r>
            <a:endParaRPr lang="en-US" b="1" dirty="0" smtClean="0">
              <a:latin typeface="Franklin Gothic Medium" panose="020B0603020102020204" pitchFamily="34" charset="0"/>
            </a:endParaRPr>
          </a:p>
          <a:p>
            <a:pPr algn="just">
              <a:lnSpc>
                <a:spcPct val="150000"/>
              </a:lnSpc>
            </a:pPr>
            <a:r>
              <a:rPr lang="en-US" b="1" dirty="0">
                <a:latin typeface="Franklin Gothic Medium" panose="020B0603020102020204" pitchFamily="34" charset="0"/>
              </a:rPr>
              <a:t>The tendencies toward globalization and harmonization and the necessity of increasing the safety of drug therapy, have prompted the validation of analytical methods to the fore-front; moreover, it has become one of the most important issues in contemporary </a:t>
            </a:r>
            <a:r>
              <a:rPr lang="ar-SA" b="1" dirty="0">
                <a:latin typeface="Franklin Gothic Medium" panose="020B0603020102020204" pitchFamily="34" charset="0"/>
              </a:rPr>
              <a:t>معاصر</a:t>
            </a:r>
            <a:r>
              <a:rPr lang="en-US" b="1" dirty="0">
                <a:latin typeface="Franklin Gothic Medium" panose="020B0603020102020204" pitchFamily="34" charset="0"/>
              </a:rPr>
              <a:t> drug analysis. However, some negative tendencies are also apparent:</a:t>
            </a:r>
          </a:p>
          <a:p>
            <a:endParaRPr lang="en-US" b="1" dirty="0">
              <a:latin typeface="Franklin Gothic Medium" panose="020B0603020102020204" pitchFamily="34" charset="0"/>
            </a:endParaRPr>
          </a:p>
          <a:p>
            <a:endParaRPr lang="en-US" dirty="0"/>
          </a:p>
        </p:txBody>
      </p:sp>
      <p:sp>
        <p:nvSpPr>
          <p:cNvPr id="4" name="Slide Number Placeholder 3"/>
          <p:cNvSpPr>
            <a:spLocks noGrp="1"/>
          </p:cNvSpPr>
          <p:nvPr>
            <p:ph type="sldNum" sz="quarter" idx="12"/>
          </p:nvPr>
        </p:nvSpPr>
        <p:spPr/>
        <p:txBody>
          <a:bodyPr/>
          <a:lstStyle/>
          <a:p>
            <a:fld id="{D76381B8-ADA0-4AC5-BED3-D67E2872CD0B}" type="slidenum">
              <a:rPr lang="en-US" smtClean="0"/>
              <a:t>15</a:t>
            </a:fld>
            <a:endParaRPr lang="en-US"/>
          </a:p>
        </p:txBody>
      </p:sp>
    </p:spTree>
    <p:extLst>
      <p:ext uri="{BB962C8B-B14F-4D97-AF65-F5344CB8AC3E}">
        <p14:creationId xmlns:p14="http://schemas.microsoft.com/office/powerpoint/2010/main" val="5418891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833" y="209863"/>
            <a:ext cx="11617377" cy="6146486"/>
          </a:xfrm>
        </p:spPr>
        <p:txBody>
          <a:bodyPr/>
          <a:lstStyle/>
          <a:p>
            <a:endParaRPr lang="en-US" dirty="0"/>
          </a:p>
        </p:txBody>
      </p:sp>
      <p:sp>
        <p:nvSpPr>
          <p:cNvPr id="3" name="Content Placeholder 2"/>
          <p:cNvSpPr>
            <a:spLocks noGrp="1"/>
          </p:cNvSpPr>
          <p:nvPr>
            <p:ph idx="1"/>
          </p:nvPr>
        </p:nvSpPr>
        <p:spPr>
          <a:xfrm>
            <a:off x="254833" y="209862"/>
            <a:ext cx="11617377" cy="6146487"/>
          </a:xfrm>
        </p:spPr>
        <p:txBody>
          <a:bodyPr>
            <a:normAutofit/>
          </a:bodyPr>
          <a:lstStyle/>
          <a:p>
            <a:pPr lvl="0" algn="just">
              <a:lnSpc>
                <a:spcPct val="150000"/>
              </a:lnSpc>
            </a:pPr>
            <a:r>
              <a:rPr lang="en-US" sz="2400" b="1" dirty="0" smtClean="0">
                <a:latin typeface="Franklin Gothic Medium" panose="020B0603020102020204" pitchFamily="34" charset="0"/>
              </a:rPr>
              <a:t>A </a:t>
            </a:r>
            <a:r>
              <a:rPr lang="en-US" sz="2400" b="1" dirty="0">
                <a:latin typeface="Franklin Gothic Medium" panose="020B0603020102020204" pitchFamily="34" charset="0"/>
              </a:rPr>
              <a:t>fully validated method meeting the requirements of various guidelines needs much more analytical data than would be strictly necessary</a:t>
            </a:r>
          </a:p>
          <a:p>
            <a:pPr lvl="0" algn="just">
              <a:lnSpc>
                <a:spcPct val="150000"/>
              </a:lnSpc>
            </a:pPr>
            <a:r>
              <a:rPr lang="en-US" sz="2400" b="1" dirty="0">
                <a:latin typeface="Franklin Gothic Medium" panose="020B0603020102020204" pitchFamily="34" charset="0"/>
              </a:rPr>
              <a:t>Many drug analysts, especially among the young generation, feel that the essence of pharmaceutical analysis is the mass production and handling of data, rather than problem solving</a:t>
            </a:r>
          </a:p>
          <a:p>
            <a:pPr lvl="0" algn="just">
              <a:lnSpc>
                <a:spcPct val="150000"/>
              </a:lnSpc>
            </a:pPr>
            <a:r>
              <a:rPr lang="en-US" sz="2400" b="1" dirty="0">
                <a:latin typeface="Franklin Gothic Medium" panose="020B0603020102020204" pitchFamily="34" charset="0"/>
              </a:rPr>
              <a:t>The way of thinking is changing, with many people, mainly outside the circles of drug analysts, believing that possession of up-to-date, automated / computerized instruments and validated methods automatically give good and reliable results. Pharmaceutical analysis is an important field of activity in the interest of suffering mankind, through increasing the safety of drug therapy.</a:t>
            </a:r>
          </a:p>
          <a:p>
            <a:endParaRPr lang="en-US" dirty="0"/>
          </a:p>
        </p:txBody>
      </p:sp>
      <p:sp>
        <p:nvSpPr>
          <p:cNvPr id="4" name="Slide Number Placeholder 3"/>
          <p:cNvSpPr>
            <a:spLocks noGrp="1"/>
          </p:cNvSpPr>
          <p:nvPr>
            <p:ph type="sldNum" sz="quarter" idx="12"/>
          </p:nvPr>
        </p:nvSpPr>
        <p:spPr/>
        <p:txBody>
          <a:bodyPr/>
          <a:lstStyle/>
          <a:p>
            <a:fld id="{D76381B8-ADA0-4AC5-BED3-D67E2872CD0B}" type="slidenum">
              <a:rPr lang="en-US" smtClean="0"/>
              <a:t>16</a:t>
            </a:fld>
            <a:endParaRPr lang="en-US"/>
          </a:p>
        </p:txBody>
      </p:sp>
    </p:spTree>
    <p:extLst>
      <p:ext uri="{BB962C8B-B14F-4D97-AF65-F5344CB8AC3E}">
        <p14:creationId xmlns:p14="http://schemas.microsoft.com/office/powerpoint/2010/main" val="9276287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3899" y="163774"/>
            <a:ext cx="11559653" cy="474856"/>
          </a:xfrm>
        </p:spPr>
        <p:txBody>
          <a:bodyPr>
            <a:normAutofit fontScale="90000"/>
          </a:bodyPr>
          <a:lstStyle/>
          <a:p>
            <a:pPr algn="ctr"/>
            <a:r>
              <a:rPr lang="en-US" sz="3200" b="1" dirty="0" smtClean="0">
                <a:solidFill>
                  <a:srgbClr val="CC0066"/>
                </a:solidFill>
                <a:latin typeface="Franklin Gothic Heavy" panose="020B0903020102020204" pitchFamily="34" charset="0"/>
              </a:rPr>
              <a:t>Stability-Indicating </a:t>
            </a:r>
            <a:r>
              <a:rPr lang="en-US" sz="3200" b="1" dirty="0">
                <a:solidFill>
                  <a:srgbClr val="CC0066"/>
                </a:solidFill>
                <a:latin typeface="Franklin Gothic Heavy" panose="020B0903020102020204" pitchFamily="34" charset="0"/>
              </a:rPr>
              <a:t>Method of Analysis</a:t>
            </a:r>
            <a:endParaRPr lang="en-US" sz="3200" dirty="0"/>
          </a:p>
        </p:txBody>
      </p:sp>
      <p:sp>
        <p:nvSpPr>
          <p:cNvPr id="3" name="Content Placeholder 2"/>
          <p:cNvSpPr>
            <a:spLocks noGrp="1"/>
          </p:cNvSpPr>
          <p:nvPr>
            <p:ph idx="1"/>
          </p:nvPr>
        </p:nvSpPr>
        <p:spPr>
          <a:xfrm>
            <a:off x="313899" y="762000"/>
            <a:ext cx="11559653" cy="5594350"/>
          </a:xfrm>
        </p:spPr>
        <p:txBody>
          <a:bodyPr>
            <a:normAutofit fontScale="92500" lnSpcReduction="10000"/>
          </a:bodyPr>
          <a:lstStyle/>
          <a:p>
            <a:pPr algn="just">
              <a:lnSpc>
                <a:spcPct val="150000"/>
              </a:lnSpc>
            </a:pPr>
            <a:r>
              <a:rPr lang="en-US" sz="2400" b="1" dirty="0">
                <a:latin typeface="Franklin Gothic Medium" panose="020B0603020102020204" pitchFamily="34" charset="0"/>
              </a:rPr>
              <a:t>Stability studies are generally performed on pharmaceutical products, food and </a:t>
            </a:r>
            <a:r>
              <a:rPr lang="en-US" sz="2400" b="1" dirty="0" smtClean="0">
                <a:latin typeface="Franklin Gothic Medium" panose="020B0603020102020204" pitchFamily="34" charset="0"/>
              </a:rPr>
              <a:t>other products </a:t>
            </a:r>
            <a:r>
              <a:rPr lang="en-US" sz="2400" b="1" dirty="0">
                <a:latin typeface="Franklin Gothic Medium" panose="020B0603020102020204" pitchFamily="34" charset="0"/>
              </a:rPr>
              <a:t>problems, as well as ingredients in each to evaluate how they are affected by external factors such as light, heat, humidity, temperature, stress, etc. in an effort to determine how these factors influence the drug. This testing helps determine the shelf life of the product along with storage guidelines which are imperative for consumer safety. Two common types of stability tests are real-time and accelerated</a:t>
            </a:r>
            <a:r>
              <a:rPr lang="en-US" sz="2400" b="1" dirty="0" smtClean="0">
                <a:latin typeface="Franklin Gothic Medium" panose="020B0603020102020204" pitchFamily="34" charset="0"/>
              </a:rPr>
              <a:t>.</a:t>
            </a:r>
          </a:p>
          <a:p>
            <a:pPr algn="just">
              <a:lnSpc>
                <a:spcPct val="150000"/>
              </a:lnSpc>
            </a:pPr>
            <a:r>
              <a:rPr lang="en-US" sz="2400" b="1" dirty="0">
                <a:latin typeface="Franklin Gothic Medium" panose="020B0603020102020204" pitchFamily="34" charset="0"/>
              </a:rPr>
              <a:t>Real-time tests are accomplished by storing pharmaceutical products according to the recommended conditions and checking or monitoring the product until it fails. The products are tested at 3, 6, 9, and 12 months for the first year, twice a year the second, and once a year for each year thereafter until the product fails to meet specifications and safety standards</a:t>
            </a:r>
            <a:r>
              <a:rPr lang="en-US" sz="2400" b="1" dirty="0" smtClean="0">
                <a:latin typeface="Franklin Gothic Medium" panose="020B0603020102020204" pitchFamily="34" charset="0"/>
              </a:rPr>
              <a:t>.</a:t>
            </a:r>
          </a:p>
          <a:p>
            <a:pPr algn="just"/>
            <a:endParaRPr lang="en-US" sz="2400" b="1" dirty="0">
              <a:latin typeface="Franklin Gothic Medium" panose="020B0603020102020204" pitchFamily="34" charset="0"/>
            </a:endParaRPr>
          </a:p>
          <a:p>
            <a:pPr algn="just"/>
            <a:endParaRPr lang="en-US" sz="2400" b="1" dirty="0">
              <a:latin typeface="Franklin Gothic Medium" panose="020B0603020102020204" pitchFamily="34" charset="0"/>
            </a:endParaRPr>
          </a:p>
          <a:p>
            <a:endParaRPr lang="en-US" dirty="0"/>
          </a:p>
          <a:p>
            <a:endParaRPr lang="en-US" dirty="0"/>
          </a:p>
        </p:txBody>
      </p:sp>
      <p:sp>
        <p:nvSpPr>
          <p:cNvPr id="4" name="Slide Number Placeholder 3"/>
          <p:cNvSpPr>
            <a:spLocks noGrp="1"/>
          </p:cNvSpPr>
          <p:nvPr>
            <p:ph type="sldNum" sz="quarter" idx="12"/>
          </p:nvPr>
        </p:nvSpPr>
        <p:spPr/>
        <p:txBody>
          <a:bodyPr/>
          <a:lstStyle/>
          <a:p>
            <a:fld id="{D76381B8-ADA0-4AC5-BED3-D67E2872CD0B}" type="slidenum">
              <a:rPr lang="en-US" smtClean="0"/>
              <a:t>17</a:t>
            </a:fld>
            <a:endParaRPr lang="en-US"/>
          </a:p>
        </p:txBody>
      </p:sp>
    </p:spTree>
    <p:extLst>
      <p:ext uri="{BB962C8B-B14F-4D97-AF65-F5344CB8AC3E}">
        <p14:creationId xmlns:p14="http://schemas.microsoft.com/office/powerpoint/2010/main" val="41676207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400" y="365125"/>
            <a:ext cx="11328400" cy="5811838"/>
          </a:xfrm>
        </p:spPr>
        <p:txBody>
          <a:bodyPr/>
          <a:lstStyle/>
          <a:p>
            <a:endParaRPr lang="en-US" dirty="0"/>
          </a:p>
        </p:txBody>
      </p:sp>
      <p:sp>
        <p:nvSpPr>
          <p:cNvPr id="3" name="Content Placeholder 2"/>
          <p:cNvSpPr>
            <a:spLocks noGrp="1"/>
          </p:cNvSpPr>
          <p:nvPr>
            <p:ph idx="1"/>
          </p:nvPr>
        </p:nvSpPr>
        <p:spPr>
          <a:xfrm>
            <a:off x="406400" y="365125"/>
            <a:ext cx="11328400" cy="5811838"/>
          </a:xfrm>
        </p:spPr>
        <p:txBody>
          <a:bodyPr>
            <a:normAutofit fontScale="85000" lnSpcReduction="10000"/>
          </a:bodyPr>
          <a:lstStyle/>
          <a:p>
            <a:pPr algn="just">
              <a:lnSpc>
                <a:spcPct val="150000"/>
              </a:lnSpc>
            </a:pPr>
            <a:r>
              <a:rPr lang="en-US" b="1" dirty="0">
                <a:latin typeface="Franklin Gothic Medium" panose="020B0603020102020204" pitchFamily="34" charset="0"/>
              </a:rPr>
              <a:t>Accelerated stability studies require products being stored in fabricated environments where different factors such as light, or heat are accelerated to determine when the product fails. By performing accelerated studies, degradation can be predicted. </a:t>
            </a:r>
          </a:p>
          <a:p>
            <a:pPr algn="just">
              <a:lnSpc>
                <a:spcPct val="150000"/>
              </a:lnSpc>
            </a:pPr>
            <a:r>
              <a:rPr lang="en-US" b="1" dirty="0">
                <a:latin typeface="Franklin Gothic Medium" panose="020B0603020102020204" pitchFamily="34" charset="0"/>
              </a:rPr>
              <a:t>Stability testing can also be performed on containers, closures, or other packaging.</a:t>
            </a:r>
          </a:p>
          <a:p>
            <a:pPr>
              <a:lnSpc>
                <a:spcPct val="150000"/>
              </a:lnSpc>
            </a:pPr>
            <a:r>
              <a:rPr lang="en-US" b="1" dirty="0">
                <a:latin typeface="Franklin Gothic Medium" panose="020B0603020102020204" pitchFamily="34" charset="0"/>
              </a:rPr>
              <a:t>A </a:t>
            </a:r>
            <a:r>
              <a:rPr lang="en-US" b="1" i="1" dirty="0">
                <a:solidFill>
                  <a:srgbClr val="0070C0"/>
                </a:solidFill>
                <a:latin typeface="Franklin Gothic Medium" panose="020B0603020102020204" pitchFamily="34" charset="0"/>
              </a:rPr>
              <a:t>Stability-indicating </a:t>
            </a:r>
            <a:r>
              <a:rPr lang="en-US" b="1" dirty="0">
                <a:latin typeface="Franklin Gothic Medium" panose="020B0603020102020204" pitchFamily="34" charset="0"/>
              </a:rPr>
              <a:t>assay </a:t>
            </a:r>
            <a:r>
              <a:rPr lang="en-US" b="1" i="1" dirty="0">
                <a:solidFill>
                  <a:srgbClr val="0070C0"/>
                </a:solidFill>
                <a:latin typeface="Franklin Gothic Medium" panose="020B0603020102020204" pitchFamily="34" charset="0"/>
              </a:rPr>
              <a:t>method </a:t>
            </a:r>
            <a:r>
              <a:rPr lang="en-US" b="1" dirty="0">
                <a:latin typeface="Franklin Gothic Medium" panose="020B0603020102020204" pitchFamily="34" charset="0"/>
              </a:rPr>
              <a:t>can be defined as “Validated quantitative </a:t>
            </a:r>
            <a:r>
              <a:rPr lang="en-US" b="1" i="1" dirty="0">
                <a:solidFill>
                  <a:srgbClr val="0070C0"/>
                </a:solidFill>
                <a:latin typeface="Franklin Gothic Medium" panose="020B0603020102020204" pitchFamily="34" charset="0"/>
              </a:rPr>
              <a:t>analytical method</a:t>
            </a:r>
            <a:r>
              <a:rPr lang="en-US" b="1" dirty="0">
                <a:latin typeface="Franklin Gothic Medium" panose="020B0603020102020204" pitchFamily="34" charset="0"/>
              </a:rPr>
              <a:t> that can detect the change with time in the chemical, physical or microbiological properties of the drug substance and drug products are specific so that the content of active ingredients and degradation products can be accurately measured without interference”  </a:t>
            </a:r>
          </a:p>
          <a:p>
            <a:endParaRPr lang="en-US" dirty="0"/>
          </a:p>
        </p:txBody>
      </p:sp>
      <p:sp>
        <p:nvSpPr>
          <p:cNvPr id="4" name="Slide Number Placeholder 3"/>
          <p:cNvSpPr>
            <a:spLocks noGrp="1"/>
          </p:cNvSpPr>
          <p:nvPr>
            <p:ph type="sldNum" sz="quarter" idx="12"/>
          </p:nvPr>
        </p:nvSpPr>
        <p:spPr/>
        <p:txBody>
          <a:bodyPr/>
          <a:lstStyle/>
          <a:p>
            <a:fld id="{D76381B8-ADA0-4AC5-BED3-D67E2872CD0B}" type="slidenum">
              <a:rPr lang="en-US" smtClean="0"/>
              <a:t>18</a:t>
            </a:fld>
            <a:endParaRPr lang="en-US"/>
          </a:p>
        </p:txBody>
      </p:sp>
    </p:spTree>
    <p:extLst>
      <p:ext uri="{BB962C8B-B14F-4D97-AF65-F5344CB8AC3E}">
        <p14:creationId xmlns:p14="http://schemas.microsoft.com/office/powerpoint/2010/main" val="212101555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4447" y="215153"/>
            <a:ext cx="11564471" cy="6141196"/>
          </a:xfrm>
        </p:spPr>
        <p:txBody>
          <a:bodyPr/>
          <a:lstStyle/>
          <a:p>
            <a:endParaRPr lang="en-US" dirty="0"/>
          </a:p>
        </p:txBody>
      </p:sp>
      <p:sp>
        <p:nvSpPr>
          <p:cNvPr id="3" name="Content Placeholder 2"/>
          <p:cNvSpPr>
            <a:spLocks noGrp="1"/>
          </p:cNvSpPr>
          <p:nvPr>
            <p:ph idx="1"/>
          </p:nvPr>
        </p:nvSpPr>
        <p:spPr>
          <a:xfrm>
            <a:off x="394447" y="215152"/>
            <a:ext cx="11564471" cy="6141197"/>
          </a:xfrm>
        </p:spPr>
        <p:txBody>
          <a:bodyPr>
            <a:normAutofit fontScale="85000" lnSpcReduction="10000"/>
          </a:bodyPr>
          <a:lstStyle/>
          <a:p>
            <a:r>
              <a:rPr lang="en-US" b="1" i="1" dirty="0" smtClean="0">
                <a:solidFill>
                  <a:srgbClr val="7030A0"/>
                </a:solidFill>
                <a:latin typeface="Franklin Gothic Medium" panose="020B0603020102020204" pitchFamily="34" charset="0"/>
              </a:rPr>
              <a:t>What </a:t>
            </a:r>
            <a:r>
              <a:rPr lang="en-US" b="1" i="1" dirty="0">
                <a:solidFill>
                  <a:srgbClr val="7030A0"/>
                </a:solidFill>
                <a:latin typeface="Franklin Gothic Medium" panose="020B0603020102020204" pitchFamily="34" charset="0"/>
              </a:rPr>
              <a:t>is the purpose of stability testing?</a:t>
            </a:r>
          </a:p>
          <a:p>
            <a:pPr algn="just">
              <a:lnSpc>
                <a:spcPts val="3600"/>
              </a:lnSpc>
            </a:pPr>
            <a:r>
              <a:rPr lang="en-US" sz="2200" b="1" dirty="0">
                <a:latin typeface="Franklin Gothic Medium" panose="020B0603020102020204" pitchFamily="34" charset="0"/>
              </a:rPr>
              <a:t>The </a:t>
            </a:r>
            <a:r>
              <a:rPr lang="en-US" sz="2200" b="1" i="1" dirty="0">
                <a:solidFill>
                  <a:srgbClr val="0070C0"/>
                </a:solidFill>
                <a:latin typeface="Franklin Gothic Medium" panose="020B0603020102020204" pitchFamily="34" charset="0"/>
              </a:rPr>
              <a:t>purpose of stability testing</a:t>
            </a:r>
            <a:r>
              <a:rPr lang="en-US" sz="2200" b="1" dirty="0">
                <a:latin typeface="Franklin Gothic Medium" panose="020B0603020102020204" pitchFamily="34" charset="0"/>
              </a:rPr>
              <a:t> is to provide evidence on how the quality of a drug substance or drug product varies with time under the influence of a variety of environmental factors, such as temperature, humidity, and light, and to establish a retest period for the drug substance or a shelf life for the drug ...</a:t>
            </a:r>
          </a:p>
          <a:p>
            <a:pPr>
              <a:lnSpc>
                <a:spcPts val="3600"/>
              </a:lnSpc>
            </a:pPr>
            <a:r>
              <a:rPr lang="en-US" b="1" i="1" dirty="0">
                <a:solidFill>
                  <a:srgbClr val="7030A0"/>
                </a:solidFill>
                <a:latin typeface="Franklin Gothic Medium" panose="020B0603020102020204" pitchFamily="34" charset="0"/>
              </a:rPr>
              <a:t>What is a stability indicating method?</a:t>
            </a:r>
          </a:p>
          <a:p>
            <a:pPr>
              <a:lnSpc>
                <a:spcPts val="3600"/>
              </a:lnSpc>
            </a:pPr>
            <a:r>
              <a:rPr lang="en-US" sz="2200" b="1" dirty="0">
                <a:latin typeface="Franklin Gothic Medium" panose="020B0603020102020204" pitchFamily="34" charset="0"/>
              </a:rPr>
              <a:t>According to an FDA guidance document, a </a:t>
            </a:r>
            <a:r>
              <a:rPr lang="en-US" sz="2200" b="1" i="1" dirty="0">
                <a:solidFill>
                  <a:srgbClr val="0070C0"/>
                </a:solidFill>
                <a:latin typeface="Franklin Gothic Medium" panose="020B0603020102020204" pitchFamily="34" charset="0"/>
              </a:rPr>
              <a:t>stability-indicating method</a:t>
            </a:r>
            <a:r>
              <a:rPr lang="en-US" sz="2200" b="1" dirty="0">
                <a:latin typeface="Franklin Gothic Medium" panose="020B0603020102020204" pitchFamily="34" charset="0"/>
              </a:rPr>
              <a:t> is a validated quantitative analytical </a:t>
            </a:r>
            <a:r>
              <a:rPr lang="en-US" sz="2200" b="1" i="1" dirty="0">
                <a:solidFill>
                  <a:srgbClr val="0070C0"/>
                </a:solidFill>
                <a:latin typeface="Franklin Gothic Medium" panose="020B0603020102020204" pitchFamily="34" charset="0"/>
              </a:rPr>
              <a:t>procedure</a:t>
            </a:r>
            <a:r>
              <a:rPr lang="en-US" sz="2200" b="1" dirty="0">
                <a:latin typeface="Franklin Gothic Medium" panose="020B0603020102020204" pitchFamily="34" charset="0"/>
              </a:rPr>
              <a:t> that can be used to detect how the </a:t>
            </a:r>
            <a:r>
              <a:rPr lang="en-US" sz="2200" b="1" i="1" dirty="0">
                <a:solidFill>
                  <a:srgbClr val="0070C0"/>
                </a:solidFill>
                <a:latin typeface="Franklin Gothic Medium" panose="020B0603020102020204" pitchFamily="34" charset="0"/>
              </a:rPr>
              <a:t>stability</a:t>
            </a:r>
            <a:r>
              <a:rPr lang="en-US" sz="2200" b="1" dirty="0">
                <a:latin typeface="Franklin Gothic Medium" panose="020B0603020102020204" pitchFamily="34" charset="0"/>
              </a:rPr>
              <a:t> of the drug substances and drug products changes with time.</a:t>
            </a:r>
          </a:p>
          <a:p>
            <a:pPr>
              <a:lnSpc>
                <a:spcPts val="3600"/>
              </a:lnSpc>
            </a:pPr>
            <a:r>
              <a:rPr lang="en-US" b="1" i="1" dirty="0">
                <a:solidFill>
                  <a:srgbClr val="7030A0"/>
                </a:solidFill>
                <a:latin typeface="Franklin Gothic Medium" panose="020B0603020102020204" pitchFamily="34" charset="0"/>
              </a:rPr>
              <a:t>What are stability indicating parameters?</a:t>
            </a:r>
          </a:p>
          <a:p>
            <a:pPr>
              <a:lnSpc>
                <a:spcPts val="3600"/>
              </a:lnSpc>
            </a:pPr>
            <a:r>
              <a:rPr lang="en-US" sz="2400" b="1" i="1" dirty="0">
                <a:solidFill>
                  <a:srgbClr val="0070C0"/>
                </a:solidFill>
                <a:latin typeface="Franklin Gothic Demi" panose="020B0703020102020204" pitchFamily="34" charset="0"/>
              </a:rPr>
              <a:t>Stability indicating parameters</a:t>
            </a:r>
            <a:r>
              <a:rPr lang="en-US" sz="2400" b="1" i="1" dirty="0">
                <a:solidFill>
                  <a:srgbClr val="7030A0"/>
                </a:solidFill>
                <a:latin typeface="Franklin Gothic Demi" panose="020B0703020102020204" pitchFamily="34" charset="0"/>
              </a:rPr>
              <a:t/>
            </a:r>
            <a:br>
              <a:rPr lang="en-US" sz="2400" b="1" i="1" dirty="0">
                <a:solidFill>
                  <a:srgbClr val="7030A0"/>
                </a:solidFill>
                <a:latin typeface="Franklin Gothic Demi" panose="020B0703020102020204" pitchFamily="34" charset="0"/>
              </a:rPr>
            </a:br>
            <a:r>
              <a:rPr lang="en-US" sz="2200" b="1" dirty="0" smtClean="0">
                <a:latin typeface="Franklin Gothic Demi" panose="020B0703020102020204" pitchFamily="34" charset="0"/>
              </a:rPr>
              <a:t>Requirement</a:t>
            </a:r>
            <a:r>
              <a:rPr lang="en-US" sz="2200" b="1" dirty="0">
                <a:latin typeface="Franklin Gothic Demi" panose="020B0703020102020204" pitchFamily="34" charset="0"/>
              </a:rPr>
              <a:t>: For </a:t>
            </a:r>
            <a:r>
              <a:rPr lang="en-US" sz="2200" b="1" i="1" dirty="0">
                <a:solidFill>
                  <a:srgbClr val="0070C0"/>
                </a:solidFill>
                <a:latin typeface="Franklin Gothic Demi" panose="020B0703020102020204" pitchFamily="34" charset="0"/>
              </a:rPr>
              <a:t>stability-indicating parameters</a:t>
            </a:r>
            <a:r>
              <a:rPr lang="en-US" sz="2200" b="1" dirty="0">
                <a:latin typeface="Franklin Gothic Demi" panose="020B0703020102020204" pitchFamily="34" charset="0"/>
              </a:rPr>
              <a:t> such as related substances and microbial limits, testing will be performed at release and shelf-life during </a:t>
            </a:r>
            <a:r>
              <a:rPr lang="en-US" sz="2200" b="1" dirty="0">
                <a:solidFill>
                  <a:srgbClr val="0070C0"/>
                </a:solidFill>
                <a:latin typeface="Franklin Gothic Demi" panose="020B0703020102020204" pitchFamily="34" charset="0"/>
              </a:rPr>
              <a:t>stability </a:t>
            </a:r>
            <a:r>
              <a:rPr lang="en-US" sz="2200" b="1" dirty="0">
                <a:latin typeface="Franklin Gothic Demi" panose="020B0703020102020204" pitchFamily="34" charset="0"/>
              </a:rPr>
              <a:t>studies.</a:t>
            </a:r>
            <a:r>
              <a:rPr lang="en-US" sz="2200" dirty="0">
                <a:latin typeface="Franklin Gothic Demi" panose="020B0703020102020204" pitchFamily="34" charset="0"/>
              </a:rPr>
              <a:t> </a:t>
            </a:r>
          </a:p>
        </p:txBody>
      </p:sp>
      <p:sp>
        <p:nvSpPr>
          <p:cNvPr id="4" name="Slide Number Placeholder 3"/>
          <p:cNvSpPr>
            <a:spLocks noGrp="1"/>
          </p:cNvSpPr>
          <p:nvPr>
            <p:ph type="sldNum" sz="quarter" idx="12"/>
          </p:nvPr>
        </p:nvSpPr>
        <p:spPr/>
        <p:txBody>
          <a:bodyPr/>
          <a:lstStyle/>
          <a:p>
            <a:fld id="{D76381B8-ADA0-4AC5-BED3-D67E2872CD0B}" type="slidenum">
              <a:rPr lang="en-US" smtClean="0"/>
              <a:t>19</a:t>
            </a:fld>
            <a:endParaRPr lang="en-US"/>
          </a:p>
        </p:txBody>
      </p:sp>
    </p:spTree>
    <p:extLst>
      <p:ext uri="{BB962C8B-B14F-4D97-AF65-F5344CB8AC3E}">
        <p14:creationId xmlns:p14="http://schemas.microsoft.com/office/powerpoint/2010/main" val="40165566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365125"/>
            <a:ext cx="10515600" cy="5811838"/>
          </a:xfrm>
        </p:spPr>
        <p:txBody>
          <a:bodyPr/>
          <a:lstStyle/>
          <a:p>
            <a:endParaRPr lang="en-US" dirty="0"/>
          </a:p>
        </p:txBody>
      </p:sp>
      <p:sp>
        <p:nvSpPr>
          <p:cNvPr id="5" name="Content Placeholder 4"/>
          <p:cNvSpPr>
            <a:spLocks noGrp="1"/>
          </p:cNvSpPr>
          <p:nvPr>
            <p:ph idx="1"/>
          </p:nvPr>
        </p:nvSpPr>
        <p:spPr>
          <a:xfrm>
            <a:off x="838200" y="365125"/>
            <a:ext cx="10515600" cy="5811838"/>
          </a:xfrm>
        </p:spPr>
        <p:txBody>
          <a:bodyPr>
            <a:normAutofit/>
          </a:bodyPr>
          <a:lstStyle/>
          <a:p>
            <a:endParaRPr lang="en-US" dirty="0" smtClean="0"/>
          </a:p>
          <a:p>
            <a:pPr marL="0" indent="0" algn="ctr">
              <a:buNone/>
            </a:pPr>
            <a:r>
              <a:rPr lang="ar-SA" sz="3200" b="1" i="1" u="sng" dirty="0" smtClean="0">
                <a:solidFill>
                  <a:srgbClr val="002060"/>
                </a:solidFill>
                <a:effectLst>
                  <a:outerShdw blurRad="38100" dist="38100" dir="2700000" algn="tl">
                    <a:srgbClr val="000000">
                      <a:alpha val="43137"/>
                    </a:srgbClr>
                  </a:outerShdw>
                </a:effectLst>
              </a:rPr>
              <a:t>مواضيع محاضرة اليوم</a:t>
            </a:r>
          </a:p>
          <a:p>
            <a:pPr marL="0" indent="0" algn="ctr">
              <a:buNone/>
            </a:pPr>
            <a:endParaRPr lang="en-US" b="1" i="1" u="sng" dirty="0"/>
          </a:p>
          <a:p>
            <a:pPr marL="0" indent="0">
              <a:buNone/>
            </a:pPr>
            <a:r>
              <a:rPr lang="en-US" sz="3200" b="1" dirty="0">
                <a:solidFill>
                  <a:srgbClr val="CC0066"/>
                </a:solidFill>
                <a:latin typeface="Franklin Gothic Heavy" panose="020B0903020102020204" pitchFamily="34" charset="0"/>
              </a:rPr>
              <a:t> </a:t>
            </a:r>
            <a:r>
              <a:rPr lang="en-US" sz="3200" b="1" dirty="0" smtClean="0">
                <a:solidFill>
                  <a:srgbClr val="CC0066"/>
                </a:solidFill>
                <a:latin typeface="Franklin Gothic Heavy" panose="020B0903020102020204" pitchFamily="34" charset="0"/>
              </a:rPr>
              <a:t> -  Assay </a:t>
            </a:r>
            <a:r>
              <a:rPr lang="en-US" sz="3200" b="1" dirty="0">
                <a:solidFill>
                  <a:srgbClr val="CC0066"/>
                </a:solidFill>
                <a:latin typeface="Franklin Gothic Heavy" panose="020B0903020102020204" pitchFamily="34" charset="0"/>
              </a:rPr>
              <a:t>of Bulk and Pharmaceutical Preparation</a:t>
            </a:r>
          </a:p>
          <a:p>
            <a:pPr algn="r" rtl="1"/>
            <a:r>
              <a:rPr lang="en-US" dirty="0" smtClean="0"/>
              <a:t>         </a:t>
            </a:r>
            <a:r>
              <a:rPr lang="ar-SA" sz="3200" b="1" dirty="0" smtClean="0">
                <a:solidFill>
                  <a:srgbClr val="7030A0"/>
                </a:solidFill>
                <a:effectLst>
                  <a:outerShdw blurRad="38100" dist="38100" dir="2700000" algn="tl">
                    <a:srgbClr val="000000">
                      <a:alpha val="43137"/>
                    </a:srgbClr>
                  </a:outerShdw>
                </a:effectLst>
                <a:latin typeface="Franklin Gothic Heavy" panose="020B0903020102020204" pitchFamily="34" charset="0"/>
              </a:rPr>
              <a:t>فحص </a:t>
            </a:r>
            <a:r>
              <a:rPr lang="ar-SA" sz="3200" b="1" dirty="0">
                <a:solidFill>
                  <a:srgbClr val="7030A0"/>
                </a:solidFill>
                <a:effectLst>
                  <a:outerShdw blurRad="38100" dist="38100" dir="2700000" algn="tl">
                    <a:srgbClr val="000000">
                      <a:alpha val="43137"/>
                    </a:srgbClr>
                  </a:outerShdw>
                </a:effectLst>
                <a:latin typeface="Franklin Gothic Heavy" panose="020B0903020102020204" pitchFamily="34" charset="0"/>
              </a:rPr>
              <a:t>المواد السائبة والمستحضرات </a:t>
            </a:r>
            <a:r>
              <a:rPr lang="ar-SA" sz="3200" b="1" dirty="0" smtClean="0">
                <a:solidFill>
                  <a:srgbClr val="7030A0"/>
                </a:solidFill>
                <a:effectLst>
                  <a:outerShdw blurRad="38100" dist="38100" dir="2700000" algn="tl">
                    <a:srgbClr val="000000">
                      <a:alpha val="43137"/>
                    </a:srgbClr>
                  </a:outerShdw>
                </a:effectLst>
                <a:latin typeface="Franklin Gothic Heavy" panose="020B0903020102020204" pitchFamily="34" charset="0"/>
              </a:rPr>
              <a:t>الصيدلانية</a:t>
            </a:r>
          </a:p>
          <a:p>
            <a:pPr marL="0" indent="0">
              <a:buNone/>
            </a:pPr>
            <a:r>
              <a:rPr lang="en-US" b="1" dirty="0" smtClean="0">
                <a:solidFill>
                  <a:srgbClr val="CC0066"/>
                </a:solidFill>
                <a:latin typeface="Franklin Gothic Heavy" panose="020B0903020102020204" pitchFamily="34" charset="0"/>
              </a:rPr>
              <a:t>  -  </a:t>
            </a:r>
            <a:r>
              <a:rPr lang="en-US" sz="3200" b="1" dirty="0" smtClean="0">
                <a:solidFill>
                  <a:srgbClr val="CC0066"/>
                </a:solidFill>
                <a:latin typeface="Franklin Gothic Heavy" panose="020B0903020102020204" pitchFamily="34" charset="0"/>
              </a:rPr>
              <a:t>Stability </a:t>
            </a:r>
            <a:r>
              <a:rPr lang="en-US" sz="3200" b="1" dirty="0">
                <a:solidFill>
                  <a:srgbClr val="CC0066"/>
                </a:solidFill>
                <a:latin typeface="Franklin Gothic Heavy" panose="020B0903020102020204" pitchFamily="34" charset="0"/>
              </a:rPr>
              <a:t>Indicating Method of Analysis</a:t>
            </a:r>
            <a:r>
              <a:rPr lang="en-US" b="1" dirty="0">
                <a:solidFill>
                  <a:srgbClr val="CC0066"/>
                </a:solidFill>
                <a:latin typeface="Franklin Gothic Heavy" panose="020B0903020102020204" pitchFamily="34" charset="0"/>
              </a:rPr>
              <a:t> </a:t>
            </a:r>
          </a:p>
          <a:p>
            <a:pPr algn="r" rtl="1"/>
            <a:r>
              <a:rPr lang="ar-SA" b="1" dirty="0">
                <a:solidFill>
                  <a:srgbClr val="CC0066"/>
                </a:solidFill>
                <a:latin typeface="Franklin Gothic Heavy" panose="020B0903020102020204" pitchFamily="34" charset="0"/>
              </a:rPr>
              <a:t> </a:t>
            </a:r>
            <a:r>
              <a:rPr lang="en-US" b="1" dirty="0" smtClean="0">
                <a:solidFill>
                  <a:srgbClr val="CC0066"/>
                </a:solidFill>
                <a:latin typeface="Franklin Gothic Heavy" panose="020B0903020102020204" pitchFamily="34" charset="0"/>
              </a:rPr>
              <a:t>        </a:t>
            </a:r>
            <a:r>
              <a:rPr lang="ar-SA" sz="3200" b="1" dirty="0" smtClean="0">
                <a:solidFill>
                  <a:srgbClr val="7030A0"/>
                </a:solidFill>
                <a:effectLst>
                  <a:outerShdw blurRad="38100" dist="38100" dir="2700000" algn="tl">
                    <a:srgbClr val="000000">
                      <a:alpha val="43137"/>
                    </a:srgbClr>
                  </a:outerShdw>
                </a:effectLst>
                <a:latin typeface="Franklin Gothic Heavy" panose="020B0903020102020204" pitchFamily="34" charset="0"/>
              </a:rPr>
              <a:t>طريقة </a:t>
            </a:r>
            <a:r>
              <a:rPr lang="ar-SA" sz="3200" b="1" dirty="0">
                <a:solidFill>
                  <a:srgbClr val="7030A0"/>
                </a:solidFill>
                <a:effectLst>
                  <a:outerShdw blurRad="38100" dist="38100" dir="2700000" algn="tl">
                    <a:srgbClr val="000000">
                      <a:alpha val="43137"/>
                    </a:srgbClr>
                  </a:outerShdw>
                </a:effectLst>
                <a:latin typeface="Franklin Gothic Heavy" panose="020B0903020102020204" pitchFamily="34" charset="0"/>
              </a:rPr>
              <a:t>التحليل التي تشير إلى الاستقرار</a:t>
            </a:r>
            <a:r>
              <a:rPr lang="en-US" b="1" dirty="0" smtClean="0">
                <a:solidFill>
                  <a:srgbClr val="CC0066"/>
                </a:solidFill>
                <a:latin typeface="Franklin Gothic Heavy" panose="020B0903020102020204" pitchFamily="34" charset="0"/>
              </a:rPr>
              <a:t>  	</a:t>
            </a:r>
          </a:p>
          <a:p>
            <a:pPr marL="0" indent="0">
              <a:buNone/>
            </a:pPr>
            <a:r>
              <a:rPr lang="en-US" b="1" dirty="0">
                <a:solidFill>
                  <a:srgbClr val="CC0066"/>
                </a:solidFill>
                <a:latin typeface="Franklin Gothic Heavy" panose="020B0903020102020204" pitchFamily="34" charset="0"/>
              </a:rPr>
              <a:t> </a:t>
            </a:r>
            <a:r>
              <a:rPr lang="en-US" b="1" dirty="0" smtClean="0">
                <a:solidFill>
                  <a:srgbClr val="CC0066"/>
                </a:solidFill>
                <a:latin typeface="Franklin Gothic Heavy" panose="020B0903020102020204" pitchFamily="34" charset="0"/>
              </a:rPr>
              <a:t> -  </a:t>
            </a:r>
            <a:r>
              <a:rPr lang="en-US" sz="3200" b="1" dirty="0" smtClean="0">
                <a:solidFill>
                  <a:srgbClr val="CC0066"/>
                </a:solidFill>
                <a:latin typeface="Franklin Gothic Heavy" panose="020B0903020102020204" pitchFamily="34" charset="0"/>
              </a:rPr>
              <a:t>Analytical Chemistry Problems and Solving Skills</a:t>
            </a:r>
            <a:r>
              <a:rPr lang="en-US" b="1" dirty="0" smtClean="0">
                <a:solidFill>
                  <a:srgbClr val="CC0066"/>
                </a:solidFill>
                <a:latin typeface="Franklin Gothic Heavy" panose="020B0903020102020204" pitchFamily="34" charset="0"/>
              </a:rPr>
              <a:t>  </a:t>
            </a:r>
          </a:p>
          <a:p>
            <a:pPr algn="r" rtl="1"/>
            <a:r>
              <a:rPr lang="en-US" b="1" dirty="0" smtClean="0">
                <a:solidFill>
                  <a:srgbClr val="CC0066"/>
                </a:solidFill>
                <a:latin typeface="Franklin Gothic Heavy" panose="020B0903020102020204" pitchFamily="34" charset="0"/>
              </a:rPr>
              <a:t>          </a:t>
            </a:r>
            <a:r>
              <a:rPr lang="ar-SA" sz="3200" b="1" dirty="0" smtClean="0">
                <a:solidFill>
                  <a:srgbClr val="7030A0"/>
                </a:solidFill>
                <a:effectLst>
                  <a:outerShdw blurRad="38100" dist="38100" dir="2700000" algn="tl">
                    <a:srgbClr val="000000">
                      <a:alpha val="43137"/>
                    </a:srgbClr>
                  </a:outerShdw>
                </a:effectLst>
                <a:latin typeface="Franklin Gothic Heavy" panose="020B0903020102020204" pitchFamily="34" charset="0"/>
              </a:rPr>
              <a:t>مشاكل تحليلية</a:t>
            </a:r>
            <a:r>
              <a:rPr lang="en-US" sz="3200" b="1" dirty="0" smtClean="0">
                <a:solidFill>
                  <a:srgbClr val="7030A0"/>
                </a:solidFill>
                <a:effectLst>
                  <a:outerShdw blurRad="38100" dist="38100" dir="2700000" algn="tl">
                    <a:srgbClr val="000000">
                      <a:alpha val="43137"/>
                    </a:srgbClr>
                  </a:outerShdw>
                </a:effectLst>
                <a:latin typeface="Franklin Gothic Heavy" panose="020B0903020102020204" pitchFamily="34" charset="0"/>
              </a:rPr>
              <a:t> </a:t>
            </a:r>
            <a:r>
              <a:rPr lang="ar-SA" sz="3200" b="1" dirty="0" smtClean="0">
                <a:solidFill>
                  <a:srgbClr val="7030A0"/>
                </a:solidFill>
                <a:effectLst>
                  <a:outerShdw blurRad="38100" dist="38100" dir="2700000" algn="tl">
                    <a:srgbClr val="000000">
                      <a:alpha val="43137"/>
                    </a:srgbClr>
                  </a:outerShdw>
                </a:effectLst>
                <a:latin typeface="Franklin Gothic Heavy" panose="020B0903020102020204" pitchFamily="34" charset="0"/>
              </a:rPr>
              <a:t> وحلول مهارية</a:t>
            </a:r>
            <a:endParaRPr lang="ar-SA" sz="3200" b="1" dirty="0">
              <a:solidFill>
                <a:srgbClr val="7030A0"/>
              </a:solidFill>
              <a:effectLst>
                <a:outerShdw blurRad="38100" dist="38100" dir="2700000" algn="tl">
                  <a:srgbClr val="000000">
                    <a:alpha val="43137"/>
                  </a:srgbClr>
                </a:outerShdw>
              </a:effectLst>
              <a:latin typeface="Franklin Gothic Heavy" panose="020B0903020102020204" pitchFamily="34" charset="0"/>
            </a:endParaRPr>
          </a:p>
          <a:p>
            <a:pPr algn="r" rtl="1"/>
            <a:endParaRPr lang="en-US" dirty="0"/>
          </a:p>
        </p:txBody>
      </p:sp>
      <p:sp>
        <p:nvSpPr>
          <p:cNvPr id="2" name="Slide Number Placeholder 1"/>
          <p:cNvSpPr>
            <a:spLocks noGrp="1"/>
          </p:cNvSpPr>
          <p:nvPr>
            <p:ph type="sldNum" sz="quarter" idx="12"/>
          </p:nvPr>
        </p:nvSpPr>
        <p:spPr/>
        <p:txBody>
          <a:bodyPr/>
          <a:lstStyle/>
          <a:p>
            <a:fld id="{D76381B8-ADA0-4AC5-BED3-D67E2872CD0B}" type="slidenum">
              <a:rPr lang="en-US" smtClean="0"/>
              <a:t>2</a:t>
            </a:fld>
            <a:endParaRPr lang="en-US"/>
          </a:p>
        </p:txBody>
      </p:sp>
    </p:spTree>
    <p:extLst>
      <p:ext uri="{BB962C8B-B14F-4D97-AF65-F5344CB8AC3E}">
        <p14:creationId xmlns:p14="http://schemas.microsoft.com/office/powerpoint/2010/main" val="227712502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5661" y="163774"/>
            <a:ext cx="11682482" cy="329712"/>
          </a:xfrm>
        </p:spPr>
        <p:txBody>
          <a:bodyPr>
            <a:normAutofit fontScale="90000"/>
          </a:bodyPr>
          <a:lstStyle/>
          <a:p>
            <a:pPr algn="ctr"/>
            <a:r>
              <a:rPr lang="en-US" dirty="0" smtClean="0">
                <a:solidFill>
                  <a:srgbClr val="FF3399"/>
                </a:solidFill>
                <a:latin typeface="Franklin Gothic Heavy" panose="020B0903020102020204" pitchFamily="34" charset="0"/>
              </a:rPr>
              <a:t>	</a:t>
            </a:r>
            <a:r>
              <a:rPr lang="en-US" sz="3600" b="1" i="1" dirty="0" smtClean="0">
                <a:solidFill>
                  <a:srgbClr val="FF3399"/>
                </a:solidFill>
                <a:latin typeface="Franklin Gothic Heavy" panose="020B0903020102020204" pitchFamily="34" charset="0"/>
              </a:rPr>
              <a:t>WHERE STABILITY STUDIES REQUIRED</a:t>
            </a:r>
            <a:endParaRPr lang="en-US" sz="3600" b="1" i="1" dirty="0">
              <a:solidFill>
                <a:srgbClr val="FF3399"/>
              </a:solidFill>
              <a:latin typeface="Franklin Gothic Heavy" panose="020B0903020102020204" pitchFamily="34" charset="0"/>
            </a:endParaRPr>
          </a:p>
        </p:txBody>
      </p:sp>
      <p:sp>
        <p:nvSpPr>
          <p:cNvPr id="3" name="Content Placeholder 2"/>
          <p:cNvSpPr>
            <a:spLocks noGrp="1"/>
          </p:cNvSpPr>
          <p:nvPr>
            <p:ph idx="1"/>
          </p:nvPr>
        </p:nvSpPr>
        <p:spPr>
          <a:xfrm>
            <a:off x="245661" y="754744"/>
            <a:ext cx="11682481" cy="5601606"/>
          </a:xfrm>
        </p:spPr>
        <p:txBody>
          <a:bodyPr>
            <a:normAutofit fontScale="92500"/>
          </a:bodyPr>
          <a:lstStyle/>
          <a:p>
            <a:pPr>
              <a:lnSpc>
                <a:spcPct val="150000"/>
              </a:lnSpc>
            </a:pPr>
            <a:r>
              <a:rPr lang="en-US" sz="2600" b="1" i="1" dirty="0" smtClean="0">
                <a:solidFill>
                  <a:srgbClr val="FF3399"/>
                </a:solidFill>
                <a:latin typeface="Franklin Gothic Medium" panose="020B0603020102020204" pitchFamily="34" charset="0"/>
              </a:rPr>
              <a:t>The Following Types of </a:t>
            </a:r>
            <a:r>
              <a:rPr lang="en-US" sz="2600" b="1" i="1" dirty="0">
                <a:solidFill>
                  <a:srgbClr val="FF3399"/>
                </a:solidFill>
                <a:latin typeface="Franklin Gothic Medium" panose="020B0603020102020204" pitchFamily="34" charset="0"/>
              </a:rPr>
              <a:t>companies and organizations </a:t>
            </a:r>
            <a:r>
              <a:rPr lang="en-US" sz="2600" b="1" i="1" dirty="0" smtClean="0">
                <a:solidFill>
                  <a:srgbClr val="FF3399"/>
                </a:solidFill>
                <a:latin typeface="Franklin Gothic Medium" panose="020B0603020102020204" pitchFamily="34" charset="0"/>
              </a:rPr>
              <a:t>with many </a:t>
            </a:r>
            <a:r>
              <a:rPr lang="en-US" sz="2600" b="1" i="1" dirty="0">
                <a:solidFill>
                  <a:srgbClr val="FF3399"/>
                </a:solidFill>
                <a:latin typeface="Franklin Gothic Medium" panose="020B0603020102020204" pitchFamily="34" charset="0"/>
              </a:rPr>
              <a:t>test requests </a:t>
            </a:r>
            <a:r>
              <a:rPr lang="en-US" sz="2600" b="1" i="1" dirty="0" smtClean="0">
                <a:solidFill>
                  <a:srgbClr val="FF3399"/>
                </a:solidFill>
                <a:latin typeface="Franklin Gothic Medium" panose="020B0603020102020204" pitchFamily="34" charset="0"/>
              </a:rPr>
              <a:t>are looking </a:t>
            </a:r>
            <a:r>
              <a:rPr lang="en-US" sz="2600" b="1" i="1" dirty="0">
                <a:solidFill>
                  <a:srgbClr val="FF3399"/>
                </a:solidFill>
                <a:latin typeface="Franklin Gothic Medium" panose="020B0603020102020204" pitchFamily="34" charset="0"/>
              </a:rPr>
              <a:t>for stability testing </a:t>
            </a:r>
            <a:r>
              <a:rPr lang="en-US" sz="2600" b="1" i="1" dirty="0" smtClean="0">
                <a:solidFill>
                  <a:srgbClr val="FF3399"/>
                </a:solidFill>
                <a:latin typeface="Franklin Gothic Medium" panose="020B0603020102020204" pitchFamily="34" charset="0"/>
              </a:rPr>
              <a:t>:</a:t>
            </a:r>
            <a:endParaRPr lang="en-US" sz="2600" b="1" i="1" dirty="0">
              <a:solidFill>
                <a:srgbClr val="FF3399"/>
              </a:solidFill>
              <a:latin typeface="Franklin Gothic Medium" panose="020B0603020102020204" pitchFamily="34" charset="0"/>
            </a:endParaRPr>
          </a:p>
          <a:p>
            <a:pPr lvl="0">
              <a:lnSpc>
                <a:spcPct val="150000"/>
              </a:lnSpc>
            </a:pPr>
            <a:r>
              <a:rPr lang="en-US" sz="2600" b="1" i="1" dirty="0">
                <a:solidFill>
                  <a:srgbClr val="7030A0"/>
                </a:solidFill>
                <a:latin typeface="Franklin Gothic Medium" panose="020B0603020102020204" pitchFamily="34" charset="0"/>
              </a:rPr>
              <a:t>Packaging laboratory</a:t>
            </a:r>
            <a:r>
              <a:rPr lang="en-US" sz="2400" b="1" i="1" dirty="0">
                <a:solidFill>
                  <a:srgbClr val="7030A0"/>
                </a:solidFill>
                <a:latin typeface="Franklin Gothic Medium" panose="020B0603020102020204" pitchFamily="34" charset="0"/>
              </a:rPr>
              <a:t> </a:t>
            </a:r>
            <a:r>
              <a:rPr lang="en-US" sz="2400" b="1" dirty="0">
                <a:latin typeface="Franklin Gothic Medium" panose="020B0603020102020204" pitchFamily="34" charset="0"/>
              </a:rPr>
              <a:t>needed for Plastics and Polymers testing of HDPE bottles for stack load stability testing and wall thickness</a:t>
            </a:r>
          </a:p>
          <a:p>
            <a:pPr lvl="0">
              <a:lnSpc>
                <a:spcPct val="150000"/>
              </a:lnSpc>
            </a:pPr>
            <a:r>
              <a:rPr lang="en-US" sz="2600" b="1" i="1" dirty="0">
                <a:solidFill>
                  <a:srgbClr val="7030A0"/>
                </a:solidFill>
                <a:latin typeface="Franklin Gothic Medium" panose="020B0603020102020204" pitchFamily="34" charset="0"/>
              </a:rPr>
              <a:t>University research scientist</a:t>
            </a:r>
            <a:r>
              <a:rPr lang="en-US" sz="2600" b="1" dirty="0">
                <a:latin typeface="Franklin Gothic Medium" panose="020B0603020102020204" pitchFamily="34" charset="0"/>
              </a:rPr>
              <a:t> </a:t>
            </a:r>
            <a:r>
              <a:rPr lang="en-US" sz="2400" b="1" dirty="0">
                <a:latin typeface="Franklin Gothic Medium" panose="020B0603020102020204" pitchFamily="34" charset="0"/>
              </a:rPr>
              <a:t>needs UK laboratory for drug compound testing during stability testing of Standard mouse chow. Chow was formulated using the compound to a final concentration of 750 mg of drug per kg of chow. In order to verify and establish formulation stability, we need the drug concentration in the pellets to be measured over the period of 6 months. We need an initial measurement to be taken (starting point) and then at least 2 more measurements; at the 3-month point and the 6-month point</a:t>
            </a:r>
            <a:r>
              <a:rPr lang="en-US" sz="2400" b="1" dirty="0" smtClean="0">
                <a:latin typeface="Franklin Gothic Medium" panose="020B0603020102020204" pitchFamily="34" charset="0"/>
              </a:rPr>
              <a:t>.</a:t>
            </a:r>
            <a:endParaRPr lang="en-US" sz="2400" b="1" dirty="0">
              <a:latin typeface="Franklin Gothic Medium" panose="020B0603020102020204" pitchFamily="34" charset="0"/>
            </a:endParaRPr>
          </a:p>
        </p:txBody>
      </p:sp>
      <p:sp>
        <p:nvSpPr>
          <p:cNvPr id="4" name="Slide Number Placeholder 3"/>
          <p:cNvSpPr>
            <a:spLocks noGrp="1"/>
          </p:cNvSpPr>
          <p:nvPr>
            <p:ph type="sldNum" sz="quarter" idx="12"/>
          </p:nvPr>
        </p:nvSpPr>
        <p:spPr/>
        <p:txBody>
          <a:bodyPr/>
          <a:lstStyle/>
          <a:p>
            <a:fld id="{D76381B8-ADA0-4AC5-BED3-D67E2872CD0B}" type="slidenum">
              <a:rPr lang="en-US" smtClean="0"/>
              <a:t>20</a:t>
            </a:fld>
            <a:endParaRPr lang="en-US"/>
          </a:p>
        </p:txBody>
      </p:sp>
    </p:spTree>
    <p:extLst>
      <p:ext uri="{BB962C8B-B14F-4D97-AF65-F5344CB8AC3E}">
        <p14:creationId xmlns:p14="http://schemas.microsoft.com/office/powerpoint/2010/main" val="26456540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3700" y="365125"/>
            <a:ext cx="11366500" cy="5991225"/>
          </a:xfrm>
        </p:spPr>
        <p:txBody>
          <a:bodyPr/>
          <a:lstStyle/>
          <a:p>
            <a:endParaRPr lang="en-US" dirty="0"/>
          </a:p>
        </p:txBody>
      </p:sp>
      <p:sp>
        <p:nvSpPr>
          <p:cNvPr id="3" name="Content Placeholder 2"/>
          <p:cNvSpPr>
            <a:spLocks noGrp="1"/>
          </p:cNvSpPr>
          <p:nvPr>
            <p:ph idx="1"/>
          </p:nvPr>
        </p:nvSpPr>
        <p:spPr>
          <a:xfrm>
            <a:off x="393700" y="365124"/>
            <a:ext cx="11366500" cy="5991225"/>
          </a:xfrm>
        </p:spPr>
        <p:txBody>
          <a:bodyPr>
            <a:normAutofit fontScale="92500" lnSpcReduction="10000"/>
          </a:bodyPr>
          <a:lstStyle/>
          <a:p>
            <a:pPr lvl="0">
              <a:lnSpc>
                <a:spcPct val="150000"/>
              </a:lnSpc>
            </a:pPr>
            <a:r>
              <a:rPr lang="en-US" sz="2400" b="1" i="1" dirty="0">
                <a:solidFill>
                  <a:srgbClr val="7030A0"/>
                </a:solidFill>
                <a:latin typeface="Franklin Gothic Medium" panose="020B0603020102020204" pitchFamily="34" charset="0"/>
              </a:rPr>
              <a:t>Cosmetics Laboratory </a:t>
            </a:r>
            <a:r>
              <a:rPr lang="en-US" sz="2400" b="1" dirty="0">
                <a:latin typeface="Franklin Gothic Medium" panose="020B0603020102020204" pitchFamily="34" charset="0"/>
              </a:rPr>
              <a:t>needed for Cosmetics Stability Testing and Safety Assessment Tests including compatibility and challenge testing.</a:t>
            </a:r>
          </a:p>
          <a:p>
            <a:pPr lvl="0">
              <a:lnSpc>
                <a:spcPct val="150000"/>
              </a:lnSpc>
            </a:pPr>
            <a:r>
              <a:rPr lang="en-US" sz="2400" b="1" i="1" dirty="0">
                <a:solidFill>
                  <a:srgbClr val="7030A0"/>
                </a:solidFill>
                <a:latin typeface="Franklin Gothic Medium" panose="020B0603020102020204" pitchFamily="34" charset="0"/>
              </a:rPr>
              <a:t>Nutraceutical Laboratory</a:t>
            </a:r>
            <a:r>
              <a:rPr lang="en-US" sz="2400" b="1" dirty="0">
                <a:latin typeface="Franklin Gothic Medium" panose="020B0603020102020204" pitchFamily="34" charset="0"/>
              </a:rPr>
              <a:t> needed for stability testing for vitamin packet to be sold in new water formulation. Company is in process of getting product into large chain store and needs stability testing.</a:t>
            </a:r>
          </a:p>
          <a:p>
            <a:pPr>
              <a:lnSpc>
                <a:spcPct val="150000"/>
              </a:lnSpc>
            </a:pPr>
            <a:r>
              <a:rPr lang="en-US" sz="2400" b="1" i="1" dirty="0">
                <a:latin typeface="Franklin Gothic Medium" panose="020B0603020102020204" pitchFamily="34" charset="0"/>
              </a:rPr>
              <a:t>Others.</a:t>
            </a:r>
          </a:p>
          <a:p>
            <a:pPr algn="just">
              <a:lnSpc>
                <a:spcPct val="150000"/>
              </a:lnSpc>
            </a:pPr>
            <a:r>
              <a:rPr lang="en-US" b="1" dirty="0">
                <a:latin typeface="Franklin Gothic Medium" panose="020B0603020102020204" pitchFamily="34" charset="0"/>
              </a:rPr>
              <a:t>A </a:t>
            </a:r>
            <a:r>
              <a:rPr lang="en-US" b="1" i="1" dirty="0">
                <a:solidFill>
                  <a:srgbClr val="7030A0"/>
                </a:solidFill>
                <a:latin typeface="Franklin Gothic Medium" panose="020B0603020102020204" pitchFamily="34" charset="0"/>
              </a:rPr>
              <a:t>Stability-indicating assay method </a:t>
            </a:r>
            <a:r>
              <a:rPr lang="en-US" sz="2400" b="1" dirty="0">
                <a:latin typeface="Franklin Gothic Medium" panose="020B0603020102020204" pitchFamily="34" charset="0"/>
              </a:rPr>
              <a:t>can be defined as “</a:t>
            </a:r>
            <a:r>
              <a:rPr lang="en-US" sz="2400" b="1" i="1" dirty="0">
                <a:solidFill>
                  <a:srgbClr val="FF3399"/>
                </a:solidFill>
                <a:latin typeface="Franklin Gothic Medium" panose="020B0603020102020204" pitchFamily="34" charset="0"/>
              </a:rPr>
              <a:t>Validated quantitative analytical method that can detect the change with time in the chemical, physical or microbiological properties of the drug substance and drug products are specific so that the content of active ingredients and degradation products can be accurately measured without interference</a:t>
            </a:r>
            <a:r>
              <a:rPr lang="en-US" sz="2400" b="1" dirty="0">
                <a:latin typeface="Franklin Gothic Medium" panose="020B0603020102020204" pitchFamily="34" charset="0"/>
              </a:rPr>
              <a:t>”.</a:t>
            </a:r>
          </a:p>
          <a:p>
            <a:endParaRPr lang="en-US" dirty="0"/>
          </a:p>
        </p:txBody>
      </p:sp>
      <p:sp>
        <p:nvSpPr>
          <p:cNvPr id="4" name="Slide Number Placeholder 3"/>
          <p:cNvSpPr>
            <a:spLocks noGrp="1"/>
          </p:cNvSpPr>
          <p:nvPr>
            <p:ph type="sldNum" sz="quarter" idx="12"/>
          </p:nvPr>
        </p:nvSpPr>
        <p:spPr/>
        <p:txBody>
          <a:bodyPr/>
          <a:lstStyle/>
          <a:p>
            <a:fld id="{D76381B8-ADA0-4AC5-BED3-D67E2872CD0B}" type="slidenum">
              <a:rPr lang="en-US" smtClean="0"/>
              <a:t>21</a:t>
            </a:fld>
            <a:endParaRPr lang="en-US"/>
          </a:p>
        </p:txBody>
      </p:sp>
    </p:spTree>
    <p:extLst>
      <p:ext uri="{BB962C8B-B14F-4D97-AF65-F5344CB8AC3E}">
        <p14:creationId xmlns:p14="http://schemas.microsoft.com/office/powerpoint/2010/main" val="21165715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833" y="194872"/>
            <a:ext cx="11602387" cy="6161477"/>
          </a:xfrm>
        </p:spPr>
        <p:txBody>
          <a:bodyPr/>
          <a:lstStyle/>
          <a:p>
            <a:endParaRPr lang="en-US" dirty="0"/>
          </a:p>
        </p:txBody>
      </p:sp>
      <p:sp>
        <p:nvSpPr>
          <p:cNvPr id="3" name="Content Placeholder 2"/>
          <p:cNvSpPr>
            <a:spLocks noGrp="1"/>
          </p:cNvSpPr>
          <p:nvPr>
            <p:ph idx="1"/>
          </p:nvPr>
        </p:nvSpPr>
        <p:spPr>
          <a:xfrm>
            <a:off x="254834" y="194871"/>
            <a:ext cx="11647356" cy="6161479"/>
          </a:xfrm>
        </p:spPr>
        <p:txBody>
          <a:bodyPr>
            <a:normAutofit lnSpcReduction="10000"/>
          </a:bodyPr>
          <a:lstStyle/>
          <a:p>
            <a:pPr algn="just">
              <a:lnSpc>
                <a:spcPct val="100000"/>
              </a:lnSpc>
            </a:pPr>
            <a:r>
              <a:rPr lang="en-US" sz="2400" b="1" dirty="0" smtClean="0">
                <a:latin typeface="Franklin Gothic Medium" panose="020B0603020102020204" pitchFamily="34" charset="0"/>
              </a:rPr>
              <a:t>Generally </a:t>
            </a:r>
            <a:r>
              <a:rPr lang="en-US" sz="2400" b="1" i="1" dirty="0">
                <a:solidFill>
                  <a:srgbClr val="0070C0"/>
                </a:solidFill>
                <a:latin typeface="Franklin Gothic Medium" panose="020B0603020102020204" pitchFamily="34" charset="0"/>
              </a:rPr>
              <a:t>forced degradation/stress testing</a:t>
            </a:r>
            <a:r>
              <a:rPr lang="en-US" sz="2400" b="1" dirty="0">
                <a:latin typeface="Franklin Gothic Medium" panose="020B0603020102020204" pitchFamily="34" charset="0"/>
              </a:rPr>
              <a:t> is used to generate the samples for </a:t>
            </a:r>
            <a:r>
              <a:rPr lang="en-US" sz="2400" b="1" i="1" dirty="0">
                <a:solidFill>
                  <a:srgbClr val="7030A0"/>
                </a:solidFill>
                <a:latin typeface="Franklin Gothic Medium" panose="020B0603020102020204" pitchFamily="34" charset="0"/>
              </a:rPr>
              <a:t>stability-indicating assay methods</a:t>
            </a:r>
            <a:r>
              <a:rPr lang="en-US" sz="2400" b="1" dirty="0">
                <a:latin typeface="Franklin Gothic Medium" panose="020B0603020102020204" pitchFamily="34" charset="0"/>
              </a:rPr>
              <a:t>. </a:t>
            </a:r>
            <a:r>
              <a:rPr lang="en-US" sz="2400" b="1" i="1" dirty="0">
                <a:solidFill>
                  <a:srgbClr val="0070C0"/>
                </a:solidFill>
                <a:latin typeface="Franklin Gothic Medium" panose="020B0603020102020204" pitchFamily="34" charset="0"/>
              </a:rPr>
              <a:t>Forced degradation/stress testing</a:t>
            </a:r>
            <a:r>
              <a:rPr lang="en-US" sz="2400" b="1" dirty="0">
                <a:latin typeface="Franklin Gothic Medium" panose="020B0603020102020204" pitchFamily="34" charset="0"/>
              </a:rPr>
              <a:t> is defined as “</a:t>
            </a:r>
            <a:r>
              <a:rPr lang="en-US" sz="2400" b="1" i="1" dirty="0">
                <a:solidFill>
                  <a:srgbClr val="FF3399"/>
                </a:solidFill>
                <a:latin typeface="Franklin Gothic Medium" panose="020B0603020102020204" pitchFamily="34" charset="0"/>
              </a:rPr>
              <a:t>the stability testing of drug substance and drug product under conditions exceeding those used for accelerated stability testing</a:t>
            </a:r>
            <a:r>
              <a:rPr lang="en-US" sz="2400" b="1" dirty="0" smtClean="0">
                <a:latin typeface="Franklin Gothic Medium" panose="020B0603020102020204" pitchFamily="34" charset="0"/>
              </a:rPr>
              <a:t>”. </a:t>
            </a:r>
            <a:r>
              <a:rPr lang="en-US" sz="2400" b="1" i="1" dirty="0">
                <a:solidFill>
                  <a:srgbClr val="C00000"/>
                </a:solidFill>
                <a:latin typeface="Franklin Gothic Medium" panose="020B0603020102020204" pitchFamily="34" charset="0"/>
              </a:rPr>
              <a:t>Degradation</a:t>
            </a:r>
            <a:r>
              <a:rPr lang="en-US" sz="2400" b="1" dirty="0">
                <a:latin typeface="Franklin Gothic Medium" panose="020B0603020102020204" pitchFamily="34" charset="0"/>
              </a:rPr>
              <a:t> can be achieved </a:t>
            </a:r>
            <a:r>
              <a:rPr lang="en-US" sz="2400" b="1" dirty="0" smtClean="0">
                <a:latin typeface="Franklin Gothic Medium" panose="020B0603020102020204" pitchFamily="34" charset="0"/>
              </a:rPr>
              <a:t>by:</a:t>
            </a:r>
          </a:p>
          <a:p>
            <a:pPr algn="just">
              <a:lnSpc>
                <a:spcPts val="2500"/>
              </a:lnSpc>
            </a:pPr>
            <a:r>
              <a:rPr lang="en-US" sz="2400" b="1" dirty="0">
                <a:latin typeface="Franklin Gothic Medium" panose="020B0603020102020204" pitchFamily="34" charset="0"/>
              </a:rPr>
              <a:t> </a:t>
            </a:r>
            <a:r>
              <a:rPr lang="en-US" sz="2400" b="1" dirty="0" smtClean="0">
                <a:latin typeface="Franklin Gothic Medium" panose="020B0603020102020204" pitchFamily="34" charset="0"/>
              </a:rPr>
              <a:t>  - exposing </a:t>
            </a:r>
            <a:r>
              <a:rPr lang="en-US" sz="2400" b="1" dirty="0">
                <a:latin typeface="Franklin Gothic Medium" panose="020B0603020102020204" pitchFamily="34" charset="0"/>
              </a:rPr>
              <a:t>the drug, for extended period of time, to extremes of pH (HCl or </a:t>
            </a:r>
            <a:r>
              <a:rPr lang="en-US" sz="2400" b="1" dirty="0" smtClean="0">
                <a:latin typeface="Franklin Gothic Medium" panose="020B0603020102020204" pitchFamily="34" charset="0"/>
              </a:rPr>
              <a:t>NaOH      `    solutions </a:t>
            </a:r>
            <a:r>
              <a:rPr lang="en-US" sz="2400" b="1" dirty="0">
                <a:latin typeface="Franklin Gothic Medium" panose="020B0603020102020204" pitchFamily="34" charset="0"/>
              </a:rPr>
              <a:t>of different strengths), </a:t>
            </a:r>
            <a:endParaRPr lang="en-US" sz="2400" b="1" dirty="0" smtClean="0">
              <a:latin typeface="Franklin Gothic Medium" panose="020B0603020102020204" pitchFamily="34" charset="0"/>
            </a:endParaRPr>
          </a:p>
          <a:p>
            <a:pPr algn="just">
              <a:lnSpc>
                <a:spcPts val="2500"/>
              </a:lnSpc>
            </a:pPr>
            <a:r>
              <a:rPr lang="en-US" sz="2400" b="1" dirty="0">
                <a:latin typeface="Franklin Gothic Medium" panose="020B0603020102020204" pitchFamily="34" charset="0"/>
              </a:rPr>
              <a:t> </a:t>
            </a:r>
            <a:r>
              <a:rPr lang="en-US" sz="2400" b="1" dirty="0" smtClean="0">
                <a:latin typeface="Franklin Gothic Medium" panose="020B0603020102020204" pitchFamily="34" charset="0"/>
              </a:rPr>
              <a:t>  -  at </a:t>
            </a:r>
            <a:r>
              <a:rPr lang="en-US" sz="2400" b="1" dirty="0">
                <a:latin typeface="Franklin Gothic Medium" panose="020B0603020102020204" pitchFamily="34" charset="0"/>
              </a:rPr>
              <a:t>elevated temperature, </a:t>
            </a:r>
            <a:endParaRPr lang="en-US" sz="2400" b="1" dirty="0" smtClean="0">
              <a:latin typeface="Franklin Gothic Medium" panose="020B0603020102020204" pitchFamily="34" charset="0"/>
            </a:endParaRPr>
          </a:p>
          <a:p>
            <a:pPr algn="just">
              <a:lnSpc>
                <a:spcPts val="2500"/>
              </a:lnSpc>
            </a:pPr>
            <a:r>
              <a:rPr lang="en-US" sz="2400" b="1" dirty="0">
                <a:latin typeface="Franklin Gothic Medium" panose="020B0603020102020204" pitchFamily="34" charset="0"/>
              </a:rPr>
              <a:t> </a:t>
            </a:r>
            <a:r>
              <a:rPr lang="en-US" sz="2400" b="1" dirty="0" smtClean="0">
                <a:latin typeface="Franklin Gothic Medium" panose="020B0603020102020204" pitchFamily="34" charset="0"/>
              </a:rPr>
              <a:t>  - to </a:t>
            </a:r>
            <a:r>
              <a:rPr lang="en-US" sz="2400" b="1" dirty="0">
                <a:latin typeface="Franklin Gothic Medium" panose="020B0603020102020204" pitchFamily="34" charset="0"/>
              </a:rPr>
              <a:t>hydrogen peroxide at room temperature, </a:t>
            </a:r>
            <a:endParaRPr lang="en-US" sz="2400" b="1" dirty="0" smtClean="0">
              <a:latin typeface="Franklin Gothic Medium" panose="020B0603020102020204" pitchFamily="34" charset="0"/>
            </a:endParaRPr>
          </a:p>
          <a:p>
            <a:pPr algn="just">
              <a:lnSpc>
                <a:spcPts val="2500"/>
              </a:lnSpc>
            </a:pPr>
            <a:r>
              <a:rPr lang="en-US" sz="2400" b="1" dirty="0">
                <a:latin typeface="Franklin Gothic Medium" panose="020B0603020102020204" pitchFamily="34" charset="0"/>
              </a:rPr>
              <a:t> </a:t>
            </a:r>
            <a:r>
              <a:rPr lang="en-US" sz="2400" b="1" dirty="0" smtClean="0">
                <a:latin typeface="Franklin Gothic Medium" panose="020B0603020102020204" pitchFamily="34" charset="0"/>
              </a:rPr>
              <a:t>  - to </a:t>
            </a:r>
            <a:r>
              <a:rPr lang="en-US" sz="2400" b="1" dirty="0">
                <a:latin typeface="Franklin Gothic Medium" panose="020B0603020102020204" pitchFamily="34" charset="0"/>
              </a:rPr>
              <a:t>UV light, and </a:t>
            </a:r>
            <a:endParaRPr lang="en-US" sz="2400" b="1" dirty="0" smtClean="0">
              <a:latin typeface="Franklin Gothic Medium" panose="020B0603020102020204" pitchFamily="34" charset="0"/>
            </a:endParaRPr>
          </a:p>
          <a:p>
            <a:pPr algn="just">
              <a:lnSpc>
                <a:spcPts val="2500"/>
              </a:lnSpc>
            </a:pPr>
            <a:r>
              <a:rPr lang="en-US" sz="2400" b="1" dirty="0">
                <a:latin typeface="Franklin Gothic Medium" panose="020B0603020102020204" pitchFamily="34" charset="0"/>
              </a:rPr>
              <a:t> </a:t>
            </a:r>
            <a:r>
              <a:rPr lang="en-US" sz="2400" b="1" dirty="0" smtClean="0">
                <a:latin typeface="Franklin Gothic Medium" panose="020B0603020102020204" pitchFamily="34" charset="0"/>
              </a:rPr>
              <a:t>  - to </a:t>
            </a:r>
            <a:r>
              <a:rPr lang="en-US" sz="2400" b="1" dirty="0">
                <a:latin typeface="Franklin Gothic Medium" panose="020B0603020102020204" pitchFamily="34" charset="0"/>
              </a:rPr>
              <a:t>dry heat (in an oven) to achieve degradation to an extent of 5–20%. </a:t>
            </a:r>
            <a:endParaRPr lang="en-US" sz="2400" b="1" dirty="0" smtClean="0">
              <a:latin typeface="Franklin Gothic Medium" panose="020B0603020102020204" pitchFamily="34" charset="0"/>
            </a:endParaRPr>
          </a:p>
          <a:p>
            <a:r>
              <a:rPr lang="en-US" sz="2600" b="1" i="1" dirty="0">
                <a:solidFill>
                  <a:srgbClr val="7030A0"/>
                </a:solidFill>
                <a:latin typeface="Franklin Gothic Medium" panose="020B0603020102020204" pitchFamily="34" charset="0"/>
              </a:rPr>
              <a:t>What is the purpose of stress testing in stability studies?</a:t>
            </a:r>
          </a:p>
          <a:p>
            <a:pPr>
              <a:lnSpc>
                <a:spcPts val="3000"/>
              </a:lnSpc>
            </a:pPr>
            <a:r>
              <a:rPr lang="en-US" sz="2400" b="1" dirty="0">
                <a:latin typeface="Franklin Gothic Medium" panose="020B0603020102020204" pitchFamily="34" charset="0"/>
              </a:rPr>
              <a:t>Stress testing of the drug substance can help identify the likely degradation products, which can in turn help establish the degradation pathways and the intrinsic stability of the molecule and validate the stability indicating power of the analytical procedures used.</a:t>
            </a:r>
          </a:p>
          <a:p>
            <a:endParaRPr lang="en-US" dirty="0"/>
          </a:p>
        </p:txBody>
      </p:sp>
      <p:sp>
        <p:nvSpPr>
          <p:cNvPr id="4" name="Slide Number Placeholder 3"/>
          <p:cNvSpPr>
            <a:spLocks noGrp="1"/>
          </p:cNvSpPr>
          <p:nvPr>
            <p:ph type="sldNum" sz="quarter" idx="12"/>
          </p:nvPr>
        </p:nvSpPr>
        <p:spPr/>
        <p:txBody>
          <a:bodyPr/>
          <a:lstStyle/>
          <a:p>
            <a:fld id="{D76381B8-ADA0-4AC5-BED3-D67E2872CD0B}" type="slidenum">
              <a:rPr lang="en-US" smtClean="0"/>
              <a:t>22</a:t>
            </a:fld>
            <a:endParaRPr lang="en-US"/>
          </a:p>
        </p:txBody>
      </p:sp>
    </p:spTree>
    <p:extLst>
      <p:ext uri="{BB962C8B-B14F-4D97-AF65-F5344CB8AC3E}">
        <p14:creationId xmlns:p14="http://schemas.microsoft.com/office/powerpoint/2010/main" val="222417056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800" y="365125"/>
            <a:ext cx="11391900" cy="5811838"/>
          </a:xfrm>
        </p:spPr>
        <p:txBody>
          <a:bodyPr/>
          <a:lstStyle/>
          <a:p>
            <a:endParaRPr lang="en-US" dirty="0"/>
          </a:p>
        </p:txBody>
      </p:sp>
      <p:sp>
        <p:nvSpPr>
          <p:cNvPr id="3" name="Content Placeholder 2"/>
          <p:cNvSpPr>
            <a:spLocks noGrp="1"/>
          </p:cNvSpPr>
          <p:nvPr>
            <p:ph idx="1"/>
          </p:nvPr>
        </p:nvSpPr>
        <p:spPr>
          <a:xfrm>
            <a:off x="431800" y="365125"/>
            <a:ext cx="11391900" cy="5811838"/>
          </a:xfrm>
        </p:spPr>
        <p:txBody>
          <a:bodyPr/>
          <a:lstStyle/>
          <a:p>
            <a:pPr algn="just">
              <a:lnSpc>
                <a:spcPct val="150000"/>
              </a:lnSpc>
            </a:pPr>
            <a:r>
              <a:rPr lang="en-US" sz="2500" b="1" dirty="0">
                <a:latin typeface="Franklin Gothic Medium" panose="020B0603020102020204" pitchFamily="34" charset="0"/>
              </a:rPr>
              <a:t>Generally, trial and error experimentation is used during these experiments. This trial and error approach is generally cost, labor, and time intensive and should be substituted with some systematic approach. From exhaustive literature, it was observed that experimental design in forced degradation experiments can be used to save cost and labor by avoiding trial and error experimentation.</a:t>
            </a:r>
          </a:p>
          <a:p>
            <a:pPr algn="just">
              <a:lnSpc>
                <a:spcPct val="150000"/>
              </a:lnSpc>
            </a:pPr>
            <a:r>
              <a:rPr lang="en-US" sz="2500" b="1" dirty="0">
                <a:latin typeface="Franklin Gothic Medium" panose="020B0603020102020204" pitchFamily="34" charset="0"/>
              </a:rPr>
              <a:t>General steps involved in experimental design strategy are the selection of variables, selection of response, selection of design, preparation of experimental domain, preparation of experimental matrix, and screening the important/most affecting variables using selected statistical methods.</a:t>
            </a:r>
          </a:p>
          <a:p>
            <a:endParaRPr lang="en-US" dirty="0"/>
          </a:p>
        </p:txBody>
      </p:sp>
      <p:sp>
        <p:nvSpPr>
          <p:cNvPr id="4" name="Slide Number Placeholder 3"/>
          <p:cNvSpPr>
            <a:spLocks noGrp="1"/>
          </p:cNvSpPr>
          <p:nvPr>
            <p:ph type="sldNum" sz="quarter" idx="12"/>
          </p:nvPr>
        </p:nvSpPr>
        <p:spPr/>
        <p:txBody>
          <a:bodyPr/>
          <a:lstStyle/>
          <a:p>
            <a:fld id="{D76381B8-ADA0-4AC5-BED3-D67E2872CD0B}" type="slidenum">
              <a:rPr lang="en-US" smtClean="0"/>
              <a:t>23</a:t>
            </a:fld>
            <a:endParaRPr lang="en-US"/>
          </a:p>
        </p:txBody>
      </p:sp>
    </p:spTree>
    <p:extLst>
      <p:ext uri="{BB962C8B-B14F-4D97-AF65-F5344CB8AC3E}">
        <p14:creationId xmlns:p14="http://schemas.microsoft.com/office/powerpoint/2010/main" val="18916286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4755" y="365125"/>
            <a:ext cx="11407514" cy="5991224"/>
          </a:xfrm>
        </p:spPr>
        <p:txBody>
          <a:bodyPr/>
          <a:lstStyle/>
          <a:p>
            <a:endParaRPr lang="en-US" dirty="0"/>
          </a:p>
        </p:txBody>
      </p:sp>
      <p:sp>
        <p:nvSpPr>
          <p:cNvPr id="3" name="Content Placeholder 2"/>
          <p:cNvSpPr>
            <a:spLocks noGrp="1"/>
          </p:cNvSpPr>
          <p:nvPr>
            <p:ph idx="1"/>
          </p:nvPr>
        </p:nvSpPr>
        <p:spPr>
          <a:xfrm>
            <a:off x="374755" y="365124"/>
            <a:ext cx="11407513" cy="5991225"/>
          </a:xfrm>
        </p:spPr>
        <p:txBody>
          <a:bodyPr>
            <a:normAutofit fontScale="85000" lnSpcReduction="20000"/>
          </a:bodyPr>
          <a:lstStyle/>
          <a:p>
            <a:pPr algn="just">
              <a:lnSpc>
                <a:spcPct val="150000"/>
              </a:lnSpc>
            </a:pPr>
            <a:r>
              <a:rPr lang="en-US" b="1" i="1" dirty="0" smtClean="0">
                <a:solidFill>
                  <a:srgbClr val="FF3399"/>
                </a:solidFill>
                <a:latin typeface="Franklin Gothic Medium" panose="020B0603020102020204" pitchFamily="34" charset="0"/>
              </a:rPr>
              <a:t>Summary of Steps and Techniques used for Forced Degradation Experiments of a drug under various conditions explained in ICH Guideline:</a:t>
            </a:r>
          </a:p>
          <a:p>
            <a:pPr marL="0" indent="0" algn="just">
              <a:lnSpc>
                <a:spcPct val="150000"/>
              </a:lnSpc>
              <a:buNone/>
            </a:pPr>
            <a:r>
              <a:rPr lang="en-US" sz="2600" b="1" i="1" dirty="0">
                <a:latin typeface="Franklin Gothic Medium" panose="020B0603020102020204" pitchFamily="34" charset="0"/>
              </a:rPr>
              <a:t>	</a:t>
            </a:r>
            <a:r>
              <a:rPr lang="en-US" sz="2600" b="1" i="1" dirty="0" smtClean="0">
                <a:latin typeface="Franklin Gothic Medium" panose="020B0603020102020204" pitchFamily="34" charset="0"/>
              </a:rPr>
              <a:t>-  Acid Degradation, in M HCl</a:t>
            </a:r>
          </a:p>
          <a:p>
            <a:pPr marL="0" indent="0" algn="just">
              <a:lnSpc>
                <a:spcPct val="150000"/>
              </a:lnSpc>
              <a:buNone/>
            </a:pPr>
            <a:r>
              <a:rPr lang="en-US" sz="2600" b="1" i="1" dirty="0">
                <a:solidFill>
                  <a:srgbClr val="0070C0"/>
                </a:solidFill>
                <a:latin typeface="Franklin Gothic Medium" panose="020B0603020102020204" pitchFamily="34" charset="0"/>
              </a:rPr>
              <a:t>	</a:t>
            </a:r>
            <a:r>
              <a:rPr lang="en-US" sz="2600" b="1" i="1" dirty="0" smtClean="0">
                <a:solidFill>
                  <a:srgbClr val="0070C0"/>
                </a:solidFill>
                <a:latin typeface="Franklin Gothic Medium" panose="020B0603020102020204" pitchFamily="34" charset="0"/>
              </a:rPr>
              <a:t>-  </a:t>
            </a:r>
            <a:r>
              <a:rPr lang="en-US" sz="2600" b="1" i="1" dirty="0">
                <a:solidFill>
                  <a:srgbClr val="0070C0"/>
                </a:solidFill>
                <a:latin typeface="Franklin Gothic Medium" panose="020B0603020102020204" pitchFamily="34" charset="0"/>
              </a:rPr>
              <a:t>Alkali degradation</a:t>
            </a:r>
            <a:r>
              <a:rPr lang="en-US" sz="2600" b="1" i="1" dirty="0" smtClean="0">
                <a:solidFill>
                  <a:srgbClr val="0070C0"/>
                </a:solidFill>
                <a:latin typeface="Franklin Gothic Medium" panose="020B0603020102020204" pitchFamily="34" charset="0"/>
              </a:rPr>
              <a:t> in M NaOH.</a:t>
            </a:r>
          </a:p>
          <a:p>
            <a:pPr marL="0" indent="0" algn="just">
              <a:lnSpc>
                <a:spcPct val="150000"/>
              </a:lnSpc>
              <a:buNone/>
            </a:pPr>
            <a:r>
              <a:rPr lang="en-US" sz="2600" b="1" i="1" dirty="0">
                <a:solidFill>
                  <a:srgbClr val="FF0000"/>
                </a:solidFill>
                <a:latin typeface="Franklin Gothic Medium" panose="020B0603020102020204" pitchFamily="34" charset="0"/>
              </a:rPr>
              <a:t>	</a:t>
            </a:r>
            <a:r>
              <a:rPr lang="en-US" sz="2600" b="1" i="1" dirty="0" smtClean="0">
                <a:solidFill>
                  <a:srgbClr val="FF0000"/>
                </a:solidFill>
                <a:latin typeface="Franklin Gothic Medium" panose="020B0603020102020204" pitchFamily="34" charset="0"/>
              </a:rPr>
              <a:t>-  </a:t>
            </a:r>
            <a:r>
              <a:rPr lang="en-US" sz="2600" b="1" i="1" dirty="0">
                <a:solidFill>
                  <a:srgbClr val="FF0000"/>
                </a:solidFill>
                <a:latin typeface="Franklin Gothic Medium" panose="020B0603020102020204" pitchFamily="34" charset="0"/>
              </a:rPr>
              <a:t>Wet heat </a:t>
            </a:r>
            <a:r>
              <a:rPr lang="en-US" sz="2600" b="1" i="1" dirty="0" smtClean="0">
                <a:solidFill>
                  <a:srgbClr val="FF0000"/>
                </a:solidFill>
                <a:latin typeface="Franklin Gothic Medium" panose="020B0603020102020204" pitchFamily="34" charset="0"/>
              </a:rPr>
              <a:t>degradation</a:t>
            </a:r>
          </a:p>
          <a:p>
            <a:pPr marL="0" indent="0" algn="just">
              <a:lnSpc>
                <a:spcPct val="150000"/>
              </a:lnSpc>
              <a:buNone/>
            </a:pPr>
            <a:r>
              <a:rPr lang="en-US" sz="2600" b="1" i="1" dirty="0">
                <a:solidFill>
                  <a:schemeClr val="accent2">
                    <a:lumMod val="75000"/>
                  </a:schemeClr>
                </a:solidFill>
                <a:latin typeface="Franklin Gothic Medium" panose="020B0603020102020204" pitchFamily="34" charset="0"/>
              </a:rPr>
              <a:t>	</a:t>
            </a:r>
            <a:r>
              <a:rPr lang="en-US" sz="2600" b="1" i="1" dirty="0" smtClean="0">
                <a:solidFill>
                  <a:schemeClr val="accent2">
                    <a:lumMod val="75000"/>
                  </a:schemeClr>
                </a:solidFill>
                <a:latin typeface="Franklin Gothic Medium" panose="020B0603020102020204" pitchFamily="34" charset="0"/>
              </a:rPr>
              <a:t>-  </a:t>
            </a:r>
            <a:r>
              <a:rPr lang="en-US" sz="2600" b="1" i="1" dirty="0">
                <a:solidFill>
                  <a:srgbClr val="031CD3"/>
                </a:solidFill>
                <a:latin typeface="Franklin Gothic Medium" panose="020B0603020102020204" pitchFamily="34" charset="0"/>
              </a:rPr>
              <a:t>Oxidative </a:t>
            </a:r>
            <a:r>
              <a:rPr lang="en-US" sz="2600" b="1" i="1" dirty="0" smtClean="0">
                <a:solidFill>
                  <a:srgbClr val="031CD3"/>
                </a:solidFill>
                <a:latin typeface="Franklin Gothic Medium" panose="020B0603020102020204" pitchFamily="34" charset="0"/>
              </a:rPr>
              <a:t>degradation</a:t>
            </a:r>
          </a:p>
          <a:p>
            <a:pPr marL="0" indent="0" algn="just">
              <a:lnSpc>
                <a:spcPct val="150000"/>
              </a:lnSpc>
              <a:buNone/>
            </a:pPr>
            <a:r>
              <a:rPr lang="en-US" sz="2600" b="1" i="1" dirty="0">
                <a:solidFill>
                  <a:srgbClr val="0070C0"/>
                </a:solidFill>
                <a:latin typeface="Franklin Gothic Medium" panose="020B0603020102020204" pitchFamily="34" charset="0"/>
              </a:rPr>
              <a:t>	</a:t>
            </a:r>
            <a:r>
              <a:rPr lang="en-US" sz="2600" b="1" i="1" dirty="0" smtClean="0">
                <a:solidFill>
                  <a:srgbClr val="0070C0"/>
                </a:solidFill>
                <a:latin typeface="Franklin Gothic Medium" panose="020B0603020102020204" pitchFamily="34" charset="0"/>
              </a:rPr>
              <a:t>- </a:t>
            </a:r>
            <a:r>
              <a:rPr lang="en-US" sz="2600" b="1" i="1" dirty="0" smtClean="0">
                <a:solidFill>
                  <a:srgbClr val="C00000"/>
                </a:solidFill>
                <a:latin typeface="Franklin Gothic Medium" panose="020B0603020102020204" pitchFamily="34" charset="0"/>
              </a:rPr>
              <a:t> </a:t>
            </a:r>
            <a:r>
              <a:rPr lang="en-US" sz="2600" b="1" i="1" dirty="0">
                <a:solidFill>
                  <a:srgbClr val="C00000"/>
                </a:solidFill>
                <a:latin typeface="Franklin Gothic Medium" panose="020B0603020102020204" pitchFamily="34" charset="0"/>
              </a:rPr>
              <a:t>Dry heat </a:t>
            </a:r>
            <a:r>
              <a:rPr lang="en-US" sz="2600" b="1" i="1" dirty="0" smtClean="0">
                <a:solidFill>
                  <a:srgbClr val="C00000"/>
                </a:solidFill>
                <a:latin typeface="Franklin Gothic Medium" panose="020B0603020102020204" pitchFamily="34" charset="0"/>
              </a:rPr>
              <a:t>degradation, drug to be spread as a thin film in Petri plate and 	 	   	   placed in a hot air oven set at a temperature of 80</a:t>
            </a:r>
            <a:r>
              <a:rPr lang="en-US" sz="2600" b="1" dirty="0">
                <a:solidFill>
                  <a:srgbClr val="C00000"/>
                </a:solidFill>
                <a:latin typeface="Franklin Gothic Medium" panose="020B0603020102020204" pitchFamily="34" charset="0"/>
              </a:rPr>
              <a:t>°C</a:t>
            </a:r>
            <a:r>
              <a:rPr lang="en-US" sz="2600" b="1" i="1" dirty="0" smtClean="0">
                <a:solidFill>
                  <a:srgbClr val="C00000"/>
                </a:solidFill>
                <a:latin typeface="Franklin Gothic Medium" panose="020B0603020102020204" pitchFamily="34" charset="0"/>
              </a:rPr>
              <a:t> for 24 hr.</a:t>
            </a:r>
          </a:p>
          <a:p>
            <a:pPr marL="0" indent="0" algn="just">
              <a:lnSpc>
                <a:spcPct val="150000"/>
              </a:lnSpc>
              <a:buNone/>
            </a:pPr>
            <a:r>
              <a:rPr lang="en-US" sz="2600" b="1" i="1" dirty="0">
                <a:solidFill>
                  <a:srgbClr val="0070C0"/>
                </a:solidFill>
                <a:latin typeface="Franklin Gothic Medium" panose="020B0603020102020204" pitchFamily="34" charset="0"/>
              </a:rPr>
              <a:t>	</a:t>
            </a:r>
            <a:r>
              <a:rPr lang="en-US" sz="2600" b="1" i="1" dirty="0" smtClean="0">
                <a:solidFill>
                  <a:srgbClr val="0070C0"/>
                </a:solidFill>
                <a:latin typeface="Franklin Gothic Medium" panose="020B0603020102020204" pitchFamily="34" charset="0"/>
              </a:rPr>
              <a:t>-  </a:t>
            </a:r>
            <a:r>
              <a:rPr lang="en-US" sz="2600" b="1" i="1" dirty="0">
                <a:solidFill>
                  <a:srgbClr val="0070C0"/>
                </a:solidFill>
                <a:latin typeface="Franklin Gothic Medium" panose="020B0603020102020204" pitchFamily="34" charset="0"/>
              </a:rPr>
              <a:t>Photolytic </a:t>
            </a:r>
            <a:r>
              <a:rPr lang="en-US" sz="2600" b="1" i="1" dirty="0" smtClean="0">
                <a:solidFill>
                  <a:srgbClr val="0070C0"/>
                </a:solidFill>
                <a:latin typeface="Franklin Gothic Medium" panose="020B0603020102020204" pitchFamily="34" charset="0"/>
              </a:rPr>
              <a:t>degradation, drug powder to be spread as </a:t>
            </a:r>
            <a:r>
              <a:rPr lang="en-US" sz="2600" b="1" dirty="0">
                <a:solidFill>
                  <a:srgbClr val="0070C0"/>
                </a:solidFill>
                <a:latin typeface="Franklin Gothic Medium" panose="020B0603020102020204" pitchFamily="34" charset="0"/>
              </a:rPr>
              <a:t>a thin layer in Petri plate </a:t>
            </a:r>
            <a:r>
              <a:rPr lang="en-US" sz="2600" b="1" dirty="0" smtClean="0">
                <a:solidFill>
                  <a:srgbClr val="0070C0"/>
                </a:solidFill>
                <a:latin typeface="Franklin Gothic Medium" panose="020B0603020102020204" pitchFamily="34" charset="0"/>
              </a:rPr>
              <a:t>	   </a:t>
            </a:r>
            <a:r>
              <a:rPr lang="en-US" sz="2600" b="1" dirty="0">
                <a:solidFill>
                  <a:srgbClr val="0070C0"/>
                </a:solidFill>
                <a:latin typeface="Franklin Gothic Medium" panose="020B0603020102020204" pitchFamily="34" charset="0"/>
              </a:rPr>
              <a:t>	</a:t>
            </a:r>
            <a:r>
              <a:rPr lang="en-US" sz="2600" b="1" dirty="0" smtClean="0">
                <a:solidFill>
                  <a:srgbClr val="0070C0"/>
                </a:solidFill>
                <a:latin typeface="Franklin Gothic Medium" panose="020B0603020102020204" pitchFamily="34" charset="0"/>
              </a:rPr>
              <a:t>   and </a:t>
            </a:r>
            <a:r>
              <a:rPr lang="en-US" sz="2600" b="1" dirty="0">
                <a:solidFill>
                  <a:srgbClr val="0070C0"/>
                </a:solidFill>
                <a:latin typeface="Franklin Gothic Medium" panose="020B0603020102020204" pitchFamily="34" charset="0"/>
              </a:rPr>
              <a:t>exposed to direct sunlight for 7 days.</a:t>
            </a:r>
            <a:r>
              <a:rPr lang="en-US" sz="2600" b="1" i="1" dirty="0" smtClean="0">
                <a:solidFill>
                  <a:srgbClr val="0070C0"/>
                </a:solidFill>
                <a:latin typeface="Franklin Gothic Medium" panose="020B0603020102020204" pitchFamily="34" charset="0"/>
              </a:rPr>
              <a:t> </a:t>
            </a:r>
          </a:p>
          <a:p>
            <a:pPr marL="0" indent="0" algn="ctr">
              <a:lnSpc>
                <a:spcPct val="150000"/>
              </a:lnSpc>
              <a:buNone/>
            </a:pPr>
            <a:r>
              <a:rPr lang="en-US" b="1" i="1" dirty="0">
                <a:solidFill>
                  <a:srgbClr val="FF0000"/>
                </a:solidFill>
                <a:effectLst>
                  <a:outerShdw blurRad="38100" dist="38100" dir="2700000" algn="tl">
                    <a:srgbClr val="000000">
                      <a:alpha val="43137"/>
                    </a:srgbClr>
                  </a:outerShdw>
                </a:effectLst>
                <a:latin typeface="Franklin Gothic Demi" panose="020B0703020102020204" pitchFamily="34" charset="0"/>
              </a:rPr>
              <a:t>%  degradation=area  of  unstressed−area  of  </a:t>
            </a:r>
            <a:r>
              <a:rPr lang="en-US" b="1" i="1" dirty="0" err="1">
                <a:solidFill>
                  <a:srgbClr val="FF0000"/>
                </a:solidFill>
                <a:effectLst>
                  <a:outerShdw blurRad="38100" dist="38100" dir="2700000" algn="tl">
                    <a:srgbClr val="000000">
                      <a:alpha val="43137"/>
                    </a:srgbClr>
                  </a:outerShdw>
                </a:effectLst>
                <a:latin typeface="Franklin Gothic Demi" panose="020B0703020102020204" pitchFamily="34" charset="0"/>
              </a:rPr>
              <a:t>stressedarea</a:t>
            </a:r>
            <a:r>
              <a:rPr lang="en-US" b="1" i="1" dirty="0">
                <a:solidFill>
                  <a:srgbClr val="FF0000"/>
                </a:solidFill>
                <a:effectLst>
                  <a:outerShdw blurRad="38100" dist="38100" dir="2700000" algn="tl">
                    <a:srgbClr val="000000">
                      <a:alpha val="43137"/>
                    </a:srgbClr>
                  </a:outerShdw>
                </a:effectLst>
                <a:latin typeface="Franklin Gothic Demi" panose="020B0703020102020204" pitchFamily="34" charset="0"/>
              </a:rPr>
              <a:t>  of  unstressed×100</a:t>
            </a:r>
            <a:r>
              <a:rPr lang="en-US" b="1" i="1" dirty="0" smtClean="0">
                <a:solidFill>
                  <a:srgbClr val="FF0000"/>
                </a:solidFill>
                <a:effectLst>
                  <a:outerShdw blurRad="38100" dist="38100" dir="2700000" algn="tl">
                    <a:srgbClr val="000000">
                      <a:alpha val="43137"/>
                    </a:srgbClr>
                  </a:outerShdw>
                </a:effectLst>
                <a:latin typeface="Franklin Gothic Demi" panose="020B0703020102020204" pitchFamily="34" charset="0"/>
              </a:rPr>
              <a:t>.</a:t>
            </a:r>
            <a:endParaRPr lang="en-US" dirty="0"/>
          </a:p>
        </p:txBody>
      </p:sp>
      <p:sp>
        <p:nvSpPr>
          <p:cNvPr id="4" name="Slide Number Placeholder 3"/>
          <p:cNvSpPr>
            <a:spLocks noGrp="1"/>
          </p:cNvSpPr>
          <p:nvPr>
            <p:ph type="sldNum" sz="quarter" idx="12"/>
          </p:nvPr>
        </p:nvSpPr>
        <p:spPr/>
        <p:txBody>
          <a:bodyPr/>
          <a:lstStyle/>
          <a:p>
            <a:fld id="{D76381B8-ADA0-4AC5-BED3-D67E2872CD0B}" type="slidenum">
              <a:rPr lang="en-US" smtClean="0"/>
              <a:t>24</a:t>
            </a:fld>
            <a:endParaRPr lang="en-US"/>
          </a:p>
        </p:txBody>
      </p:sp>
    </p:spTree>
    <p:extLst>
      <p:ext uri="{BB962C8B-B14F-4D97-AF65-F5344CB8AC3E}">
        <p14:creationId xmlns:p14="http://schemas.microsoft.com/office/powerpoint/2010/main" val="196366612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307" y="365125"/>
            <a:ext cx="11627893" cy="5991225"/>
          </a:xfrm>
        </p:spPr>
        <p:txBody>
          <a:bodyPr/>
          <a:lstStyle/>
          <a:p>
            <a:endParaRPr lang="en-US" dirty="0"/>
          </a:p>
        </p:txBody>
      </p:sp>
      <p:sp>
        <p:nvSpPr>
          <p:cNvPr id="3" name="Content Placeholder 2"/>
          <p:cNvSpPr>
            <a:spLocks noGrp="1"/>
          </p:cNvSpPr>
          <p:nvPr>
            <p:ph idx="1"/>
          </p:nvPr>
        </p:nvSpPr>
        <p:spPr>
          <a:xfrm>
            <a:off x="259307" y="365126"/>
            <a:ext cx="11627893" cy="5991224"/>
          </a:xfrm>
        </p:spPr>
        <p:txBody>
          <a:bodyPr>
            <a:normAutofit fontScale="92500"/>
          </a:bodyPr>
          <a:lstStyle/>
          <a:p>
            <a:r>
              <a:rPr lang="en-US" sz="3300" b="1" i="1" dirty="0" smtClean="0">
                <a:solidFill>
                  <a:srgbClr val="FF3399"/>
                </a:solidFill>
                <a:effectLst>
                  <a:outerShdw blurRad="38100" dist="38100" dir="2700000" algn="tl">
                    <a:srgbClr val="000000">
                      <a:alpha val="43137"/>
                    </a:srgbClr>
                  </a:outerShdw>
                </a:effectLst>
                <a:latin typeface="Franklin Gothic Medium" panose="020B0603020102020204" pitchFamily="34" charset="0"/>
              </a:rPr>
              <a:t>How </a:t>
            </a:r>
            <a:r>
              <a:rPr lang="en-US" sz="3300" b="1" i="1" dirty="0">
                <a:solidFill>
                  <a:srgbClr val="FF3399"/>
                </a:solidFill>
                <a:effectLst>
                  <a:outerShdw blurRad="38100" dist="38100" dir="2700000" algn="tl">
                    <a:srgbClr val="000000">
                      <a:alpha val="43137"/>
                    </a:srgbClr>
                  </a:outerShdw>
                </a:effectLst>
                <a:latin typeface="Franklin Gothic Medium" panose="020B0603020102020204" pitchFamily="34" charset="0"/>
              </a:rPr>
              <a:t>many types of stability are there?</a:t>
            </a:r>
          </a:p>
          <a:p>
            <a:r>
              <a:rPr lang="en-US" b="1" dirty="0" smtClean="0">
                <a:latin typeface="Franklin Gothic Medium" panose="020B0603020102020204" pitchFamily="34" charset="0"/>
              </a:rPr>
              <a:t>There</a:t>
            </a:r>
            <a:r>
              <a:rPr lang="en-US" b="1" dirty="0">
                <a:latin typeface="Franklin Gothic Medium" panose="020B0603020102020204" pitchFamily="34" charset="0"/>
              </a:rPr>
              <a:t> are three types of equilibrium: stable, unstable, and neutral</a:t>
            </a:r>
            <a:r>
              <a:rPr lang="en-US" b="1" dirty="0" smtClean="0">
                <a:latin typeface="Franklin Gothic Medium" panose="020B0603020102020204" pitchFamily="34" charset="0"/>
              </a:rPr>
              <a:t>.</a:t>
            </a:r>
          </a:p>
          <a:p>
            <a:r>
              <a:rPr lang="en-US" sz="3000" b="1" i="1" dirty="0">
                <a:solidFill>
                  <a:srgbClr val="FF3399"/>
                </a:solidFill>
                <a:latin typeface="Franklin Gothic Medium" panose="020B0603020102020204" pitchFamily="34" charset="0"/>
              </a:rPr>
              <a:t>How many types of stability studies are </a:t>
            </a:r>
            <a:r>
              <a:rPr lang="en-US" sz="3000" b="1" i="1" dirty="0" smtClean="0">
                <a:solidFill>
                  <a:srgbClr val="FF3399"/>
                </a:solidFill>
                <a:latin typeface="Franklin Gothic Medium" panose="020B0603020102020204" pitchFamily="34" charset="0"/>
              </a:rPr>
              <a:t>there in the Pharmaceutical Field?</a:t>
            </a:r>
            <a:endParaRPr lang="en-US" sz="3000" b="1" i="1" dirty="0">
              <a:solidFill>
                <a:srgbClr val="FF3399"/>
              </a:solidFill>
              <a:latin typeface="Franklin Gothic Medium" panose="020B0603020102020204" pitchFamily="34" charset="0"/>
            </a:endParaRPr>
          </a:p>
          <a:p>
            <a:pPr algn="just">
              <a:lnSpc>
                <a:spcPts val="3300"/>
              </a:lnSpc>
            </a:pPr>
            <a:r>
              <a:rPr lang="en-US" sz="2600" b="1" dirty="0">
                <a:latin typeface="Franklin Gothic Medium" panose="020B0603020102020204" pitchFamily="34" charset="0"/>
              </a:rPr>
              <a:t>Depending upon the aim and steps followed, stability testing procedures have been categorized into</a:t>
            </a:r>
            <a:r>
              <a:rPr lang="en-US" sz="3200" b="1" dirty="0">
                <a:latin typeface="Franklin Gothic Medium" panose="020B0603020102020204" pitchFamily="34" charset="0"/>
              </a:rPr>
              <a:t> </a:t>
            </a:r>
            <a:r>
              <a:rPr lang="en-US" sz="3400" b="1" i="1" dirty="0" smtClean="0">
                <a:solidFill>
                  <a:srgbClr val="0070C0"/>
                </a:solidFill>
                <a:latin typeface="Franklin Gothic Medium" panose="020B0603020102020204" pitchFamily="34" charset="0"/>
              </a:rPr>
              <a:t>Two common types</a:t>
            </a:r>
            <a:r>
              <a:rPr lang="en-US" b="1" i="1" dirty="0" smtClean="0">
                <a:solidFill>
                  <a:srgbClr val="0070C0"/>
                </a:solidFill>
                <a:latin typeface="Franklin Gothic Medium" panose="020B0603020102020204" pitchFamily="34" charset="0"/>
              </a:rPr>
              <a:t> </a:t>
            </a:r>
            <a:r>
              <a:rPr lang="en-US" sz="2600" b="1" dirty="0" smtClean="0">
                <a:latin typeface="Franklin Gothic Medium" panose="020B0603020102020204" pitchFamily="34" charset="0"/>
              </a:rPr>
              <a:t>of </a:t>
            </a:r>
            <a:r>
              <a:rPr lang="en-US" sz="2600" b="1" dirty="0">
                <a:latin typeface="Franklin Gothic Medium" panose="020B0603020102020204" pitchFamily="34" charset="0"/>
              </a:rPr>
              <a:t>stability </a:t>
            </a:r>
            <a:r>
              <a:rPr lang="en-US" sz="2600" b="1" dirty="0" smtClean="0">
                <a:latin typeface="Franklin Gothic Medium" panose="020B0603020102020204" pitchFamily="34" charset="0"/>
              </a:rPr>
              <a:t>tests:</a:t>
            </a:r>
            <a:r>
              <a:rPr lang="en-US" sz="2600" b="1" dirty="0">
                <a:latin typeface="Franklin Gothic Medium" panose="020B0603020102020204" pitchFamily="34" charset="0"/>
              </a:rPr>
              <a:t> </a:t>
            </a:r>
            <a:r>
              <a:rPr lang="en-US" sz="2600" b="1" dirty="0" smtClean="0">
                <a:latin typeface="Franklin Gothic Medium" panose="020B0603020102020204" pitchFamily="34" charset="0"/>
              </a:rPr>
              <a:t>real-time </a:t>
            </a:r>
            <a:r>
              <a:rPr lang="en-US" sz="2600" b="1" dirty="0">
                <a:latin typeface="Franklin Gothic Medium" panose="020B0603020102020204" pitchFamily="34" charset="0"/>
              </a:rPr>
              <a:t>and accelerated. Real-time tests are accomplished by storing pharmaceutical products according to the recommended conditions and checking or monitoring the product until it </a:t>
            </a:r>
            <a:r>
              <a:rPr lang="en-US" sz="2600" b="1" dirty="0" smtClean="0">
                <a:latin typeface="Franklin Gothic Medium" panose="020B0603020102020204" pitchFamily="34" charset="0"/>
              </a:rPr>
              <a:t>fails, and accelerated</a:t>
            </a:r>
            <a:r>
              <a:rPr lang="en-US" sz="2600" b="1" dirty="0">
                <a:latin typeface="Franklin Gothic Medium" panose="020B0603020102020204" pitchFamily="34" charset="0"/>
              </a:rPr>
              <a:t> </a:t>
            </a:r>
            <a:r>
              <a:rPr lang="en-US" sz="2600" b="1" dirty="0" smtClean="0">
                <a:latin typeface="Franklin Gothic Medium" panose="020B0603020102020204" pitchFamily="34" charset="0"/>
              </a:rPr>
              <a:t>tests where products </a:t>
            </a:r>
            <a:r>
              <a:rPr lang="en-US" sz="2600" b="1" dirty="0">
                <a:latin typeface="Franklin Gothic Medium" panose="020B0603020102020204" pitchFamily="34" charset="0"/>
              </a:rPr>
              <a:t>being stored in </a:t>
            </a:r>
            <a:r>
              <a:rPr lang="en-US" sz="2600" b="1" dirty="0" smtClean="0">
                <a:latin typeface="Franklin Gothic Medium" panose="020B0603020102020204" pitchFamily="34" charset="0"/>
              </a:rPr>
              <a:t>stressed </a:t>
            </a:r>
            <a:r>
              <a:rPr lang="en-US" sz="2600" b="1" dirty="0">
                <a:latin typeface="Franklin Gothic Medium" panose="020B0603020102020204" pitchFamily="34" charset="0"/>
              </a:rPr>
              <a:t>environments </a:t>
            </a:r>
            <a:r>
              <a:rPr lang="en-US" sz="2600" b="1" dirty="0" smtClean="0">
                <a:latin typeface="Franklin Gothic Medium" panose="020B0603020102020204" pitchFamily="34" charset="0"/>
              </a:rPr>
              <a:t>of </a:t>
            </a:r>
            <a:r>
              <a:rPr lang="en-US" sz="2600" b="1" dirty="0">
                <a:latin typeface="Franklin Gothic Medium" panose="020B0603020102020204" pitchFamily="34" charset="0"/>
              </a:rPr>
              <a:t>different factors such as</a:t>
            </a:r>
            <a:r>
              <a:rPr lang="en-US" sz="2900" b="1" dirty="0">
                <a:latin typeface="Franklin Gothic Medium" panose="020B0603020102020204" pitchFamily="34" charset="0"/>
              </a:rPr>
              <a:t> </a:t>
            </a:r>
            <a:r>
              <a:rPr lang="en-US" sz="3000" b="1" i="1" dirty="0">
                <a:solidFill>
                  <a:srgbClr val="7030A0"/>
                </a:solidFill>
                <a:latin typeface="Franklin Gothic Medium" panose="020B0603020102020204" pitchFamily="34" charset="0"/>
              </a:rPr>
              <a:t>light, or </a:t>
            </a:r>
            <a:r>
              <a:rPr lang="en-US" sz="3000" b="1" i="1" dirty="0" smtClean="0">
                <a:solidFill>
                  <a:srgbClr val="7030A0"/>
                </a:solidFill>
                <a:latin typeface="Franklin Gothic Medium" panose="020B0603020102020204" pitchFamily="34" charset="0"/>
              </a:rPr>
              <a:t>heat</a:t>
            </a:r>
            <a:r>
              <a:rPr lang="en-US" sz="2900" b="1" dirty="0" smtClean="0">
                <a:latin typeface="Franklin Gothic Medium" panose="020B0603020102020204" pitchFamily="34" charset="0"/>
              </a:rPr>
              <a:t>. </a:t>
            </a:r>
            <a:endParaRPr lang="en-US" sz="2900" b="1" dirty="0" smtClean="0">
              <a:latin typeface="Franklin Gothic Medium" panose="020B0603020102020204" pitchFamily="34" charset="0"/>
            </a:endParaRPr>
          </a:p>
          <a:p>
            <a:pPr algn="just">
              <a:lnSpc>
                <a:spcPts val="3300"/>
              </a:lnSpc>
            </a:pPr>
            <a:r>
              <a:rPr lang="en-US" sz="3100" b="1" i="1" dirty="0" smtClean="0">
                <a:solidFill>
                  <a:srgbClr val="FF3399"/>
                </a:solidFill>
                <a:effectLst>
                  <a:outerShdw blurRad="38100" dist="38100" dir="2700000" algn="tl">
                    <a:srgbClr val="000000">
                      <a:alpha val="43137"/>
                    </a:srgbClr>
                  </a:outerShdw>
                </a:effectLst>
                <a:latin typeface="Franklin Gothic Medium" panose="020B0603020102020204" pitchFamily="34" charset="0"/>
              </a:rPr>
              <a:t>The </a:t>
            </a:r>
            <a:r>
              <a:rPr lang="en-US" sz="3100" b="1" i="1" dirty="0">
                <a:solidFill>
                  <a:srgbClr val="FF3399"/>
                </a:solidFill>
                <a:effectLst>
                  <a:outerShdw blurRad="38100" dist="38100" dir="2700000" algn="tl">
                    <a:srgbClr val="000000">
                      <a:alpha val="43137"/>
                    </a:srgbClr>
                  </a:outerShdw>
                </a:effectLst>
                <a:latin typeface="Franklin Gothic Medium" panose="020B0603020102020204" pitchFamily="34" charset="0"/>
              </a:rPr>
              <a:t>shelf life of a product</a:t>
            </a:r>
            <a:r>
              <a:rPr lang="en-US" sz="2400" b="1" dirty="0">
                <a:latin typeface="Franklin Gothic Medium" panose="020B0603020102020204" pitchFamily="34" charset="0"/>
              </a:rPr>
              <a:t> </a:t>
            </a:r>
            <a:r>
              <a:rPr lang="en-US" b="1" dirty="0">
                <a:latin typeface="Franklin Gothic Medium" panose="020B0603020102020204" pitchFamily="34" charset="0"/>
              </a:rPr>
              <a:t>is commonly estimated using </a:t>
            </a:r>
            <a:r>
              <a:rPr lang="en-US" b="1" dirty="0" smtClean="0">
                <a:latin typeface="Franklin Gothic Medium" panose="020B0603020102020204" pitchFamily="34" charset="0"/>
              </a:rPr>
              <a:t>these two</a:t>
            </a:r>
            <a:r>
              <a:rPr lang="en-US" b="1" dirty="0">
                <a:latin typeface="Franklin Gothic Medium" panose="020B0603020102020204" pitchFamily="34" charset="0"/>
              </a:rPr>
              <a:t> types of stability </a:t>
            </a:r>
            <a:r>
              <a:rPr lang="en-US" b="1" dirty="0" smtClean="0">
                <a:latin typeface="Franklin Gothic Medium" panose="020B0603020102020204" pitchFamily="34" charset="0"/>
              </a:rPr>
              <a:t>testing.</a:t>
            </a:r>
            <a:r>
              <a:rPr lang="en-US" b="1" dirty="0">
                <a:latin typeface="Franklin Gothic Medium" panose="020B0603020102020204" pitchFamily="34" charset="0"/>
              </a:rPr>
              <a:t> Stability testing allows you to rapidly assess the stability of your product and determine the projected lifetime and expiration</a:t>
            </a:r>
            <a:r>
              <a:rPr lang="en-US" b="1" dirty="0" smtClean="0">
                <a:latin typeface="Franklin Gothic Medium" panose="020B0603020102020204" pitchFamily="34" charset="0"/>
              </a:rPr>
              <a:t>.</a:t>
            </a:r>
            <a:endParaRPr lang="en-US" b="1" dirty="0">
              <a:latin typeface="Franklin Gothic Medium" panose="020B0603020102020204" pitchFamily="34" charset="0"/>
            </a:endParaRPr>
          </a:p>
        </p:txBody>
      </p:sp>
      <p:sp>
        <p:nvSpPr>
          <p:cNvPr id="4" name="Slide Number Placeholder 3"/>
          <p:cNvSpPr>
            <a:spLocks noGrp="1"/>
          </p:cNvSpPr>
          <p:nvPr>
            <p:ph type="sldNum" sz="quarter" idx="12"/>
          </p:nvPr>
        </p:nvSpPr>
        <p:spPr/>
        <p:txBody>
          <a:bodyPr/>
          <a:lstStyle/>
          <a:p>
            <a:fld id="{D76381B8-ADA0-4AC5-BED3-D67E2872CD0B}" type="slidenum">
              <a:rPr lang="en-US" smtClean="0"/>
              <a:t>25</a:t>
            </a:fld>
            <a:endParaRPr lang="en-US"/>
          </a:p>
        </p:txBody>
      </p:sp>
    </p:spTree>
    <p:extLst>
      <p:ext uri="{BB962C8B-B14F-4D97-AF65-F5344CB8AC3E}">
        <p14:creationId xmlns:p14="http://schemas.microsoft.com/office/powerpoint/2010/main" val="229572411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300" y="365125"/>
            <a:ext cx="11480800" cy="5811838"/>
          </a:xfrm>
        </p:spPr>
        <p:txBody>
          <a:bodyPr/>
          <a:lstStyle/>
          <a:p>
            <a:endParaRPr lang="en-US" dirty="0"/>
          </a:p>
        </p:txBody>
      </p:sp>
      <p:sp>
        <p:nvSpPr>
          <p:cNvPr id="3" name="Content Placeholder 2"/>
          <p:cNvSpPr>
            <a:spLocks noGrp="1"/>
          </p:cNvSpPr>
          <p:nvPr>
            <p:ph idx="1"/>
          </p:nvPr>
        </p:nvSpPr>
        <p:spPr>
          <a:xfrm>
            <a:off x="368300" y="365125"/>
            <a:ext cx="11480800" cy="5811838"/>
          </a:xfrm>
        </p:spPr>
        <p:txBody>
          <a:bodyPr>
            <a:normAutofit/>
          </a:bodyPr>
          <a:lstStyle/>
          <a:p>
            <a:pPr>
              <a:lnSpc>
                <a:spcPct val="150000"/>
              </a:lnSpc>
            </a:pPr>
            <a:r>
              <a:rPr lang="en-US" b="1" i="1" dirty="0" smtClean="0">
                <a:solidFill>
                  <a:srgbClr val="0070C0"/>
                </a:solidFill>
                <a:latin typeface="Franklin Gothic Medium" panose="020B0603020102020204" pitchFamily="34" charset="0"/>
              </a:rPr>
              <a:t>What </a:t>
            </a:r>
            <a:r>
              <a:rPr lang="en-US" b="1" i="1" dirty="0">
                <a:solidFill>
                  <a:srgbClr val="0070C0"/>
                </a:solidFill>
                <a:latin typeface="Franklin Gothic Medium" panose="020B0603020102020204" pitchFamily="34" charset="0"/>
              </a:rPr>
              <a:t>is photostability?</a:t>
            </a:r>
          </a:p>
          <a:p>
            <a:pPr>
              <a:lnSpc>
                <a:spcPct val="150000"/>
              </a:lnSpc>
            </a:pPr>
            <a:r>
              <a:rPr lang="en-US" sz="2400" b="1" dirty="0">
                <a:latin typeface="Franklin Gothic Medium" panose="020B0603020102020204" pitchFamily="34" charset="0"/>
              </a:rPr>
              <a:t>The </a:t>
            </a:r>
            <a:r>
              <a:rPr lang="en-US" sz="2600" b="1" i="1" dirty="0">
                <a:solidFill>
                  <a:srgbClr val="FF3399"/>
                </a:solidFill>
                <a:latin typeface="Franklin Gothic Medium" panose="020B0603020102020204" pitchFamily="34" charset="0"/>
              </a:rPr>
              <a:t>current ICH (International Conference for Harmonization) guidelines</a:t>
            </a:r>
            <a:r>
              <a:rPr lang="en-US" sz="2400" b="1" dirty="0">
                <a:latin typeface="Franklin Gothic Medium" panose="020B0603020102020204" pitchFamily="34" charset="0"/>
              </a:rPr>
              <a:t> specify that drug and drug products must be phototested to ensure that exposure to light does not cause photochemical degradation of the product or packaging</a:t>
            </a:r>
            <a:r>
              <a:rPr lang="en-US" sz="2400" b="1" dirty="0" smtClean="0">
                <a:latin typeface="Franklin Gothic Medium" panose="020B0603020102020204" pitchFamily="34" charset="0"/>
              </a:rPr>
              <a:t>.</a:t>
            </a:r>
          </a:p>
          <a:p>
            <a:pPr>
              <a:lnSpc>
                <a:spcPct val="150000"/>
              </a:lnSpc>
            </a:pPr>
            <a:r>
              <a:rPr lang="en-US" b="1" i="1" dirty="0" smtClean="0">
                <a:solidFill>
                  <a:srgbClr val="7030A0"/>
                </a:solidFill>
                <a:latin typeface="Franklin Gothic Medium" panose="020B0603020102020204" pitchFamily="34" charset="0"/>
              </a:rPr>
              <a:t>What </a:t>
            </a:r>
            <a:r>
              <a:rPr lang="en-US" b="1" i="1" dirty="0">
                <a:solidFill>
                  <a:srgbClr val="7030A0"/>
                </a:solidFill>
                <a:latin typeface="Franklin Gothic Medium" panose="020B0603020102020204" pitchFamily="34" charset="0"/>
              </a:rPr>
              <a:t>is stability study protocol?</a:t>
            </a:r>
          </a:p>
          <a:p>
            <a:pPr algn="just">
              <a:lnSpc>
                <a:spcPct val="150000"/>
              </a:lnSpc>
            </a:pPr>
            <a:r>
              <a:rPr lang="en-US" b="1" i="1" dirty="0">
                <a:solidFill>
                  <a:srgbClr val="FF0000"/>
                </a:solidFill>
                <a:latin typeface="Franklin Gothic Medium" panose="020B0603020102020204" pitchFamily="34" charset="0"/>
              </a:rPr>
              <a:t>Formal stability study</a:t>
            </a:r>
            <a:r>
              <a:rPr lang="en-US" sz="2400" b="1" dirty="0">
                <a:latin typeface="Franklin Gothic Medium" panose="020B0603020102020204" pitchFamily="34" charset="0"/>
              </a:rPr>
              <a:t> should consist of accelerated and long term stability testing on at least two primary production batches for stable drug products and in case of the susceptible drug products at least three primary production batches should be considered</a:t>
            </a:r>
            <a:r>
              <a:rPr lang="en-US" sz="2400" b="1" dirty="0" smtClean="0">
                <a:latin typeface="Franklin Gothic Medium" panose="020B0603020102020204" pitchFamily="34" charset="0"/>
              </a:rPr>
              <a:t>.</a:t>
            </a:r>
            <a:endParaRPr lang="en-US" dirty="0"/>
          </a:p>
        </p:txBody>
      </p:sp>
      <p:sp>
        <p:nvSpPr>
          <p:cNvPr id="4" name="Slide Number Placeholder 3"/>
          <p:cNvSpPr>
            <a:spLocks noGrp="1"/>
          </p:cNvSpPr>
          <p:nvPr>
            <p:ph type="sldNum" sz="quarter" idx="12"/>
          </p:nvPr>
        </p:nvSpPr>
        <p:spPr/>
        <p:txBody>
          <a:bodyPr/>
          <a:lstStyle/>
          <a:p>
            <a:fld id="{D76381B8-ADA0-4AC5-BED3-D67E2872CD0B}" type="slidenum">
              <a:rPr lang="en-US" smtClean="0"/>
              <a:t>26</a:t>
            </a:fld>
            <a:endParaRPr lang="en-US"/>
          </a:p>
        </p:txBody>
      </p:sp>
    </p:spTree>
    <p:extLst>
      <p:ext uri="{BB962C8B-B14F-4D97-AF65-F5344CB8AC3E}">
        <p14:creationId xmlns:p14="http://schemas.microsoft.com/office/powerpoint/2010/main" val="125418790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307" y="191069"/>
            <a:ext cx="11641541" cy="6165280"/>
          </a:xfrm>
        </p:spPr>
        <p:txBody>
          <a:bodyPr/>
          <a:lstStyle/>
          <a:p>
            <a:endParaRPr lang="en-US" dirty="0"/>
          </a:p>
        </p:txBody>
      </p:sp>
      <p:sp>
        <p:nvSpPr>
          <p:cNvPr id="3" name="Content Placeholder 2"/>
          <p:cNvSpPr>
            <a:spLocks noGrp="1"/>
          </p:cNvSpPr>
          <p:nvPr>
            <p:ph idx="1"/>
          </p:nvPr>
        </p:nvSpPr>
        <p:spPr>
          <a:xfrm>
            <a:off x="259307" y="191068"/>
            <a:ext cx="11641541" cy="6165281"/>
          </a:xfrm>
        </p:spPr>
        <p:txBody>
          <a:bodyPr>
            <a:normAutofit fontScale="85000" lnSpcReduction="20000"/>
          </a:bodyPr>
          <a:lstStyle/>
          <a:p>
            <a:endParaRPr lang="en-US" dirty="0" smtClean="0"/>
          </a:p>
          <a:p>
            <a:r>
              <a:rPr lang="en-US" sz="3600" b="1" i="1" dirty="0" smtClean="0">
                <a:solidFill>
                  <a:srgbClr val="FF3399"/>
                </a:solidFill>
                <a:effectLst>
                  <a:outerShdw blurRad="38100" dist="38100" dir="2700000" algn="tl">
                    <a:srgbClr val="000000">
                      <a:alpha val="43137"/>
                    </a:srgbClr>
                  </a:outerShdw>
                </a:effectLst>
                <a:latin typeface="Franklin Gothic Medium" panose="020B0603020102020204" pitchFamily="34" charset="0"/>
              </a:rPr>
              <a:t>What </a:t>
            </a:r>
            <a:r>
              <a:rPr lang="en-US" sz="3600" b="1" i="1" dirty="0">
                <a:solidFill>
                  <a:srgbClr val="FF3399"/>
                </a:solidFill>
                <a:effectLst>
                  <a:outerShdw blurRad="38100" dist="38100" dir="2700000" algn="tl">
                    <a:srgbClr val="000000">
                      <a:alpha val="43137"/>
                    </a:srgbClr>
                  </a:outerShdw>
                </a:effectLst>
                <a:latin typeface="Franklin Gothic Medium" panose="020B0603020102020204" pitchFamily="34" charset="0"/>
              </a:rPr>
              <a:t>is sample stability?</a:t>
            </a:r>
          </a:p>
          <a:p>
            <a:pPr algn="just"/>
            <a:r>
              <a:rPr lang="en-US" sz="3300" b="1" dirty="0">
                <a:latin typeface="Franklin Gothic Medium" panose="020B0603020102020204" pitchFamily="34" charset="0"/>
              </a:rPr>
              <a:t>Stability is the capability of a sample material to retain the initial property of a </a:t>
            </a:r>
            <a:r>
              <a:rPr lang="en-US" sz="3300" b="1" dirty="0" smtClean="0">
                <a:latin typeface="Franklin Gothic Medium" panose="020B0603020102020204" pitchFamily="34" charset="0"/>
              </a:rPr>
              <a:t>measure and </a:t>
            </a:r>
            <a:r>
              <a:rPr lang="en-US" sz="3300" b="1" dirty="0">
                <a:latin typeface="Franklin Gothic Medium" panose="020B0603020102020204" pitchFamily="34" charset="0"/>
              </a:rPr>
              <a:t>for a period of time within specified limits when the sample is stored under defined </a:t>
            </a:r>
            <a:r>
              <a:rPr lang="en-US" sz="3300" b="1" dirty="0" smtClean="0">
                <a:latin typeface="Franklin Gothic Medium" panose="020B0603020102020204" pitchFamily="34" charset="0"/>
              </a:rPr>
              <a:t>conditions.</a:t>
            </a:r>
            <a:endParaRPr lang="en-US" sz="3300" b="1" dirty="0">
              <a:latin typeface="Franklin Gothic Medium" panose="020B0603020102020204" pitchFamily="34" charset="0"/>
            </a:endParaRPr>
          </a:p>
          <a:p>
            <a:r>
              <a:rPr lang="en-US" sz="3600" b="1" i="1" dirty="0">
                <a:solidFill>
                  <a:srgbClr val="FF3399"/>
                </a:solidFill>
                <a:effectLst>
                  <a:outerShdw blurRad="38100" dist="38100" dir="2700000" algn="tl">
                    <a:srgbClr val="000000">
                      <a:alpha val="43137"/>
                    </a:srgbClr>
                  </a:outerShdw>
                </a:effectLst>
                <a:latin typeface="Franklin Gothic Medium" panose="020B0603020102020204" pitchFamily="34" charset="0"/>
              </a:rPr>
              <a:t>How do you test stability?</a:t>
            </a:r>
          </a:p>
          <a:p>
            <a:r>
              <a:rPr lang="en-US" sz="3600" b="1" i="1" dirty="0">
                <a:solidFill>
                  <a:srgbClr val="0070C0"/>
                </a:solidFill>
                <a:effectLst>
                  <a:outerShdw blurRad="38100" dist="38100" dir="2700000" algn="tl">
                    <a:srgbClr val="000000">
                      <a:alpha val="43137"/>
                    </a:srgbClr>
                  </a:outerShdw>
                </a:effectLst>
                <a:latin typeface="Franklin Gothic Medium" panose="020B0603020102020204" pitchFamily="34" charset="0"/>
              </a:rPr>
              <a:t>7 Steps for Stability Testing</a:t>
            </a:r>
          </a:p>
          <a:p>
            <a:r>
              <a:rPr lang="en-US" sz="3600" b="1" dirty="0">
                <a:latin typeface="Franklin Gothic Medium" panose="020B0603020102020204" pitchFamily="34" charset="0"/>
              </a:rPr>
              <a:t>Step 1: </a:t>
            </a:r>
            <a:r>
              <a:rPr lang="en-US" sz="3600" b="1" dirty="0">
                <a:solidFill>
                  <a:srgbClr val="C00000"/>
                </a:solidFill>
                <a:latin typeface="Franklin Gothic Medium" panose="020B0603020102020204" pitchFamily="34" charset="0"/>
              </a:rPr>
              <a:t>Batch Production. ...</a:t>
            </a:r>
          </a:p>
          <a:p>
            <a:r>
              <a:rPr lang="en-US" sz="3600" b="1" dirty="0">
                <a:latin typeface="Franklin Gothic Medium" panose="020B0603020102020204" pitchFamily="34" charset="0"/>
              </a:rPr>
              <a:t>Step 2: Product Container Filling. ...</a:t>
            </a:r>
          </a:p>
          <a:p>
            <a:r>
              <a:rPr lang="en-US" sz="3600" b="1" dirty="0">
                <a:latin typeface="Franklin Gothic Medium" panose="020B0603020102020204" pitchFamily="34" charset="0"/>
              </a:rPr>
              <a:t>Step 3: </a:t>
            </a:r>
            <a:r>
              <a:rPr lang="en-US" sz="3600" b="1" dirty="0">
                <a:solidFill>
                  <a:srgbClr val="031CD3"/>
                </a:solidFill>
                <a:latin typeface="Franklin Gothic Medium" panose="020B0603020102020204" pitchFamily="34" charset="0"/>
              </a:rPr>
              <a:t>Initial Test (Time Point Zero). ...</a:t>
            </a:r>
          </a:p>
          <a:p>
            <a:r>
              <a:rPr lang="en-US" sz="3600" b="1" dirty="0">
                <a:latin typeface="Franklin Gothic Medium" panose="020B0603020102020204" pitchFamily="34" charset="0"/>
              </a:rPr>
              <a:t>Step 4: </a:t>
            </a:r>
            <a:r>
              <a:rPr lang="en-US" sz="3600" b="1" dirty="0">
                <a:solidFill>
                  <a:srgbClr val="00B050"/>
                </a:solidFill>
                <a:latin typeface="Franklin Gothic Medium" panose="020B0603020102020204" pitchFamily="34" charset="0"/>
              </a:rPr>
              <a:t>Product Storage. ...</a:t>
            </a:r>
          </a:p>
          <a:p>
            <a:r>
              <a:rPr lang="en-US" sz="3600" b="1" dirty="0">
                <a:latin typeface="Franklin Gothic Medium" panose="020B0603020102020204" pitchFamily="34" charset="0"/>
              </a:rPr>
              <a:t>Step 5: </a:t>
            </a:r>
            <a:r>
              <a:rPr lang="en-US" sz="3600" b="1" dirty="0">
                <a:solidFill>
                  <a:srgbClr val="FF3399"/>
                </a:solidFill>
                <a:latin typeface="Franklin Gothic Medium" panose="020B0603020102020204" pitchFamily="34" charset="0"/>
              </a:rPr>
              <a:t>Product Evaluation. ...</a:t>
            </a:r>
          </a:p>
          <a:p>
            <a:r>
              <a:rPr lang="en-US" sz="3600" b="1" dirty="0">
                <a:latin typeface="Franklin Gothic Medium" panose="020B0603020102020204" pitchFamily="34" charset="0"/>
              </a:rPr>
              <a:t>Step 6: </a:t>
            </a:r>
            <a:r>
              <a:rPr lang="en-US" sz="3600" b="1" dirty="0">
                <a:solidFill>
                  <a:srgbClr val="FF0000"/>
                </a:solidFill>
                <a:latin typeface="Franklin Gothic Medium" panose="020B0603020102020204" pitchFamily="34" charset="0"/>
              </a:rPr>
              <a:t>Determine Stability. ...</a:t>
            </a:r>
          </a:p>
          <a:p>
            <a:r>
              <a:rPr lang="en-US" sz="3600" b="1" dirty="0">
                <a:latin typeface="Franklin Gothic Medium" panose="020B0603020102020204" pitchFamily="34" charset="0"/>
              </a:rPr>
              <a:t>Step 7: Conclusion Report</a:t>
            </a:r>
            <a:r>
              <a:rPr lang="en-US" sz="3600" b="1" dirty="0" smtClean="0">
                <a:latin typeface="Franklin Gothic Medium" panose="020B0603020102020204" pitchFamily="34" charset="0"/>
              </a:rPr>
              <a:t>.</a:t>
            </a:r>
            <a:endParaRPr lang="en-US" dirty="0"/>
          </a:p>
        </p:txBody>
      </p:sp>
      <p:sp>
        <p:nvSpPr>
          <p:cNvPr id="4" name="Slide Number Placeholder 3"/>
          <p:cNvSpPr>
            <a:spLocks noGrp="1"/>
          </p:cNvSpPr>
          <p:nvPr>
            <p:ph type="sldNum" sz="quarter" idx="12"/>
          </p:nvPr>
        </p:nvSpPr>
        <p:spPr/>
        <p:txBody>
          <a:bodyPr/>
          <a:lstStyle/>
          <a:p>
            <a:fld id="{D76381B8-ADA0-4AC5-BED3-D67E2872CD0B}" type="slidenum">
              <a:rPr lang="en-US" smtClean="0"/>
              <a:t>27</a:t>
            </a:fld>
            <a:endParaRPr lang="en-US"/>
          </a:p>
        </p:txBody>
      </p:sp>
    </p:spTree>
    <p:extLst>
      <p:ext uri="{BB962C8B-B14F-4D97-AF65-F5344CB8AC3E}">
        <p14:creationId xmlns:p14="http://schemas.microsoft.com/office/powerpoint/2010/main" val="258875089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2955" y="218365"/>
            <a:ext cx="11641541" cy="6137984"/>
          </a:xfrm>
        </p:spPr>
        <p:txBody>
          <a:bodyPr/>
          <a:lstStyle/>
          <a:p>
            <a:endParaRPr lang="en-US" dirty="0"/>
          </a:p>
        </p:txBody>
      </p:sp>
      <p:sp>
        <p:nvSpPr>
          <p:cNvPr id="3" name="Content Placeholder 2"/>
          <p:cNvSpPr>
            <a:spLocks noGrp="1"/>
          </p:cNvSpPr>
          <p:nvPr>
            <p:ph idx="1"/>
          </p:nvPr>
        </p:nvSpPr>
        <p:spPr>
          <a:xfrm>
            <a:off x="272955" y="218364"/>
            <a:ext cx="11641541" cy="6137985"/>
          </a:xfrm>
        </p:spPr>
        <p:txBody>
          <a:bodyPr>
            <a:normAutofit/>
          </a:bodyPr>
          <a:lstStyle/>
          <a:p>
            <a:r>
              <a:rPr lang="en-US" sz="3200" b="1" i="1" dirty="0">
                <a:solidFill>
                  <a:srgbClr val="7030A0"/>
                </a:solidFill>
                <a:latin typeface="Franklin Gothic Medium" panose="020B0603020102020204" pitchFamily="34" charset="0"/>
                <a:hlinkClick r:id="rId2"/>
              </a:rPr>
              <a:t/>
            </a:r>
            <a:br>
              <a:rPr lang="en-US" sz="3200" b="1" i="1" dirty="0">
                <a:solidFill>
                  <a:srgbClr val="7030A0"/>
                </a:solidFill>
                <a:latin typeface="Franklin Gothic Medium" panose="020B0603020102020204" pitchFamily="34" charset="0"/>
                <a:hlinkClick r:id="rId2"/>
              </a:rPr>
            </a:br>
            <a:r>
              <a:rPr lang="en-US" sz="3200" b="1" i="1" dirty="0" smtClean="0">
                <a:solidFill>
                  <a:srgbClr val="7030A0"/>
                </a:solidFill>
                <a:latin typeface="Franklin Gothic Medium" panose="020B0603020102020204" pitchFamily="34" charset="0"/>
              </a:rPr>
              <a:t>Why </a:t>
            </a:r>
            <a:r>
              <a:rPr lang="en-US" sz="3200" b="1" i="1" dirty="0">
                <a:solidFill>
                  <a:srgbClr val="7030A0"/>
                </a:solidFill>
                <a:latin typeface="Franklin Gothic Medium" panose="020B0603020102020204" pitchFamily="34" charset="0"/>
              </a:rPr>
              <a:t>stability studies are required?</a:t>
            </a:r>
          </a:p>
          <a:p>
            <a:r>
              <a:rPr lang="en-US" b="1" dirty="0" smtClean="0">
                <a:latin typeface="Franklin Gothic Medium" panose="020B0603020102020204" pitchFamily="34" charset="0"/>
              </a:rPr>
              <a:t>For Stability </a:t>
            </a:r>
            <a:r>
              <a:rPr lang="en-US" b="1" dirty="0">
                <a:latin typeface="Franklin Gothic Medium" panose="020B0603020102020204" pitchFamily="34" charset="0"/>
              </a:rPr>
              <a:t>testing studies; </a:t>
            </a:r>
            <a:endParaRPr lang="en-US" b="1" dirty="0" smtClean="0">
              <a:latin typeface="Franklin Gothic Medium" panose="020B0603020102020204" pitchFamily="34" charset="0"/>
            </a:endParaRPr>
          </a:p>
          <a:p>
            <a:r>
              <a:rPr lang="en-US" b="1" dirty="0" smtClean="0">
                <a:latin typeface="Franklin Gothic Medium" panose="020B0603020102020204" pitchFamily="34" charset="0"/>
              </a:rPr>
              <a:t>For how </a:t>
            </a:r>
            <a:r>
              <a:rPr lang="en-US" b="1" dirty="0">
                <a:latin typeface="Franklin Gothic Medium" panose="020B0603020102020204" pitchFamily="34" charset="0"/>
              </a:rPr>
              <a:t>long a pharmaceutical product can be stored at normal and accelerated conditions without any degradation. </a:t>
            </a:r>
            <a:endParaRPr lang="en-US" b="1" dirty="0" smtClean="0">
              <a:latin typeface="Franklin Gothic Medium" panose="020B0603020102020204" pitchFamily="34" charset="0"/>
            </a:endParaRPr>
          </a:p>
          <a:p>
            <a:r>
              <a:rPr lang="en-US" b="1" dirty="0" smtClean="0">
                <a:latin typeface="Franklin Gothic Medium" panose="020B0603020102020204" pitchFamily="34" charset="0"/>
              </a:rPr>
              <a:t>This </a:t>
            </a:r>
            <a:r>
              <a:rPr lang="en-US" b="1" dirty="0">
                <a:latin typeface="Franklin Gothic Medium" panose="020B0603020102020204" pitchFamily="34" charset="0"/>
              </a:rPr>
              <a:t>study helps to determine the shelf-life of that product. ... </a:t>
            </a:r>
            <a:endParaRPr lang="en-US" b="1" dirty="0" smtClean="0">
              <a:latin typeface="Franklin Gothic Medium" panose="020B0603020102020204" pitchFamily="34" charset="0"/>
            </a:endParaRPr>
          </a:p>
          <a:p>
            <a:r>
              <a:rPr lang="en-US" b="1" dirty="0" smtClean="0">
                <a:latin typeface="Franklin Gothic Medium" panose="020B0603020102020204" pitchFamily="34" charset="0"/>
              </a:rPr>
              <a:t>Storage </a:t>
            </a:r>
            <a:r>
              <a:rPr lang="en-US" b="1" dirty="0">
                <a:latin typeface="Franklin Gothic Medium" panose="020B0603020102020204" pitchFamily="34" charset="0"/>
              </a:rPr>
              <a:t>Condition Recommendation: Different products require different storage conditions</a:t>
            </a:r>
            <a:r>
              <a:rPr lang="en-US" b="1" dirty="0" smtClean="0">
                <a:latin typeface="Franklin Gothic Medium" panose="020B0603020102020204" pitchFamily="34" charset="0"/>
              </a:rPr>
              <a:t>.</a:t>
            </a:r>
          </a:p>
          <a:p>
            <a:pPr marL="0" indent="0">
              <a:buNone/>
            </a:pPr>
            <a:r>
              <a:rPr lang="en-US" sz="3200" b="1" i="1" dirty="0" smtClean="0">
                <a:solidFill>
                  <a:srgbClr val="7030A0"/>
                </a:solidFill>
                <a:effectLst>
                  <a:outerShdw blurRad="38100" dist="38100" dir="2700000" algn="tl">
                    <a:srgbClr val="000000">
                      <a:alpha val="43137"/>
                    </a:srgbClr>
                  </a:outerShdw>
                </a:effectLst>
                <a:latin typeface="Franklin Gothic Medium" panose="020B0603020102020204" pitchFamily="34" charset="0"/>
              </a:rPr>
              <a:t> What </a:t>
            </a:r>
            <a:r>
              <a:rPr lang="en-US" sz="3200" b="1" i="1" dirty="0">
                <a:solidFill>
                  <a:srgbClr val="7030A0"/>
                </a:solidFill>
                <a:effectLst>
                  <a:outerShdw blurRad="38100" dist="38100" dir="2700000" algn="tl">
                    <a:srgbClr val="000000">
                      <a:alpha val="43137"/>
                    </a:srgbClr>
                  </a:outerShdw>
                </a:effectLst>
                <a:latin typeface="Franklin Gothic Medium" panose="020B0603020102020204" pitchFamily="34" charset="0"/>
              </a:rPr>
              <a:t>is a stable product?</a:t>
            </a:r>
          </a:p>
          <a:p>
            <a:pPr algn="just"/>
            <a:r>
              <a:rPr lang="en-US" b="1" dirty="0" smtClean="0">
                <a:latin typeface="Franklin Gothic Medium" panose="020B0603020102020204" pitchFamily="34" charset="0"/>
              </a:rPr>
              <a:t>It</a:t>
            </a:r>
            <a:r>
              <a:rPr lang="en-US" b="1" dirty="0">
                <a:latin typeface="Franklin Gothic Medium" panose="020B0603020102020204" pitchFamily="34" charset="0"/>
              </a:rPr>
              <a:t> is a </a:t>
            </a:r>
            <a:r>
              <a:rPr lang="en-US" b="1" i="1" dirty="0">
                <a:solidFill>
                  <a:srgbClr val="7030A0"/>
                </a:solidFill>
                <a:latin typeface="Franklin Gothic Medium" panose="020B0603020102020204" pitchFamily="34" charset="0"/>
              </a:rPr>
              <a:t>product</a:t>
            </a:r>
            <a:r>
              <a:rPr lang="en-US" b="1" dirty="0">
                <a:latin typeface="Franklin Gothic Medium" panose="020B0603020102020204" pitchFamily="34" charset="0"/>
              </a:rPr>
              <a:t> that has a steady and unchanging price. </a:t>
            </a:r>
            <a:endParaRPr lang="en-US" dirty="0"/>
          </a:p>
        </p:txBody>
      </p:sp>
      <p:sp>
        <p:nvSpPr>
          <p:cNvPr id="4" name="Slide Number Placeholder 3"/>
          <p:cNvSpPr>
            <a:spLocks noGrp="1"/>
          </p:cNvSpPr>
          <p:nvPr>
            <p:ph type="sldNum" sz="quarter" idx="12"/>
          </p:nvPr>
        </p:nvSpPr>
        <p:spPr/>
        <p:txBody>
          <a:bodyPr/>
          <a:lstStyle/>
          <a:p>
            <a:fld id="{D76381B8-ADA0-4AC5-BED3-D67E2872CD0B}" type="slidenum">
              <a:rPr lang="en-US" smtClean="0"/>
              <a:t>28</a:t>
            </a:fld>
            <a:endParaRPr lang="en-US"/>
          </a:p>
        </p:txBody>
      </p:sp>
    </p:spTree>
    <p:extLst>
      <p:ext uri="{BB962C8B-B14F-4D97-AF65-F5344CB8AC3E}">
        <p14:creationId xmlns:p14="http://schemas.microsoft.com/office/powerpoint/2010/main" val="318097139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2955" y="177421"/>
            <a:ext cx="11641541" cy="6178928"/>
          </a:xfrm>
        </p:spPr>
        <p:txBody>
          <a:bodyPr/>
          <a:lstStyle/>
          <a:p>
            <a:endParaRPr lang="en-US" dirty="0"/>
          </a:p>
        </p:txBody>
      </p:sp>
      <p:sp>
        <p:nvSpPr>
          <p:cNvPr id="3" name="Content Placeholder 2"/>
          <p:cNvSpPr>
            <a:spLocks noGrp="1"/>
          </p:cNvSpPr>
          <p:nvPr>
            <p:ph idx="1"/>
          </p:nvPr>
        </p:nvSpPr>
        <p:spPr>
          <a:xfrm>
            <a:off x="272955" y="177420"/>
            <a:ext cx="11641541" cy="6178929"/>
          </a:xfrm>
        </p:spPr>
        <p:txBody>
          <a:bodyPr>
            <a:normAutofit fontScale="85000" lnSpcReduction="20000"/>
          </a:bodyPr>
          <a:lstStyle/>
          <a:p>
            <a:pPr algn="just">
              <a:lnSpc>
                <a:spcPct val="150000"/>
              </a:lnSpc>
            </a:pPr>
            <a:r>
              <a:rPr lang="en-US" sz="4100" b="1" i="1" dirty="0" smtClean="0">
                <a:solidFill>
                  <a:srgbClr val="7030A0"/>
                </a:solidFill>
                <a:effectLst>
                  <a:outerShdw blurRad="38100" dist="38100" dir="2700000" algn="tl">
                    <a:srgbClr val="000000">
                      <a:alpha val="43137"/>
                    </a:srgbClr>
                  </a:outerShdw>
                </a:effectLst>
                <a:latin typeface="Franklin Gothic Medium" panose="020B0603020102020204" pitchFamily="34" charset="0"/>
              </a:rPr>
              <a:t>How </a:t>
            </a:r>
            <a:r>
              <a:rPr lang="en-US" sz="4100" b="1" i="1" dirty="0">
                <a:solidFill>
                  <a:srgbClr val="7030A0"/>
                </a:solidFill>
                <a:effectLst>
                  <a:outerShdw blurRad="38100" dist="38100" dir="2700000" algn="tl">
                    <a:srgbClr val="000000">
                      <a:alpha val="43137"/>
                    </a:srgbClr>
                  </a:outerShdw>
                </a:effectLst>
                <a:latin typeface="Franklin Gothic Medium" panose="020B0603020102020204" pitchFamily="34" charset="0"/>
              </a:rPr>
              <a:t>do you test accelerated stability?</a:t>
            </a:r>
          </a:p>
          <a:p>
            <a:pPr algn="just">
              <a:lnSpc>
                <a:spcPct val="150000"/>
              </a:lnSpc>
            </a:pPr>
            <a:r>
              <a:rPr lang="en-US" sz="3300" b="1" dirty="0">
                <a:latin typeface="Franklin Gothic Medium" panose="020B0603020102020204" pitchFamily="34" charset="0"/>
              </a:rPr>
              <a:t>In </a:t>
            </a:r>
            <a:r>
              <a:rPr lang="en-US" sz="3300" b="1" i="1" dirty="0">
                <a:solidFill>
                  <a:srgbClr val="7030A0"/>
                </a:solidFill>
                <a:latin typeface="Franklin Gothic Medium" panose="020B0603020102020204" pitchFamily="34" charset="0"/>
              </a:rPr>
              <a:t>accelerated stability tests</a:t>
            </a:r>
            <a:r>
              <a:rPr lang="en-US" sz="3300" b="1" dirty="0">
                <a:latin typeface="Franklin Gothic Medium" panose="020B0603020102020204" pitchFamily="34" charset="0"/>
              </a:rPr>
              <a:t>, a product is stored at elevated stress conditions (such as temperature, humidity, and pH). Degradation at the recommended storage conditions can be predicted using known relationships between the acceleration factor and the degradation </a:t>
            </a:r>
            <a:r>
              <a:rPr lang="en-US" sz="3300" b="1" dirty="0" smtClean="0">
                <a:latin typeface="Franklin Gothic Medium" panose="020B0603020102020204" pitchFamily="34" charset="0"/>
              </a:rPr>
              <a:t>rate.</a:t>
            </a:r>
            <a:endParaRPr lang="en-US" sz="3300" b="1" dirty="0">
              <a:latin typeface="Franklin Gothic Medium" panose="020B0603020102020204" pitchFamily="34" charset="0"/>
            </a:endParaRPr>
          </a:p>
          <a:p>
            <a:pPr algn="just">
              <a:lnSpc>
                <a:spcPct val="150000"/>
              </a:lnSpc>
            </a:pPr>
            <a:r>
              <a:rPr lang="en-US" sz="4600" b="1" i="1" dirty="0">
                <a:solidFill>
                  <a:srgbClr val="7030A0"/>
                </a:solidFill>
                <a:effectLst>
                  <a:outerShdw blurRad="38100" dist="38100" dir="2700000" algn="tl">
                    <a:srgbClr val="000000">
                      <a:alpha val="43137"/>
                    </a:srgbClr>
                  </a:outerShdw>
                </a:effectLst>
                <a:latin typeface="Franklin Gothic Medium" panose="020B0603020102020204" pitchFamily="34" charset="0"/>
              </a:rPr>
              <a:t>What is sampling stability in statistics?</a:t>
            </a:r>
          </a:p>
          <a:p>
            <a:pPr algn="just">
              <a:lnSpc>
                <a:spcPct val="150000"/>
              </a:lnSpc>
            </a:pPr>
            <a:r>
              <a:rPr lang="en-US" sz="3300" b="1" dirty="0">
                <a:latin typeface="Franklin Gothic Medium" panose="020B0603020102020204" pitchFamily="34" charset="0"/>
              </a:rPr>
              <a:t>Statistical stability is how well the results of your study or experiment hold up. More specifically, it's a measure of how well you control for random errors in your study</a:t>
            </a:r>
            <a:r>
              <a:rPr lang="en-US" sz="3300" b="1" dirty="0" smtClean="0">
                <a:latin typeface="Franklin Gothic Medium" panose="020B0603020102020204" pitchFamily="34" charset="0"/>
              </a:rPr>
              <a:t>.</a:t>
            </a:r>
            <a:endParaRPr lang="en-US" dirty="0"/>
          </a:p>
        </p:txBody>
      </p:sp>
      <p:sp>
        <p:nvSpPr>
          <p:cNvPr id="4" name="Slide Number Placeholder 3"/>
          <p:cNvSpPr>
            <a:spLocks noGrp="1"/>
          </p:cNvSpPr>
          <p:nvPr>
            <p:ph type="sldNum" sz="quarter" idx="12"/>
          </p:nvPr>
        </p:nvSpPr>
        <p:spPr/>
        <p:txBody>
          <a:bodyPr/>
          <a:lstStyle/>
          <a:p>
            <a:fld id="{D76381B8-ADA0-4AC5-BED3-D67E2872CD0B}" type="slidenum">
              <a:rPr lang="en-US" smtClean="0"/>
              <a:t>29</a:t>
            </a:fld>
            <a:endParaRPr lang="en-US"/>
          </a:p>
        </p:txBody>
      </p:sp>
    </p:spTree>
    <p:extLst>
      <p:ext uri="{BB962C8B-B14F-4D97-AF65-F5344CB8AC3E}">
        <p14:creationId xmlns:p14="http://schemas.microsoft.com/office/powerpoint/2010/main" val="35677191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013" y="163774"/>
            <a:ext cx="11573300" cy="491320"/>
          </a:xfrm>
        </p:spPr>
        <p:txBody>
          <a:bodyPr>
            <a:noAutofit/>
          </a:bodyPr>
          <a:lstStyle/>
          <a:p>
            <a:pPr algn="ctr"/>
            <a:r>
              <a:rPr lang="en-US" sz="3600" b="1" i="1" dirty="0" smtClean="0">
                <a:solidFill>
                  <a:srgbClr val="C00000"/>
                </a:solidFill>
                <a:effectLst>
                  <a:outerShdw blurRad="38100" dist="38100" dir="2700000" algn="tl">
                    <a:srgbClr val="000000">
                      <a:alpha val="43137"/>
                    </a:srgbClr>
                  </a:outerShdw>
                </a:effectLst>
                <a:latin typeface="Franklin Gothic Heavy" panose="020B0903020102020204" pitchFamily="34" charset="0"/>
              </a:rPr>
              <a:t>Background</a:t>
            </a:r>
            <a:endParaRPr lang="en-US" sz="3600" b="1" i="1" dirty="0">
              <a:solidFill>
                <a:srgbClr val="C00000"/>
              </a:solidFill>
              <a:effectLst>
                <a:outerShdw blurRad="38100" dist="38100" dir="2700000" algn="tl">
                  <a:srgbClr val="000000">
                    <a:alpha val="43137"/>
                  </a:srgbClr>
                </a:outerShdw>
              </a:effectLst>
              <a:latin typeface="Franklin Gothic Heavy" panose="020B0903020102020204" pitchFamily="34" charset="0"/>
            </a:endParaRPr>
          </a:p>
        </p:txBody>
      </p:sp>
      <p:sp>
        <p:nvSpPr>
          <p:cNvPr id="3" name="Content Placeholder 2"/>
          <p:cNvSpPr>
            <a:spLocks noGrp="1"/>
          </p:cNvSpPr>
          <p:nvPr>
            <p:ph idx="1"/>
          </p:nvPr>
        </p:nvSpPr>
        <p:spPr>
          <a:xfrm>
            <a:off x="232013" y="846162"/>
            <a:ext cx="11573299" cy="5510188"/>
          </a:xfrm>
        </p:spPr>
        <p:txBody>
          <a:bodyPr>
            <a:normAutofit fontScale="92500" lnSpcReduction="10000"/>
          </a:bodyPr>
          <a:lstStyle/>
          <a:p>
            <a:r>
              <a:rPr lang="en-US" b="1" dirty="0">
                <a:latin typeface="Franklin Gothic Medium" panose="020B0603020102020204" pitchFamily="34" charset="0"/>
              </a:rPr>
              <a:t>As mentioned in previous </a:t>
            </a:r>
            <a:r>
              <a:rPr lang="en-US" b="1" dirty="0" smtClean="0">
                <a:latin typeface="Franklin Gothic Medium" panose="020B0603020102020204" pitchFamily="34" charset="0"/>
              </a:rPr>
              <a:t>lecture:</a:t>
            </a:r>
          </a:p>
          <a:p>
            <a:pPr marL="0" indent="0">
              <a:buNone/>
            </a:pPr>
            <a:r>
              <a:rPr lang="en-US" b="1" dirty="0" smtClean="0">
                <a:latin typeface="Franklin Gothic Medium" panose="020B0603020102020204" pitchFamily="34" charset="0"/>
              </a:rPr>
              <a:t>    -  </a:t>
            </a:r>
            <a:r>
              <a:rPr lang="en-US" b="1" i="1" dirty="0" smtClean="0">
                <a:solidFill>
                  <a:srgbClr val="FF3399"/>
                </a:solidFill>
                <a:effectLst>
                  <a:outerShdw blurRad="38100" dist="38100" dir="2700000" algn="tl">
                    <a:srgbClr val="000000">
                      <a:alpha val="43137"/>
                    </a:srgbClr>
                  </a:outerShdw>
                </a:effectLst>
                <a:latin typeface="Franklin Gothic Medium" panose="020B0603020102020204" pitchFamily="34" charset="0"/>
              </a:rPr>
              <a:t>Assay </a:t>
            </a:r>
            <a:r>
              <a:rPr lang="en-US" b="1" dirty="0" smtClean="0">
                <a:latin typeface="Franklin Gothic Medium" panose="020B0603020102020204" pitchFamily="34" charset="0"/>
              </a:rPr>
              <a:t>means:</a:t>
            </a:r>
            <a:endParaRPr lang="en-US" dirty="0">
              <a:latin typeface="Franklin Gothic Medium" panose="020B0603020102020204" pitchFamily="34" charset="0"/>
            </a:endParaRPr>
          </a:p>
          <a:p>
            <a:r>
              <a:rPr lang="en-US" sz="2600" b="1" dirty="0" smtClean="0">
                <a:latin typeface="Franklin Gothic Medium" panose="020B0603020102020204" pitchFamily="34" charset="0"/>
              </a:rPr>
              <a:t>1 </a:t>
            </a:r>
            <a:r>
              <a:rPr lang="en-US" sz="2600" b="1" dirty="0">
                <a:latin typeface="Franklin Gothic Medium" panose="020B0603020102020204" pitchFamily="34" charset="0"/>
              </a:rPr>
              <a:t>: examination and determination as to characteristics (such as weight, measure, </a:t>
            </a:r>
            <a:r>
              <a:rPr lang="en-US" sz="2600" b="1" dirty="0" smtClean="0">
                <a:latin typeface="Franklin Gothic Medium" panose="020B0603020102020204" pitchFamily="34" charset="0"/>
              </a:rPr>
              <a:t>or </a:t>
            </a:r>
            <a:r>
              <a:rPr lang="en-US" sz="2600" b="1" dirty="0">
                <a:latin typeface="Franklin Gothic Medium" panose="020B0603020102020204" pitchFamily="34" charset="0"/>
              </a:rPr>
              <a:t>quality) </a:t>
            </a:r>
            <a:endParaRPr lang="en-US" sz="2600" b="1" dirty="0" smtClean="0">
              <a:latin typeface="Franklin Gothic Medium" panose="020B0603020102020204" pitchFamily="34" charset="0"/>
            </a:endParaRPr>
          </a:p>
          <a:p>
            <a:r>
              <a:rPr lang="en-US" sz="2600" b="1" dirty="0" smtClean="0">
                <a:latin typeface="Franklin Gothic Medium" panose="020B0603020102020204" pitchFamily="34" charset="0"/>
              </a:rPr>
              <a:t>2 </a:t>
            </a:r>
            <a:r>
              <a:rPr lang="en-US" sz="2600" b="1" dirty="0">
                <a:latin typeface="Franklin Gothic Medium" panose="020B0603020102020204" pitchFamily="34" charset="0"/>
              </a:rPr>
              <a:t>: analysis (as of an ore or drug) to determine the presence, absence, or quantity of one or more components also : a test used in this analysis.</a:t>
            </a:r>
          </a:p>
          <a:p>
            <a:pPr marL="0" indent="0">
              <a:buNone/>
            </a:pPr>
            <a:r>
              <a:rPr lang="en-US" sz="2600" b="1" dirty="0">
                <a:latin typeface="Franklin Gothic Medium" panose="020B0603020102020204" pitchFamily="34" charset="0"/>
              </a:rPr>
              <a:t> </a:t>
            </a:r>
            <a:r>
              <a:rPr lang="en-US" sz="2600" b="1" dirty="0" smtClean="0">
                <a:latin typeface="Franklin Gothic Medium" panose="020B0603020102020204" pitchFamily="34" charset="0"/>
              </a:rPr>
              <a:t> </a:t>
            </a:r>
            <a:r>
              <a:rPr lang="en-US" dirty="0" smtClean="0">
                <a:latin typeface="Franklin Gothic Medium" panose="020B0603020102020204" pitchFamily="34" charset="0"/>
              </a:rPr>
              <a:t>  -  </a:t>
            </a:r>
            <a:r>
              <a:rPr lang="en-US" b="1" i="1" dirty="0" smtClean="0">
                <a:solidFill>
                  <a:srgbClr val="FF3399"/>
                </a:solidFill>
                <a:effectLst>
                  <a:outerShdw blurRad="38100" dist="38100" dir="2700000" algn="tl">
                    <a:srgbClr val="000000">
                      <a:alpha val="43137"/>
                    </a:srgbClr>
                  </a:outerShdw>
                </a:effectLst>
                <a:latin typeface="Franklin Gothic Medium" panose="020B0603020102020204" pitchFamily="34" charset="0"/>
              </a:rPr>
              <a:t>Diagnostic assay</a:t>
            </a:r>
            <a:r>
              <a:rPr lang="en-US" b="1" dirty="0" smtClean="0">
                <a:latin typeface="Franklin Gothic Medium" panose="020B0603020102020204" pitchFamily="34" charset="0"/>
              </a:rPr>
              <a:t> means:</a:t>
            </a:r>
            <a:endParaRPr lang="en-US" b="1" dirty="0">
              <a:latin typeface="Franklin Gothic Medium" panose="020B0603020102020204" pitchFamily="34" charset="0"/>
            </a:endParaRPr>
          </a:p>
          <a:p>
            <a:r>
              <a:rPr lang="en-US" dirty="0">
                <a:latin typeface="Franklin Gothic Medium" panose="020B0603020102020204" pitchFamily="34" charset="0"/>
              </a:rPr>
              <a:t> </a:t>
            </a:r>
            <a:r>
              <a:rPr lang="en-US" dirty="0" smtClean="0">
                <a:latin typeface="Franklin Gothic Medium" panose="020B0603020102020204" pitchFamily="34" charset="0"/>
              </a:rPr>
              <a:t>   1</a:t>
            </a:r>
            <a:r>
              <a:rPr lang="en-US" dirty="0">
                <a:latin typeface="Franklin Gothic Medium" panose="020B0603020102020204" pitchFamily="34" charset="0"/>
              </a:rPr>
              <a:t>. </a:t>
            </a:r>
            <a:r>
              <a:rPr lang="en-US" b="1" i="1" dirty="0">
                <a:solidFill>
                  <a:srgbClr val="FF3399"/>
                </a:solidFill>
                <a:latin typeface="Franklin Gothic Medium" panose="020B0603020102020204" pitchFamily="34" charset="0"/>
              </a:rPr>
              <a:t>diagnostic assay</a:t>
            </a:r>
            <a:r>
              <a:rPr lang="en-US" dirty="0">
                <a:latin typeface="Franklin Gothic Medium" panose="020B0603020102020204" pitchFamily="34" charset="0"/>
              </a:rPr>
              <a:t> - </a:t>
            </a:r>
            <a:r>
              <a:rPr lang="en-US" b="1" dirty="0">
                <a:latin typeface="Franklin Gothic Medium" panose="020B0603020102020204" pitchFamily="34" charset="0"/>
              </a:rPr>
              <a:t>an</a:t>
            </a:r>
            <a:r>
              <a:rPr lang="en-US" dirty="0">
                <a:latin typeface="Franklin Gothic Medium" panose="020B0603020102020204" pitchFamily="34" charset="0"/>
              </a:rPr>
              <a:t> </a:t>
            </a:r>
            <a:r>
              <a:rPr lang="en-US" b="1" dirty="0">
                <a:latin typeface="Franklin Gothic Medium" panose="020B0603020102020204" pitchFamily="34" charset="0"/>
              </a:rPr>
              <a:t>assay</a:t>
            </a:r>
            <a:r>
              <a:rPr lang="en-US" dirty="0">
                <a:latin typeface="Franklin Gothic Medium" panose="020B0603020102020204" pitchFamily="34" charset="0"/>
              </a:rPr>
              <a:t> </a:t>
            </a:r>
            <a:r>
              <a:rPr lang="en-US" b="1" dirty="0">
                <a:latin typeface="Franklin Gothic Medium" panose="020B0603020102020204" pitchFamily="34" charset="0"/>
              </a:rPr>
              <a:t>conducted for</a:t>
            </a:r>
            <a:r>
              <a:rPr lang="en-US" dirty="0">
                <a:latin typeface="Franklin Gothic Medium" panose="020B0603020102020204" pitchFamily="34" charset="0"/>
              </a:rPr>
              <a:t> </a:t>
            </a:r>
            <a:r>
              <a:rPr lang="en-US" b="1" dirty="0">
                <a:latin typeface="Franklin Gothic Medium" panose="020B0603020102020204" pitchFamily="34" charset="0"/>
              </a:rPr>
              <a:t>diagnostic</a:t>
            </a:r>
            <a:r>
              <a:rPr lang="en-US" dirty="0">
                <a:latin typeface="Franklin Gothic Medium" panose="020B0603020102020204" pitchFamily="34" charset="0"/>
              </a:rPr>
              <a:t> </a:t>
            </a:r>
            <a:r>
              <a:rPr lang="en-US" b="1" dirty="0">
                <a:latin typeface="Franklin Gothic Medium" panose="020B0603020102020204" pitchFamily="34" charset="0"/>
              </a:rPr>
              <a:t>purposes</a:t>
            </a:r>
            <a:r>
              <a:rPr lang="en-US" dirty="0">
                <a:latin typeface="Franklin Gothic Medium" panose="020B0603020102020204" pitchFamily="34" charset="0"/>
              </a:rPr>
              <a:t>. </a:t>
            </a:r>
            <a:endParaRPr lang="en-US" dirty="0" smtClean="0">
              <a:latin typeface="Franklin Gothic Medium" panose="020B0603020102020204" pitchFamily="34" charset="0"/>
            </a:endParaRPr>
          </a:p>
          <a:p>
            <a:pPr algn="just"/>
            <a:r>
              <a:rPr lang="en-US" b="1" dirty="0" smtClean="0">
                <a:latin typeface="Franklin Gothic Medium" panose="020B0603020102020204" pitchFamily="34" charset="0"/>
              </a:rPr>
              <a:t>    2. </a:t>
            </a:r>
            <a:r>
              <a:rPr lang="en-US" b="1" i="1" dirty="0" smtClean="0">
                <a:solidFill>
                  <a:srgbClr val="FF3399"/>
                </a:solidFill>
                <a:latin typeface="Franklin Gothic Medium" panose="020B0603020102020204" pitchFamily="34" charset="0"/>
              </a:rPr>
              <a:t>diagnostic</a:t>
            </a:r>
            <a:r>
              <a:rPr lang="en-US" i="1" dirty="0">
                <a:solidFill>
                  <a:srgbClr val="FF3399"/>
                </a:solidFill>
                <a:latin typeface="Franklin Gothic Medium" panose="020B0603020102020204" pitchFamily="34" charset="0"/>
              </a:rPr>
              <a:t> </a:t>
            </a:r>
            <a:r>
              <a:rPr lang="en-US" b="1" i="1" dirty="0" smtClean="0">
                <a:solidFill>
                  <a:srgbClr val="FF3399"/>
                </a:solidFill>
                <a:latin typeface="Franklin Gothic Medium" panose="020B0603020102020204" pitchFamily="34" charset="0"/>
              </a:rPr>
              <a:t>test</a:t>
            </a:r>
            <a:r>
              <a:rPr lang="en-US" i="1" dirty="0">
                <a:solidFill>
                  <a:srgbClr val="FF3399"/>
                </a:solidFill>
                <a:latin typeface="Franklin Gothic Medium" panose="020B0603020102020204" pitchFamily="34" charset="0"/>
              </a:rPr>
              <a:t> </a:t>
            </a:r>
            <a:r>
              <a:rPr lang="en-US" b="1" i="1" dirty="0">
                <a:solidFill>
                  <a:srgbClr val="FF3399"/>
                </a:solidFill>
                <a:latin typeface="Franklin Gothic Medium" panose="020B0603020102020204" pitchFamily="34" charset="0"/>
              </a:rPr>
              <a:t>assay</a:t>
            </a:r>
            <a:r>
              <a:rPr lang="en-US" dirty="0">
                <a:latin typeface="Franklin Gothic Medium" panose="020B0603020102020204" pitchFamily="34" charset="0"/>
              </a:rPr>
              <a:t> </a:t>
            </a:r>
            <a:r>
              <a:rPr lang="en-US" sz="2600" b="1" dirty="0">
                <a:latin typeface="Franklin Gothic Medium" panose="020B0603020102020204" pitchFamily="34" charset="0"/>
              </a:rPr>
              <a:t>- a quantitative or qualitative test of a substance (especially an ore or a drug) to determine its components; frequently used to test for the presence or concentration of infectious agents or antibodies etc.</a:t>
            </a:r>
          </a:p>
          <a:p>
            <a:pPr marL="0" indent="0">
              <a:buNone/>
            </a:pPr>
            <a:r>
              <a:rPr lang="en-US" b="1" dirty="0">
                <a:latin typeface="Franklin Gothic Medium" panose="020B0603020102020204" pitchFamily="34" charset="0"/>
              </a:rPr>
              <a:t> </a:t>
            </a:r>
            <a:r>
              <a:rPr lang="en-US" b="1" dirty="0" smtClean="0">
                <a:latin typeface="Franklin Gothic Medium" panose="020B0603020102020204" pitchFamily="34" charset="0"/>
              </a:rPr>
              <a:t>      -  </a:t>
            </a:r>
            <a:r>
              <a:rPr lang="en-US" b="1" i="1" dirty="0" smtClean="0">
                <a:solidFill>
                  <a:srgbClr val="FF3399"/>
                </a:solidFill>
                <a:effectLst>
                  <a:outerShdw blurRad="38100" dist="38100" dir="2700000" algn="tl">
                    <a:srgbClr val="000000">
                      <a:alpha val="43137"/>
                    </a:srgbClr>
                  </a:outerShdw>
                </a:effectLst>
                <a:latin typeface="Franklin Gothic Medium" panose="020B0603020102020204" pitchFamily="34" charset="0"/>
              </a:rPr>
              <a:t>Assay </a:t>
            </a:r>
            <a:r>
              <a:rPr lang="en-US" b="1" i="1" dirty="0">
                <a:solidFill>
                  <a:srgbClr val="FF3399"/>
                </a:solidFill>
                <a:effectLst>
                  <a:outerShdw blurRad="38100" dist="38100" dir="2700000" algn="tl">
                    <a:srgbClr val="000000">
                      <a:alpha val="43137"/>
                    </a:srgbClr>
                  </a:outerShdw>
                </a:effectLst>
                <a:latin typeface="Franklin Gothic Medium" panose="020B0603020102020204" pitchFamily="34" charset="0"/>
              </a:rPr>
              <a:t>validation</a:t>
            </a:r>
            <a:r>
              <a:rPr lang="en-US" dirty="0">
                <a:latin typeface="Franklin Gothic Medium" panose="020B0603020102020204" pitchFamily="34" charset="0"/>
              </a:rPr>
              <a:t> </a:t>
            </a:r>
            <a:r>
              <a:rPr lang="en-US" sz="2600" b="1" dirty="0">
                <a:latin typeface="Franklin Gothic Medium" panose="020B0603020102020204" pitchFamily="34" charset="0"/>
              </a:rPr>
              <a:t>provides an assurance of reliability during normal use, and is sometime referred to as "the process of providing documented evidence that the method does what it is intended to do." </a:t>
            </a:r>
            <a:r>
              <a:rPr lang="en-US" b="1" i="1" dirty="0">
                <a:solidFill>
                  <a:srgbClr val="FF3399"/>
                </a:solidFill>
                <a:latin typeface="Franklin Gothic Medium" panose="020B0603020102020204" pitchFamily="34" charset="0"/>
              </a:rPr>
              <a:t>Assay Validation</a:t>
            </a:r>
            <a:r>
              <a:rPr lang="en-US" dirty="0">
                <a:latin typeface="Franklin Gothic Medium" panose="020B0603020102020204" pitchFamily="34" charset="0"/>
              </a:rPr>
              <a:t> </a:t>
            </a:r>
            <a:r>
              <a:rPr lang="en-US" sz="2600" b="1" dirty="0">
                <a:latin typeface="Franklin Gothic Medium" panose="020B0603020102020204" pitchFamily="34" charset="0"/>
              </a:rPr>
              <a:t>Levels and Steps</a:t>
            </a:r>
            <a:r>
              <a:rPr lang="en-US" sz="2600" b="1" dirty="0" smtClean="0">
                <a:latin typeface="Franklin Gothic Medium" panose="020B0603020102020204" pitchFamily="34" charset="0"/>
              </a:rPr>
              <a:t>.</a:t>
            </a:r>
            <a:endParaRPr lang="en-US" sz="2600" b="1" dirty="0"/>
          </a:p>
        </p:txBody>
      </p:sp>
      <p:sp>
        <p:nvSpPr>
          <p:cNvPr id="4" name="Slide Number Placeholder 3"/>
          <p:cNvSpPr>
            <a:spLocks noGrp="1"/>
          </p:cNvSpPr>
          <p:nvPr>
            <p:ph type="sldNum" sz="quarter" idx="12"/>
          </p:nvPr>
        </p:nvSpPr>
        <p:spPr/>
        <p:txBody>
          <a:bodyPr/>
          <a:lstStyle/>
          <a:p>
            <a:fld id="{D76381B8-ADA0-4AC5-BED3-D67E2872CD0B}" type="slidenum">
              <a:rPr lang="en-US" smtClean="0"/>
              <a:t>3</a:t>
            </a:fld>
            <a:endParaRPr lang="en-US"/>
          </a:p>
        </p:txBody>
      </p:sp>
    </p:spTree>
    <p:extLst>
      <p:ext uri="{BB962C8B-B14F-4D97-AF65-F5344CB8AC3E}">
        <p14:creationId xmlns:p14="http://schemas.microsoft.com/office/powerpoint/2010/main" val="325367878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4716" y="109182"/>
            <a:ext cx="11668836" cy="532263"/>
          </a:xfrm>
        </p:spPr>
        <p:txBody>
          <a:bodyPr>
            <a:noAutofit/>
          </a:bodyPr>
          <a:lstStyle/>
          <a:p>
            <a:pPr algn="ctr"/>
            <a:r>
              <a:rPr lang="en-US" sz="3200" b="1" i="1" dirty="0" smtClean="0">
                <a:solidFill>
                  <a:srgbClr val="FF0000"/>
                </a:solidFill>
                <a:latin typeface="Franklin Gothic Heavy" panose="020B0903020102020204" pitchFamily="34" charset="0"/>
              </a:rPr>
              <a:t/>
            </a:r>
            <a:br>
              <a:rPr lang="en-US" sz="3200" b="1" i="1" dirty="0" smtClean="0">
                <a:solidFill>
                  <a:srgbClr val="FF0000"/>
                </a:solidFill>
                <a:latin typeface="Franklin Gothic Heavy" panose="020B0903020102020204" pitchFamily="34" charset="0"/>
              </a:rPr>
            </a:br>
            <a:r>
              <a:rPr lang="en-US" sz="3200" b="1" i="1" dirty="0" smtClean="0">
                <a:solidFill>
                  <a:srgbClr val="FF0000"/>
                </a:solidFill>
                <a:latin typeface="Franklin Gothic Heavy" panose="020B0903020102020204" pitchFamily="34" charset="0"/>
              </a:rPr>
              <a:t/>
            </a:r>
            <a:br>
              <a:rPr lang="en-US" sz="3200" b="1" i="1" dirty="0" smtClean="0">
                <a:solidFill>
                  <a:srgbClr val="FF0000"/>
                </a:solidFill>
                <a:latin typeface="Franklin Gothic Heavy" panose="020B0903020102020204" pitchFamily="34" charset="0"/>
              </a:rPr>
            </a:br>
            <a:r>
              <a:rPr lang="en-US" sz="3200" b="1" i="1" dirty="0">
                <a:solidFill>
                  <a:srgbClr val="FF0000"/>
                </a:solidFill>
                <a:latin typeface="Franklin Gothic Heavy" panose="020B0903020102020204" pitchFamily="34" charset="0"/>
              </a:rPr>
              <a:t>How </a:t>
            </a:r>
            <a:r>
              <a:rPr lang="en-US" sz="3200" b="1" i="1" dirty="0" smtClean="0">
                <a:solidFill>
                  <a:srgbClr val="FF0000"/>
                </a:solidFill>
                <a:latin typeface="Franklin Gothic Heavy" panose="020B0903020102020204" pitchFamily="34" charset="0"/>
              </a:rPr>
              <a:t>To Perform Stability Testing</a:t>
            </a:r>
            <a:r>
              <a:rPr lang="en-US" sz="3200" b="1" i="1" dirty="0">
                <a:solidFill>
                  <a:srgbClr val="FF0000"/>
                </a:solidFill>
                <a:latin typeface="Franklin Gothic Heavy" panose="020B0903020102020204" pitchFamily="34" charset="0"/>
              </a:rPr>
              <a:t>?</a:t>
            </a:r>
            <a:br>
              <a:rPr lang="en-US" sz="3200" b="1" i="1" dirty="0">
                <a:solidFill>
                  <a:srgbClr val="FF0000"/>
                </a:solidFill>
                <a:latin typeface="Franklin Gothic Heavy" panose="020B0903020102020204" pitchFamily="34" charset="0"/>
              </a:rPr>
            </a:br>
            <a:r>
              <a:rPr lang="en-US" sz="3200" i="1" dirty="0" smtClean="0">
                <a:solidFill>
                  <a:srgbClr val="FF0000"/>
                </a:solidFill>
                <a:latin typeface="Franklin Gothic Heavy" panose="020B0903020102020204" pitchFamily="34" charset="0"/>
              </a:rPr>
              <a:t/>
            </a:r>
            <a:br>
              <a:rPr lang="en-US" sz="3200" i="1" dirty="0" smtClean="0">
                <a:solidFill>
                  <a:srgbClr val="FF0000"/>
                </a:solidFill>
                <a:latin typeface="Franklin Gothic Heavy" panose="020B0903020102020204" pitchFamily="34" charset="0"/>
              </a:rPr>
            </a:br>
            <a:r>
              <a:rPr lang="en-US" sz="3200" i="1" dirty="0" smtClean="0">
                <a:solidFill>
                  <a:srgbClr val="FF0000"/>
                </a:solidFill>
                <a:latin typeface="Franklin Gothic Heavy" panose="020B0903020102020204" pitchFamily="34" charset="0"/>
              </a:rPr>
              <a:t> </a:t>
            </a:r>
            <a:endParaRPr lang="en-US" sz="3200" i="1" dirty="0">
              <a:solidFill>
                <a:srgbClr val="FF0000"/>
              </a:solidFill>
              <a:latin typeface="Franklin Gothic Heavy" panose="020B0903020102020204" pitchFamily="34" charset="0"/>
            </a:endParaRPr>
          </a:p>
        </p:txBody>
      </p:sp>
      <p:sp>
        <p:nvSpPr>
          <p:cNvPr id="3" name="Content Placeholder 2"/>
          <p:cNvSpPr>
            <a:spLocks noGrp="1"/>
          </p:cNvSpPr>
          <p:nvPr>
            <p:ph idx="1"/>
          </p:nvPr>
        </p:nvSpPr>
        <p:spPr>
          <a:xfrm>
            <a:off x="204716" y="818866"/>
            <a:ext cx="11668836" cy="5537483"/>
          </a:xfrm>
        </p:spPr>
        <p:txBody>
          <a:bodyPr>
            <a:normAutofit/>
          </a:bodyPr>
          <a:lstStyle/>
          <a:p>
            <a:pPr>
              <a:lnSpc>
                <a:spcPts val="4000"/>
              </a:lnSpc>
            </a:pPr>
            <a:r>
              <a:rPr lang="en-US" b="1" dirty="0" smtClean="0">
                <a:latin typeface="Franklin Gothic Medium" panose="020B0603020102020204" pitchFamily="34" charset="0"/>
              </a:rPr>
              <a:t>Place </a:t>
            </a:r>
            <a:r>
              <a:rPr lang="en-US" b="1" dirty="0">
                <a:latin typeface="Franklin Gothic Medium" panose="020B0603020102020204" pitchFamily="34" charset="0"/>
              </a:rPr>
              <a:t>the product at -</a:t>
            </a:r>
            <a:r>
              <a:rPr lang="en-US" b="1" dirty="0" smtClean="0">
                <a:latin typeface="Franklin Gothic Medium" panose="020B0603020102020204" pitchFamily="34" charset="0"/>
              </a:rPr>
              <a:t>10</a:t>
            </a:r>
            <a:r>
              <a:rPr lang="en-US" b="1" dirty="0" smtClean="0">
                <a:latin typeface="Calibri" panose="020F0502020204030204" pitchFamily="34" charset="0"/>
              </a:rPr>
              <a:t>⁰</a:t>
            </a:r>
            <a:r>
              <a:rPr lang="en-US" b="1" dirty="0" smtClean="0">
                <a:latin typeface="Franklin Gothic Medium" panose="020B0603020102020204" pitchFamily="34" charset="0"/>
              </a:rPr>
              <a:t>C </a:t>
            </a:r>
            <a:r>
              <a:rPr lang="en-US" b="1" dirty="0">
                <a:latin typeface="Franklin Gothic Medium" panose="020B0603020102020204" pitchFamily="34" charset="0"/>
              </a:rPr>
              <a:t>for 24 hours and place it at room temperature (</a:t>
            </a:r>
            <a:r>
              <a:rPr lang="en-US" b="1" dirty="0" smtClean="0">
                <a:latin typeface="Franklin Gothic Medium" panose="020B0603020102020204" pitchFamily="34" charset="0"/>
              </a:rPr>
              <a:t>25</a:t>
            </a:r>
            <a:r>
              <a:rPr lang="en-US" b="1" dirty="0" smtClean="0">
                <a:latin typeface="Calibri" panose="020F0502020204030204" pitchFamily="34" charset="0"/>
              </a:rPr>
              <a:t>⁰</a:t>
            </a:r>
            <a:r>
              <a:rPr lang="en-US" b="1" dirty="0" smtClean="0">
                <a:latin typeface="Franklin Gothic Medium" panose="020B0603020102020204" pitchFamily="34" charset="0"/>
              </a:rPr>
              <a:t>C</a:t>
            </a:r>
            <a:r>
              <a:rPr lang="en-US" b="1" dirty="0">
                <a:latin typeface="Franklin Gothic Medium" panose="020B0603020102020204" pitchFamily="34" charset="0"/>
              </a:rPr>
              <a:t>) for 24 hours. This completes one cycle. If the product passes three cycles then you can have a good degree of confidence in the stability of the product. An even more rigorous test is a -</a:t>
            </a:r>
            <a:r>
              <a:rPr lang="en-US" b="1" dirty="0" smtClean="0">
                <a:latin typeface="Franklin Gothic Medium" panose="020B0603020102020204" pitchFamily="34" charset="0"/>
              </a:rPr>
              <a:t>10</a:t>
            </a:r>
            <a:r>
              <a:rPr lang="en-US" b="1" dirty="0" smtClean="0">
                <a:latin typeface="Calibri" panose="020F0502020204030204" pitchFamily="34" charset="0"/>
              </a:rPr>
              <a:t>⁰</a:t>
            </a:r>
            <a:r>
              <a:rPr lang="en-US" b="1" dirty="0" smtClean="0">
                <a:latin typeface="Franklin Gothic Medium" panose="020B0603020102020204" pitchFamily="34" charset="0"/>
              </a:rPr>
              <a:t>C </a:t>
            </a:r>
            <a:r>
              <a:rPr lang="en-US" b="1" dirty="0">
                <a:latin typeface="Franklin Gothic Medium" panose="020B0603020102020204" pitchFamily="34" charset="0"/>
              </a:rPr>
              <a:t>to </a:t>
            </a:r>
            <a:r>
              <a:rPr lang="en-US" b="1" dirty="0" smtClean="0">
                <a:latin typeface="Franklin Gothic Medium" panose="020B0603020102020204" pitchFamily="34" charset="0"/>
              </a:rPr>
              <a:t>45</a:t>
            </a:r>
            <a:r>
              <a:rPr lang="en-US" b="1" dirty="0" smtClean="0">
                <a:latin typeface="Calibri" panose="020F0502020204030204" pitchFamily="34" charset="0"/>
              </a:rPr>
              <a:t>⁰</a:t>
            </a:r>
            <a:r>
              <a:rPr lang="en-US" b="1" dirty="0" smtClean="0">
                <a:latin typeface="Franklin Gothic Medium" panose="020B0603020102020204" pitchFamily="34" charset="0"/>
              </a:rPr>
              <a:t>C </a:t>
            </a:r>
            <a:r>
              <a:rPr lang="en-US" b="1" dirty="0">
                <a:latin typeface="Franklin Gothic Medium" panose="020B0603020102020204" pitchFamily="34" charset="0"/>
              </a:rPr>
              <a:t>five-cycle test.</a:t>
            </a:r>
          </a:p>
          <a:p>
            <a:pPr>
              <a:lnSpc>
                <a:spcPts val="4000"/>
              </a:lnSpc>
            </a:pPr>
            <a:r>
              <a:rPr lang="en-US" sz="3000" b="1" i="1" dirty="0">
                <a:solidFill>
                  <a:srgbClr val="7030A0"/>
                </a:solidFill>
                <a:latin typeface="Franklin Gothic Medium" panose="020B0603020102020204" pitchFamily="34" charset="0"/>
              </a:rPr>
              <a:t>How does pH affect drug stability?</a:t>
            </a:r>
          </a:p>
          <a:p>
            <a:pPr>
              <a:lnSpc>
                <a:spcPts val="4000"/>
              </a:lnSpc>
            </a:pPr>
            <a:r>
              <a:rPr lang="en-US" b="1" dirty="0">
                <a:latin typeface="Franklin Gothic Medium" panose="020B0603020102020204" pitchFamily="34" charset="0"/>
              </a:rPr>
              <a:t>Factors</a:t>
            </a:r>
            <a:r>
              <a:rPr lang="en-US" dirty="0">
                <a:latin typeface="Franklin Gothic Medium" panose="020B0603020102020204" pitchFamily="34" charset="0"/>
              </a:rPr>
              <a:t> </a:t>
            </a:r>
            <a:r>
              <a:rPr lang="en-US" b="1" i="1" dirty="0">
                <a:solidFill>
                  <a:srgbClr val="7030A0"/>
                </a:solidFill>
                <a:latin typeface="Franklin Gothic Medium" panose="020B0603020102020204" pitchFamily="34" charset="0"/>
              </a:rPr>
              <a:t>affecting drug stability</a:t>
            </a:r>
            <a:r>
              <a:rPr lang="en-US" dirty="0">
                <a:latin typeface="Franklin Gothic Medium" panose="020B0603020102020204" pitchFamily="34" charset="0"/>
              </a:rPr>
              <a:t>:</a:t>
            </a:r>
            <a:br>
              <a:rPr lang="en-US" dirty="0">
                <a:latin typeface="Franklin Gothic Medium" panose="020B0603020102020204" pitchFamily="34" charset="0"/>
              </a:rPr>
            </a:br>
            <a:r>
              <a:rPr lang="en-US" b="1" i="1" dirty="0" smtClean="0">
                <a:solidFill>
                  <a:srgbClr val="0070C0"/>
                </a:solidFill>
                <a:latin typeface="Franklin Gothic Medium" panose="020B0603020102020204" pitchFamily="34" charset="0"/>
              </a:rPr>
              <a:t>pH</a:t>
            </a:r>
            <a:r>
              <a:rPr lang="en-US" dirty="0">
                <a:latin typeface="Franklin Gothic Medium" panose="020B0603020102020204" pitchFamily="34" charset="0"/>
              </a:rPr>
              <a:t>: </a:t>
            </a:r>
            <a:r>
              <a:rPr lang="en-US" b="1" dirty="0">
                <a:latin typeface="Franklin Gothic Medium" panose="020B0603020102020204" pitchFamily="34" charset="0"/>
              </a:rPr>
              <a:t>Acidic and alkaline </a:t>
            </a:r>
            <a:r>
              <a:rPr lang="en-US" b="1" i="1" dirty="0">
                <a:solidFill>
                  <a:srgbClr val="0070C0"/>
                </a:solidFill>
                <a:latin typeface="Franklin Gothic Medium" panose="020B0603020102020204" pitchFamily="34" charset="0"/>
              </a:rPr>
              <a:t>pH influence</a:t>
            </a:r>
            <a:r>
              <a:rPr lang="en-US" b="1" dirty="0">
                <a:latin typeface="Franklin Gothic Medium" panose="020B0603020102020204" pitchFamily="34" charset="0"/>
              </a:rPr>
              <a:t> the rate of decomposition of most </a:t>
            </a:r>
            <a:r>
              <a:rPr lang="en-US" b="1" i="1" dirty="0">
                <a:solidFill>
                  <a:srgbClr val="0070C0"/>
                </a:solidFill>
                <a:latin typeface="Franklin Gothic Medium" panose="020B0603020102020204" pitchFamily="34" charset="0"/>
              </a:rPr>
              <a:t>drugs</a:t>
            </a:r>
            <a:r>
              <a:rPr lang="en-US" b="1" dirty="0">
                <a:latin typeface="Franklin Gothic Medium" panose="020B0603020102020204" pitchFamily="34" charset="0"/>
              </a:rPr>
              <a:t>. Many </a:t>
            </a:r>
            <a:r>
              <a:rPr lang="en-US" b="1" i="1" dirty="0">
                <a:solidFill>
                  <a:srgbClr val="0070C0"/>
                </a:solidFill>
                <a:latin typeface="Franklin Gothic Medium" panose="020B0603020102020204" pitchFamily="34" charset="0"/>
              </a:rPr>
              <a:t>drugs</a:t>
            </a:r>
            <a:r>
              <a:rPr lang="en-US" b="1" dirty="0">
                <a:latin typeface="Franklin Gothic Medium" panose="020B0603020102020204" pitchFamily="34" charset="0"/>
              </a:rPr>
              <a:t> are stable between </a:t>
            </a:r>
            <a:r>
              <a:rPr lang="en-US" b="1" i="1" dirty="0">
                <a:solidFill>
                  <a:srgbClr val="0070C0"/>
                </a:solidFill>
                <a:latin typeface="Franklin Gothic Medium" panose="020B0603020102020204" pitchFamily="34" charset="0"/>
              </a:rPr>
              <a:t>pH 4 and 8</a:t>
            </a:r>
            <a:r>
              <a:rPr lang="en-US" b="1" dirty="0">
                <a:latin typeface="Franklin Gothic Medium" panose="020B0603020102020204" pitchFamily="34" charset="0"/>
              </a:rPr>
              <a:t>. Weekly acidic and basic </a:t>
            </a:r>
            <a:r>
              <a:rPr lang="en-US" b="1" i="1" dirty="0">
                <a:solidFill>
                  <a:srgbClr val="0070C0"/>
                </a:solidFill>
                <a:latin typeface="Franklin Gothic Medium" panose="020B0603020102020204" pitchFamily="34" charset="0"/>
              </a:rPr>
              <a:t>drugs </a:t>
            </a:r>
            <a:r>
              <a:rPr lang="en-US" b="1" dirty="0">
                <a:latin typeface="Franklin Gothic Medium" panose="020B0603020102020204" pitchFamily="34" charset="0"/>
              </a:rPr>
              <a:t>show good solubility when they are ionized and they also decompose faster when they are ionized.</a:t>
            </a:r>
          </a:p>
          <a:p>
            <a:endParaRPr lang="en-US" dirty="0"/>
          </a:p>
        </p:txBody>
      </p:sp>
      <p:sp>
        <p:nvSpPr>
          <p:cNvPr id="4" name="Slide Number Placeholder 3"/>
          <p:cNvSpPr>
            <a:spLocks noGrp="1"/>
          </p:cNvSpPr>
          <p:nvPr>
            <p:ph type="sldNum" sz="quarter" idx="12"/>
          </p:nvPr>
        </p:nvSpPr>
        <p:spPr/>
        <p:txBody>
          <a:bodyPr/>
          <a:lstStyle/>
          <a:p>
            <a:fld id="{D76381B8-ADA0-4AC5-BED3-D67E2872CD0B}" type="slidenum">
              <a:rPr lang="en-US" smtClean="0"/>
              <a:t>30</a:t>
            </a:fld>
            <a:endParaRPr lang="en-US"/>
          </a:p>
        </p:txBody>
      </p:sp>
    </p:spTree>
    <p:extLst>
      <p:ext uri="{BB962C8B-B14F-4D97-AF65-F5344CB8AC3E}">
        <p14:creationId xmlns:p14="http://schemas.microsoft.com/office/powerpoint/2010/main" val="195650945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9558" y="191070"/>
            <a:ext cx="11122926" cy="914400"/>
          </a:xfrm>
        </p:spPr>
        <p:txBody>
          <a:bodyPr>
            <a:normAutofit fontScale="90000"/>
          </a:bodyPr>
          <a:lstStyle/>
          <a:p>
            <a:pPr algn="ctr"/>
            <a:r>
              <a:rPr lang="en-US" sz="3200" b="1" i="1" dirty="0" smtClean="0">
                <a:solidFill>
                  <a:srgbClr val="0070C0"/>
                </a:solidFill>
                <a:latin typeface="Franklin Gothic Demi" panose="020B0703020102020204" pitchFamily="34" charset="0"/>
              </a:rPr>
              <a:t>Figure of Analytical, Bioanalytical, Stability-Indicating Methods</a:t>
            </a:r>
            <a:br>
              <a:rPr lang="en-US" sz="3200" b="1" i="1" dirty="0" smtClean="0">
                <a:solidFill>
                  <a:srgbClr val="0070C0"/>
                </a:solidFill>
                <a:latin typeface="Franklin Gothic Demi" panose="020B0703020102020204" pitchFamily="34" charset="0"/>
              </a:rPr>
            </a:br>
            <a:r>
              <a:rPr lang="en-US" sz="3200" b="1" i="1" dirty="0" smtClean="0">
                <a:solidFill>
                  <a:srgbClr val="0070C0"/>
                </a:solidFill>
                <a:latin typeface="Franklin Gothic Demi" panose="020B0703020102020204" pitchFamily="34" charset="0"/>
              </a:rPr>
              <a:t>Key Parts</a:t>
            </a:r>
            <a:endParaRPr lang="en-US" sz="3200" b="1" i="1" dirty="0">
              <a:solidFill>
                <a:srgbClr val="0070C0"/>
              </a:solidFill>
              <a:latin typeface="Franklin Gothic Demi" panose="020B0703020102020204" pitchFamily="34" charset="0"/>
            </a:endParaRPr>
          </a:p>
        </p:txBody>
      </p:sp>
      <p:sp>
        <p:nvSpPr>
          <p:cNvPr id="3" name="Content Placeholder 2"/>
          <p:cNvSpPr>
            <a:spLocks noGrp="1"/>
          </p:cNvSpPr>
          <p:nvPr>
            <p:ph idx="1"/>
          </p:nvPr>
        </p:nvSpPr>
        <p:spPr>
          <a:xfrm>
            <a:off x="559558" y="1487606"/>
            <a:ext cx="11122926" cy="4689357"/>
          </a:xfrm>
        </p:spPr>
        <p:txBody>
          <a:bodyPr>
            <a:normAutofit/>
          </a:bodyPr>
          <a:lstStyle/>
          <a:p>
            <a:pPr marL="0" indent="0" algn="ctr">
              <a:buNone/>
            </a:pPr>
            <a:r>
              <a:rPr lang="en-US" dirty="0">
                <a:hlinkClick r:id="rId2"/>
              </a:rPr>
              <a:t/>
            </a:r>
            <a:br>
              <a:rPr lang="en-US" dirty="0">
                <a:hlinkClick r:id="rId2"/>
              </a:rPr>
            </a:br>
            <a:r>
              <a:rPr lang="en-US" dirty="0"/>
              <a:t/>
            </a:r>
            <a:br>
              <a:rPr lang="en-US" dirty="0"/>
            </a:br>
            <a:endParaRPr lang="en-US" dirty="0" smtClean="0"/>
          </a:p>
          <a:p>
            <a:pPr marL="0" indent="0" algn="ctr">
              <a:buNone/>
            </a:pPr>
            <a:endParaRPr lang="en-US" dirty="0"/>
          </a:p>
          <a:p>
            <a:pPr marL="0" indent="0" algn="ctr">
              <a:buNone/>
            </a:pPr>
            <a:endParaRPr lang="en-US" dirty="0"/>
          </a:p>
        </p:txBody>
      </p:sp>
      <p:sp>
        <p:nvSpPr>
          <p:cNvPr id="4" name="Slide Number Placeholder 3"/>
          <p:cNvSpPr>
            <a:spLocks noGrp="1"/>
          </p:cNvSpPr>
          <p:nvPr>
            <p:ph type="sldNum" sz="quarter" idx="12"/>
          </p:nvPr>
        </p:nvSpPr>
        <p:spPr/>
        <p:txBody>
          <a:bodyPr/>
          <a:lstStyle/>
          <a:p>
            <a:fld id="{D76381B8-ADA0-4AC5-BED3-D67E2872CD0B}" type="slidenum">
              <a:rPr lang="en-US" smtClean="0"/>
              <a:t>31</a:t>
            </a:fld>
            <a:endParaRPr lang="en-US"/>
          </a:p>
        </p:txBody>
      </p:sp>
      <p:pic>
        <p:nvPicPr>
          <p:cNvPr id="5" name="Picture 4" descr="Analytical, Bioanalytical, Stability-Indicating Methods: Key Part of  Regulatory Submissions | IntechOpen"/>
          <p:cNvPicPr/>
          <p:nvPr/>
        </p:nvPicPr>
        <p:blipFill>
          <a:blip r:embed="rId3">
            <a:extLst>
              <a:ext uri="{28A0092B-C50C-407E-A947-70E740481C1C}">
                <a14:useLocalDpi xmlns:a14="http://schemas.microsoft.com/office/drawing/2010/main" val="0"/>
              </a:ext>
            </a:extLst>
          </a:blip>
          <a:srcRect/>
          <a:stretch>
            <a:fillRect/>
          </a:stretch>
        </p:blipFill>
        <p:spPr bwMode="auto">
          <a:xfrm>
            <a:off x="1078173" y="1487607"/>
            <a:ext cx="9894627" cy="4689356"/>
          </a:xfrm>
          <a:prstGeom prst="rect">
            <a:avLst/>
          </a:prstGeom>
          <a:noFill/>
          <a:ln>
            <a:noFill/>
          </a:ln>
        </p:spPr>
      </p:pic>
    </p:spTree>
    <p:extLst>
      <p:ext uri="{BB962C8B-B14F-4D97-AF65-F5344CB8AC3E}">
        <p14:creationId xmlns:p14="http://schemas.microsoft.com/office/powerpoint/2010/main" val="290697710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012" y="163774"/>
            <a:ext cx="11641540" cy="818866"/>
          </a:xfrm>
        </p:spPr>
        <p:txBody>
          <a:bodyPr>
            <a:normAutofit/>
          </a:bodyPr>
          <a:lstStyle/>
          <a:p>
            <a:pPr algn="ctr"/>
            <a:r>
              <a:rPr lang="en-US" sz="3600" b="1" i="1" dirty="0">
                <a:solidFill>
                  <a:srgbClr val="CC0066"/>
                </a:solidFill>
                <a:effectLst>
                  <a:outerShdw blurRad="38100" dist="38100" dir="2700000" algn="tl">
                    <a:srgbClr val="000000">
                      <a:alpha val="43137"/>
                    </a:srgbClr>
                  </a:outerShdw>
                </a:effectLst>
                <a:latin typeface="Franklin Gothic Heavy" panose="020B0903020102020204" pitchFamily="34" charset="0"/>
              </a:rPr>
              <a:t>Analytical </a:t>
            </a:r>
            <a:r>
              <a:rPr lang="en-US" sz="3600" b="1" i="1" dirty="0" smtClean="0">
                <a:solidFill>
                  <a:srgbClr val="CC0066"/>
                </a:solidFill>
                <a:effectLst>
                  <a:outerShdw blurRad="38100" dist="38100" dir="2700000" algn="tl">
                    <a:srgbClr val="000000">
                      <a:alpha val="43137"/>
                    </a:srgbClr>
                  </a:outerShdw>
                </a:effectLst>
                <a:latin typeface="Franklin Gothic Heavy" panose="020B0903020102020204" pitchFamily="34" charset="0"/>
              </a:rPr>
              <a:t>Chemistry Problems </a:t>
            </a:r>
            <a:r>
              <a:rPr lang="en-US" sz="3600" b="1" i="1" dirty="0">
                <a:solidFill>
                  <a:srgbClr val="CC0066"/>
                </a:solidFill>
                <a:effectLst>
                  <a:outerShdw blurRad="38100" dist="38100" dir="2700000" algn="tl">
                    <a:srgbClr val="000000">
                      <a:alpha val="43137"/>
                    </a:srgbClr>
                  </a:outerShdw>
                </a:effectLst>
                <a:latin typeface="Franklin Gothic Heavy" panose="020B0903020102020204" pitchFamily="34" charset="0"/>
              </a:rPr>
              <a:t>and Solving Skills</a:t>
            </a:r>
            <a:endParaRPr lang="en-US" sz="3600" i="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232012" y="982640"/>
            <a:ext cx="11641540" cy="5373710"/>
          </a:xfrm>
        </p:spPr>
        <p:txBody>
          <a:bodyPr>
            <a:normAutofit fontScale="92500" lnSpcReduction="10000"/>
          </a:bodyPr>
          <a:lstStyle/>
          <a:p>
            <a:pPr algn="just">
              <a:lnSpc>
                <a:spcPct val="150000"/>
              </a:lnSpc>
            </a:pPr>
            <a:r>
              <a:rPr lang="en-US" b="1" dirty="0">
                <a:latin typeface="Franklin Gothic Medium" panose="020B0603020102020204" pitchFamily="34" charset="0"/>
              </a:rPr>
              <a:t>Many problems in analytical chemistry begin with the need to identify what is present in a sample. This is the scope of a </a:t>
            </a:r>
            <a:r>
              <a:rPr lang="en-US" sz="3100" b="1" i="1" dirty="0">
                <a:solidFill>
                  <a:srgbClr val="7030A0"/>
                </a:solidFill>
                <a:latin typeface="Franklin Gothic Medium" panose="020B0603020102020204" pitchFamily="34" charset="0"/>
              </a:rPr>
              <a:t>qualitative analysis</a:t>
            </a:r>
            <a:r>
              <a:rPr lang="en-US" b="1" dirty="0">
                <a:latin typeface="Franklin Gothic Medium" panose="020B0603020102020204" pitchFamily="34" charset="0"/>
              </a:rPr>
              <a:t>, examples of which include identifying the products of a chemical reaction, screening an athlete’s urine for a performance-enhancing drug, or determining the spatial distribution of Pb on the surface of an airborne particulate. An early challenge for analytical chemists was developing simple chemical tests to identify inorganic ions and organic functional groups. The classical laboratory courses in inorganic and organic qualitative analysis, still taught at some schools, are based on this work</a:t>
            </a:r>
            <a:r>
              <a:rPr lang="en-US" b="1" dirty="0" smtClean="0">
                <a:latin typeface="Franklin Gothic Medium" panose="020B0603020102020204" pitchFamily="34" charset="0"/>
              </a:rPr>
              <a:t>.</a:t>
            </a:r>
            <a:endParaRPr lang="en-US" b="1" dirty="0">
              <a:latin typeface="Franklin Gothic Medium" panose="020B0603020102020204" pitchFamily="34" charset="0"/>
            </a:endParaRPr>
          </a:p>
        </p:txBody>
      </p:sp>
      <p:sp>
        <p:nvSpPr>
          <p:cNvPr id="4" name="Slide Number Placeholder 3"/>
          <p:cNvSpPr>
            <a:spLocks noGrp="1"/>
          </p:cNvSpPr>
          <p:nvPr>
            <p:ph type="sldNum" sz="quarter" idx="12"/>
          </p:nvPr>
        </p:nvSpPr>
        <p:spPr/>
        <p:txBody>
          <a:bodyPr/>
          <a:lstStyle/>
          <a:p>
            <a:fld id="{22307618-BAF9-479F-B401-B5E585E44FC3}" type="slidenum">
              <a:rPr lang="en-US" smtClean="0"/>
              <a:t>32</a:t>
            </a:fld>
            <a:endParaRPr lang="en-US"/>
          </a:p>
        </p:txBody>
      </p:sp>
    </p:spTree>
    <p:extLst>
      <p:ext uri="{BB962C8B-B14F-4D97-AF65-F5344CB8AC3E}">
        <p14:creationId xmlns:p14="http://schemas.microsoft.com/office/powerpoint/2010/main" val="18300255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91070"/>
            <a:ext cx="10515600" cy="655092"/>
          </a:xfrm>
        </p:spPr>
        <p:txBody>
          <a:bodyPr/>
          <a:lstStyle/>
          <a:p>
            <a:pPr algn="ctr"/>
            <a:r>
              <a:rPr lang="en-US" sz="3200" b="1" i="1" dirty="0">
                <a:solidFill>
                  <a:srgbClr val="FF0000"/>
                </a:solidFill>
                <a:latin typeface="Franklin Gothic Heavy" panose="020B0903020102020204" pitchFamily="34" charset="0"/>
              </a:rPr>
              <a:t>PROBLEM SOLVING IN CHEMISTRY</a:t>
            </a:r>
            <a:endParaRPr lang="en-US" sz="3200" i="1" dirty="0">
              <a:solidFill>
                <a:srgbClr val="FF0000"/>
              </a:solidFill>
              <a:latin typeface="Franklin Gothic Heavy" panose="020B0903020102020204" pitchFamily="34" charset="0"/>
            </a:endParaRPr>
          </a:p>
        </p:txBody>
      </p:sp>
      <p:sp>
        <p:nvSpPr>
          <p:cNvPr id="3" name="Content Placeholder 2"/>
          <p:cNvSpPr>
            <a:spLocks noGrp="1"/>
          </p:cNvSpPr>
          <p:nvPr>
            <p:ph idx="1"/>
          </p:nvPr>
        </p:nvSpPr>
        <p:spPr>
          <a:xfrm>
            <a:off x="838200" y="1023582"/>
            <a:ext cx="10515600" cy="5153381"/>
          </a:xfrm>
        </p:spPr>
        <p:txBody>
          <a:bodyPr>
            <a:normAutofit/>
          </a:bodyPr>
          <a:lstStyle/>
          <a:p>
            <a:pPr algn="just">
              <a:lnSpc>
                <a:spcPct val="150000"/>
              </a:lnSpc>
            </a:pPr>
            <a:r>
              <a:rPr lang="en-US" sz="2600" b="1" i="1" dirty="0" smtClean="0">
                <a:solidFill>
                  <a:srgbClr val="031CD3"/>
                </a:solidFill>
                <a:latin typeface="Franklin Gothic Demi" panose="020B0703020102020204" pitchFamily="34" charset="0"/>
              </a:rPr>
              <a:t>First</a:t>
            </a:r>
            <a:r>
              <a:rPr lang="en-US" sz="2600" b="1" i="1" dirty="0" smtClean="0">
                <a:latin typeface="Franklin Gothic Demi" panose="020B0703020102020204" pitchFamily="34" charset="0"/>
              </a:rPr>
              <a:t> </a:t>
            </a:r>
            <a:r>
              <a:rPr lang="en-US" sz="2600" b="1" i="1" dirty="0" smtClean="0">
                <a:solidFill>
                  <a:srgbClr val="FF0000"/>
                </a:solidFill>
                <a:latin typeface="Franklin Gothic Demi" panose="020B0703020102020204" pitchFamily="34" charset="0"/>
              </a:rPr>
              <a:t>- Problem </a:t>
            </a:r>
            <a:r>
              <a:rPr lang="en-US" sz="2600" b="1" i="1" dirty="0">
                <a:solidFill>
                  <a:srgbClr val="FF0000"/>
                </a:solidFill>
                <a:latin typeface="Franklin Gothic Demi" panose="020B0703020102020204" pitchFamily="34" charset="0"/>
              </a:rPr>
              <a:t>solving</a:t>
            </a:r>
            <a:r>
              <a:rPr lang="en-US" sz="2400" b="1" dirty="0">
                <a:latin typeface="Franklin Gothic Demi" panose="020B0703020102020204" pitchFamily="34" charset="0"/>
              </a:rPr>
              <a:t> is what chemists do</a:t>
            </a:r>
            <a:r>
              <a:rPr lang="en-US" sz="2400" b="1" dirty="0" smtClean="0">
                <a:latin typeface="Franklin Gothic Demi" panose="020B0703020102020204" pitchFamily="34" charset="0"/>
              </a:rPr>
              <a:t>, regardless </a:t>
            </a:r>
            <a:r>
              <a:rPr lang="en-US" sz="2400" b="1" dirty="0">
                <a:latin typeface="Franklin Gothic Demi" panose="020B0703020102020204" pitchFamily="34" charset="0"/>
              </a:rPr>
              <a:t>of whether they work in the area of synthesis, spectroscopy, theory, analysis</a:t>
            </a:r>
            <a:r>
              <a:rPr lang="en-US" sz="2400" b="1" dirty="0" smtClean="0">
                <a:latin typeface="Franklin Gothic Demi" panose="020B0703020102020204" pitchFamily="34" charset="0"/>
              </a:rPr>
              <a:t>, or </a:t>
            </a:r>
            <a:r>
              <a:rPr lang="en-US" sz="2400" b="1" dirty="0">
                <a:latin typeface="Franklin Gothic Demi" panose="020B0703020102020204" pitchFamily="34" charset="0"/>
              </a:rPr>
              <a:t>the characterization of compounds. </a:t>
            </a:r>
            <a:endParaRPr lang="en-US" sz="2400" b="1" dirty="0" smtClean="0">
              <a:latin typeface="Franklin Gothic Demi" panose="020B0703020102020204" pitchFamily="34" charset="0"/>
            </a:endParaRPr>
          </a:p>
          <a:p>
            <a:pPr algn="just">
              <a:lnSpc>
                <a:spcPct val="150000"/>
              </a:lnSpc>
            </a:pPr>
            <a:r>
              <a:rPr lang="en-US" sz="2600" b="1" dirty="0" smtClean="0">
                <a:solidFill>
                  <a:srgbClr val="031CD3"/>
                </a:solidFill>
                <a:latin typeface="Franklin Gothic Demi" panose="020B0703020102020204" pitchFamily="34" charset="0"/>
              </a:rPr>
              <a:t>Second</a:t>
            </a:r>
            <a:r>
              <a:rPr lang="en-US" sz="2400" b="1" dirty="0">
                <a:latin typeface="Franklin Gothic Demi" panose="020B0703020102020204" pitchFamily="34" charset="0"/>
              </a:rPr>
              <a:t>, it was clear that individuals who </a:t>
            </a:r>
            <a:r>
              <a:rPr lang="en-US" sz="2400" b="1" dirty="0" smtClean="0">
                <a:latin typeface="Franklin Gothic Demi" panose="020B0703020102020204" pitchFamily="34" charset="0"/>
              </a:rPr>
              <a:t>were successful </a:t>
            </a:r>
            <a:r>
              <a:rPr lang="en-US" sz="2400" b="1" dirty="0">
                <a:latin typeface="Franklin Gothic Demi" panose="020B0703020102020204" pitchFamily="34" charset="0"/>
              </a:rPr>
              <a:t>in chemistry courses either developed good problem solving skills — more </a:t>
            </a:r>
            <a:r>
              <a:rPr lang="en-US" sz="2400" b="1" dirty="0" smtClean="0">
                <a:latin typeface="Franklin Gothic Demi" panose="020B0703020102020204" pitchFamily="34" charset="0"/>
              </a:rPr>
              <a:t>or less </a:t>
            </a:r>
            <a:r>
              <a:rPr lang="en-US" sz="2400" b="1" dirty="0">
                <a:latin typeface="Franklin Gothic Demi" panose="020B0703020102020204" pitchFamily="34" charset="0"/>
              </a:rPr>
              <a:t>on their own —or brought these skills to their chemistry courses. </a:t>
            </a:r>
            <a:endParaRPr lang="en-US" sz="2400" b="1" dirty="0" smtClean="0">
              <a:latin typeface="Franklin Gothic Demi" panose="020B0703020102020204" pitchFamily="34" charset="0"/>
            </a:endParaRPr>
          </a:p>
          <a:p>
            <a:pPr algn="just">
              <a:lnSpc>
                <a:spcPct val="150000"/>
              </a:lnSpc>
            </a:pPr>
            <a:r>
              <a:rPr lang="en-US" sz="2600" b="1" i="1" dirty="0" smtClean="0">
                <a:solidFill>
                  <a:srgbClr val="031CD3"/>
                </a:solidFill>
                <a:latin typeface="Franklin Gothic Demi" panose="020B0703020102020204" pitchFamily="34" charset="0"/>
              </a:rPr>
              <a:t>Finally</a:t>
            </a:r>
            <a:r>
              <a:rPr lang="en-US" sz="2400" b="1" dirty="0">
                <a:latin typeface="Franklin Gothic Demi" panose="020B0703020102020204" pitchFamily="34" charset="0"/>
              </a:rPr>
              <a:t>, it </a:t>
            </a:r>
            <a:r>
              <a:rPr lang="en-US" sz="2400" b="1" dirty="0" smtClean="0">
                <a:latin typeface="Franklin Gothic Demi" panose="020B0703020102020204" pitchFamily="34" charset="0"/>
              </a:rPr>
              <a:t>was obvious </a:t>
            </a:r>
            <a:r>
              <a:rPr lang="en-US" sz="2400" b="1" dirty="0">
                <a:latin typeface="Franklin Gothic Demi" panose="020B0703020102020204" pitchFamily="34" charset="0"/>
              </a:rPr>
              <a:t>that we weren’t doing as good a job as we could in helping less </a:t>
            </a:r>
            <a:r>
              <a:rPr lang="en-US" sz="2400" b="1" dirty="0" smtClean="0">
                <a:latin typeface="Franklin Gothic Demi" panose="020B0703020102020204" pitchFamily="34" charset="0"/>
              </a:rPr>
              <a:t>successful students </a:t>
            </a:r>
            <a:r>
              <a:rPr lang="en-US" sz="2400" b="1" dirty="0">
                <a:latin typeface="Franklin Gothic Demi" panose="020B0703020102020204" pitchFamily="34" charset="0"/>
              </a:rPr>
              <a:t>learn how to build problem solving skills.</a:t>
            </a:r>
            <a:endParaRPr lang="en-US" sz="2400" b="1" dirty="0">
              <a:latin typeface="Franklin Gothic Demi" panose="020B0703020102020204" pitchFamily="34" charset="0"/>
            </a:endParaRPr>
          </a:p>
        </p:txBody>
      </p:sp>
      <p:sp>
        <p:nvSpPr>
          <p:cNvPr id="4" name="Slide Number Placeholder 3"/>
          <p:cNvSpPr>
            <a:spLocks noGrp="1"/>
          </p:cNvSpPr>
          <p:nvPr>
            <p:ph type="sldNum" sz="quarter" idx="12"/>
          </p:nvPr>
        </p:nvSpPr>
        <p:spPr/>
        <p:txBody>
          <a:bodyPr/>
          <a:lstStyle/>
          <a:p>
            <a:fld id="{22307618-BAF9-479F-B401-B5E585E44FC3}" type="slidenum">
              <a:rPr lang="en-US" smtClean="0"/>
              <a:t>33</a:t>
            </a:fld>
            <a:endParaRPr lang="en-US"/>
          </a:p>
        </p:txBody>
      </p:sp>
    </p:spTree>
    <p:extLst>
      <p:ext uri="{BB962C8B-B14F-4D97-AF65-F5344CB8AC3E}">
        <p14:creationId xmlns:p14="http://schemas.microsoft.com/office/powerpoint/2010/main" val="141465459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81287"/>
          </a:xfrm>
        </p:spPr>
        <p:txBody>
          <a:bodyPr>
            <a:normAutofit/>
          </a:bodyPr>
          <a:lstStyle/>
          <a:p>
            <a:pPr algn="ctr"/>
            <a:r>
              <a:rPr lang="en-US" sz="3200" b="1" i="1" dirty="0">
                <a:solidFill>
                  <a:srgbClr val="FF0000"/>
                </a:solidFill>
                <a:latin typeface="Franklin Gothic Heavy" panose="020B0903020102020204" pitchFamily="34" charset="0"/>
              </a:rPr>
              <a:t>PROBLEM SOLVING IN </a:t>
            </a:r>
            <a:r>
              <a:rPr lang="en-US" sz="3200" b="1" i="1" dirty="0" smtClean="0">
                <a:solidFill>
                  <a:srgbClr val="FF0000"/>
                </a:solidFill>
                <a:latin typeface="Franklin Gothic Heavy" panose="020B0903020102020204" pitchFamily="34" charset="0"/>
              </a:rPr>
              <a:t>ANALYTICAL CHEMISTRY</a:t>
            </a:r>
            <a:endParaRPr lang="en-US" sz="3200" dirty="0"/>
          </a:p>
        </p:txBody>
      </p:sp>
      <p:sp>
        <p:nvSpPr>
          <p:cNvPr id="3" name="Content Placeholder 2"/>
          <p:cNvSpPr>
            <a:spLocks noGrp="1"/>
          </p:cNvSpPr>
          <p:nvPr>
            <p:ph idx="1"/>
          </p:nvPr>
        </p:nvSpPr>
        <p:spPr>
          <a:xfrm>
            <a:off x="838200" y="1405719"/>
            <a:ext cx="10515600" cy="4771244"/>
          </a:xfrm>
        </p:spPr>
        <p:txBody>
          <a:bodyPr>
            <a:normAutofit/>
          </a:bodyPr>
          <a:lstStyle/>
          <a:p>
            <a:r>
              <a:rPr lang="en-US" sz="3200" b="1" i="1" dirty="0">
                <a:solidFill>
                  <a:srgbClr val="7030A0"/>
                </a:solidFill>
                <a:effectLst>
                  <a:outerShdw blurRad="38100" dist="38100" dir="2700000" algn="tl">
                    <a:srgbClr val="000000">
                      <a:alpha val="43137"/>
                    </a:srgbClr>
                  </a:outerShdw>
                </a:effectLst>
              </a:rPr>
              <a:t>The Analytical </a:t>
            </a:r>
            <a:r>
              <a:rPr lang="en-US" sz="3200" b="1" i="1" dirty="0" smtClean="0">
                <a:solidFill>
                  <a:srgbClr val="7030A0"/>
                </a:solidFill>
                <a:effectLst>
                  <a:outerShdw blurRad="38100" dist="38100" dir="2700000" algn="tl">
                    <a:srgbClr val="000000">
                      <a:alpha val="43137"/>
                    </a:srgbClr>
                  </a:outerShdw>
                </a:effectLst>
              </a:rPr>
              <a:t>Approach</a:t>
            </a:r>
            <a:r>
              <a:rPr lang="en-US" b="1" dirty="0" smtClean="0"/>
              <a:t> </a:t>
            </a:r>
            <a:r>
              <a:rPr lang="en-US" b="1" dirty="0" smtClean="0">
                <a:latin typeface="Franklin Gothic Demi" panose="020B0703020102020204" pitchFamily="34" charset="0"/>
              </a:rPr>
              <a:t>can </a:t>
            </a:r>
            <a:r>
              <a:rPr lang="en-US" b="1" dirty="0">
                <a:latin typeface="Franklin Gothic Demi" panose="020B0703020102020204" pitchFamily="34" charset="0"/>
              </a:rPr>
              <a:t>be broken into several steps.</a:t>
            </a:r>
          </a:p>
          <a:p>
            <a:r>
              <a:rPr lang="en-US" b="1" dirty="0" smtClean="0">
                <a:latin typeface="Franklin Gothic Demi" panose="020B0703020102020204" pitchFamily="34" charset="0"/>
              </a:rPr>
              <a:t>1</a:t>
            </a:r>
            <a:r>
              <a:rPr lang="en-US" b="1" dirty="0">
                <a:latin typeface="Franklin Gothic Demi" panose="020B0703020102020204" pitchFamily="34" charset="0"/>
              </a:rPr>
              <a:t>. Identify and define the problem</a:t>
            </a:r>
          </a:p>
          <a:p>
            <a:r>
              <a:rPr lang="en-US" b="1" dirty="0">
                <a:latin typeface="Franklin Gothic Demi" panose="020B0703020102020204" pitchFamily="34" charset="0"/>
              </a:rPr>
              <a:t>2. Design the experimental plan/procedure</a:t>
            </a:r>
          </a:p>
          <a:p>
            <a:r>
              <a:rPr lang="en-US" b="1" dirty="0">
                <a:latin typeface="Franklin Gothic Demi" panose="020B0703020102020204" pitchFamily="34" charset="0"/>
              </a:rPr>
              <a:t>3. Conduct the experiments to produce data relevant to the problem</a:t>
            </a:r>
          </a:p>
          <a:p>
            <a:r>
              <a:rPr lang="en-US" b="1" dirty="0">
                <a:latin typeface="Franklin Gothic Demi" panose="020B0703020102020204" pitchFamily="34" charset="0"/>
              </a:rPr>
              <a:t>4. Analyze the experimental data</a:t>
            </a:r>
          </a:p>
          <a:p>
            <a:r>
              <a:rPr lang="en-US" b="1" dirty="0">
                <a:latin typeface="Franklin Gothic Demi" panose="020B0703020102020204" pitchFamily="34" charset="0"/>
              </a:rPr>
              <a:t>5. Propose a solution to the </a:t>
            </a:r>
            <a:r>
              <a:rPr lang="en-US" b="1" dirty="0" smtClean="0">
                <a:latin typeface="Franklin Gothic Demi" panose="020B0703020102020204" pitchFamily="34" charset="0"/>
              </a:rPr>
              <a:t>problem</a:t>
            </a:r>
          </a:p>
          <a:p>
            <a:r>
              <a:rPr lang="en-US" sz="2400" b="1" dirty="0" smtClean="0">
                <a:latin typeface="Franklin Gothic Demi" panose="020B0703020102020204" pitchFamily="34" charset="0"/>
              </a:rPr>
              <a:t>For more Details and  Definition for the above steps refer to the Following</a:t>
            </a:r>
            <a:r>
              <a:rPr lang="en-US" b="1" dirty="0" smtClean="0">
                <a:latin typeface="Franklin Gothic Demi" panose="020B0703020102020204" pitchFamily="34" charset="0"/>
              </a:rPr>
              <a:t> </a:t>
            </a:r>
            <a:r>
              <a:rPr lang="en-US" b="1" i="1" dirty="0" smtClean="0">
                <a:solidFill>
                  <a:srgbClr val="FF0000"/>
                </a:solidFill>
                <a:latin typeface="Franklin Gothic Demi" panose="020B0703020102020204" pitchFamily="34" charset="0"/>
              </a:rPr>
              <a:t>Reference:</a:t>
            </a:r>
            <a:r>
              <a:rPr lang="en-US" b="1" dirty="0" smtClean="0">
                <a:latin typeface="Franklin Gothic Demi" panose="020B0703020102020204" pitchFamily="34" charset="0"/>
              </a:rPr>
              <a:t> </a:t>
            </a:r>
            <a:r>
              <a:rPr lang="en-US" sz="2400" b="1" dirty="0">
                <a:solidFill>
                  <a:srgbClr val="C00000"/>
                </a:solidFill>
                <a:latin typeface="Franklin Gothic Demi" panose="020B0703020102020204" pitchFamily="34" charset="0"/>
              </a:rPr>
              <a:t>Laitinen, H.A</a:t>
            </a:r>
            <a:r>
              <a:rPr lang="en-US" sz="2400" b="1" dirty="0" smtClean="0">
                <a:solidFill>
                  <a:srgbClr val="C00000"/>
                </a:solidFill>
                <a:latin typeface="Franklin Gothic Demi" panose="020B0703020102020204" pitchFamily="34" charset="0"/>
              </a:rPr>
              <a:t>. 1966. </a:t>
            </a:r>
            <a:r>
              <a:rPr lang="en-US" sz="2400" b="1" dirty="0">
                <a:solidFill>
                  <a:srgbClr val="C00000"/>
                </a:solidFill>
                <a:latin typeface="Franklin Gothic Demi" panose="020B0703020102020204" pitchFamily="34" charset="0"/>
              </a:rPr>
              <a:t>the </a:t>
            </a:r>
            <a:r>
              <a:rPr lang="en-US" sz="2400" b="1" i="1" dirty="0">
                <a:solidFill>
                  <a:srgbClr val="C00000"/>
                </a:solidFill>
                <a:latin typeface="Franklin Gothic Demi" panose="020B0703020102020204" pitchFamily="34" charset="0"/>
              </a:rPr>
              <a:t>analytical </a:t>
            </a:r>
            <a:r>
              <a:rPr lang="en-US" sz="2400" b="1" i="1" dirty="0" smtClean="0">
                <a:solidFill>
                  <a:srgbClr val="C00000"/>
                </a:solidFill>
                <a:latin typeface="Franklin Gothic Demi" panose="020B0703020102020204" pitchFamily="34" charset="0"/>
              </a:rPr>
              <a:t>approach </a:t>
            </a:r>
            <a:r>
              <a:rPr lang="en-US" sz="2400" b="1" dirty="0" smtClean="0">
                <a:solidFill>
                  <a:srgbClr val="C00000"/>
                </a:solidFill>
                <a:latin typeface="Franklin Gothic Demi" panose="020B0703020102020204" pitchFamily="34" charset="0"/>
              </a:rPr>
              <a:t>to </a:t>
            </a:r>
            <a:r>
              <a:rPr lang="en-US" sz="2400" b="1" dirty="0">
                <a:solidFill>
                  <a:srgbClr val="C00000"/>
                </a:solidFill>
                <a:latin typeface="Franklin Gothic Demi" panose="020B0703020102020204" pitchFamily="34" charset="0"/>
              </a:rPr>
              <a:t>problem </a:t>
            </a:r>
            <a:r>
              <a:rPr lang="en-US" sz="2400" b="1" dirty="0" smtClean="0">
                <a:solidFill>
                  <a:srgbClr val="C00000"/>
                </a:solidFill>
                <a:latin typeface="Franklin Gothic Demi" panose="020B0703020102020204" pitchFamily="34" charset="0"/>
              </a:rPr>
              <a:t>solving. </a:t>
            </a:r>
            <a:r>
              <a:rPr lang="en-US" sz="2400" b="1" i="1" dirty="0">
                <a:solidFill>
                  <a:srgbClr val="C00000"/>
                </a:solidFill>
                <a:latin typeface="Franklin Gothic Demi" panose="020B0703020102020204" pitchFamily="34" charset="0"/>
              </a:rPr>
              <a:t>Anal. Chem. </a:t>
            </a:r>
            <a:r>
              <a:rPr lang="en-US" sz="2400" b="1" dirty="0">
                <a:solidFill>
                  <a:srgbClr val="C00000"/>
                </a:solidFill>
                <a:latin typeface="Franklin Gothic Demi" panose="020B0703020102020204" pitchFamily="34" charset="0"/>
              </a:rPr>
              <a:t>38, </a:t>
            </a:r>
            <a:r>
              <a:rPr lang="en-US" sz="2400" b="1" dirty="0" smtClean="0">
                <a:solidFill>
                  <a:srgbClr val="C00000"/>
                </a:solidFill>
                <a:latin typeface="Franklin Gothic Demi" panose="020B0703020102020204" pitchFamily="34" charset="0"/>
              </a:rPr>
              <a:t>1441.</a:t>
            </a:r>
            <a:endParaRPr lang="en-US" sz="2400" b="1" dirty="0">
              <a:solidFill>
                <a:srgbClr val="C00000"/>
              </a:solidFill>
              <a:latin typeface="Franklin Gothic Demi" panose="020B0703020102020204" pitchFamily="34" charset="0"/>
            </a:endParaRPr>
          </a:p>
        </p:txBody>
      </p:sp>
      <p:sp>
        <p:nvSpPr>
          <p:cNvPr id="4" name="Slide Number Placeholder 3"/>
          <p:cNvSpPr>
            <a:spLocks noGrp="1"/>
          </p:cNvSpPr>
          <p:nvPr>
            <p:ph type="sldNum" sz="quarter" idx="12"/>
          </p:nvPr>
        </p:nvSpPr>
        <p:spPr/>
        <p:txBody>
          <a:bodyPr/>
          <a:lstStyle/>
          <a:p>
            <a:fld id="{22307618-BAF9-479F-B401-B5E585E44FC3}" type="slidenum">
              <a:rPr lang="en-US" smtClean="0"/>
              <a:t>34</a:t>
            </a:fld>
            <a:endParaRPr lang="en-US"/>
          </a:p>
        </p:txBody>
      </p:sp>
    </p:spTree>
    <p:extLst>
      <p:ext uri="{BB962C8B-B14F-4D97-AF65-F5344CB8AC3E}">
        <p14:creationId xmlns:p14="http://schemas.microsoft.com/office/powerpoint/2010/main" val="46215104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10515600" cy="5991225"/>
          </a:xfrm>
        </p:spPr>
        <p:txBody>
          <a:bodyPr/>
          <a:lstStyle/>
          <a:p>
            <a:pPr algn="ctr"/>
            <a:endParaRPr lang="en-US" dirty="0"/>
          </a:p>
        </p:txBody>
      </p:sp>
      <p:sp>
        <p:nvSpPr>
          <p:cNvPr id="3" name="Content Placeholder 2"/>
          <p:cNvSpPr>
            <a:spLocks noGrp="1"/>
          </p:cNvSpPr>
          <p:nvPr>
            <p:ph idx="1"/>
          </p:nvPr>
        </p:nvSpPr>
        <p:spPr>
          <a:xfrm>
            <a:off x="838200" y="365123"/>
            <a:ext cx="10515600" cy="5991226"/>
          </a:xfrm>
        </p:spPr>
        <p:txBody>
          <a:bodyPr>
            <a:normAutofit fontScale="40000" lnSpcReduction="20000"/>
          </a:bodyPr>
          <a:lstStyle/>
          <a:p>
            <a:endParaRPr lang="en-US" sz="5000" b="1" i="1" dirty="0" smtClean="0">
              <a:solidFill>
                <a:srgbClr val="7030A0"/>
              </a:solidFill>
              <a:latin typeface="Franklin Gothic Demi" panose="020B0703020102020204" pitchFamily="34" charset="0"/>
            </a:endParaRPr>
          </a:p>
          <a:p>
            <a:r>
              <a:rPr lang="en-US" sz="5000" b="1" i="1" dirty="0" smtClean="0">
                <a:solidFill>
                  <a:srgbClr val="7030A0"/>
                </a:solidFill>
                <a:latin typeface="Franklin Gothic Demi" panose="020B0703020102020204" pitchFamily="34" charset="0"/>
              </a:rPr>
              <a:t>The </a:t>
            </a:r>
            <a:r>
              <a:rPr lang="en-US" sz="5000" b="1" i="1" dirty="0">
                <a:solidFill>
                  <a:srgbClr val="7030A0"/>
                </a:solidFill>
                <a:latin typeface="Franklin Gothic Demi" panose="020B0703020102020204" pitchFamily="34" charset="0"/>
              </a:rPr>
              <a:t>four simple steps we use are:</a:t>
            </a:r>
          </a:p>
          <a:p>
            <a:r>
              <a:rPr lang="en-US" sz="3600" b="1" dirty="0">
                <a:latin typeface="Franklin Gothic Demi" panose="020B0703020102020204" pitchFamily="34" charset="0"/>
              </a:rPr>
              <a:t>READ the question.</a:t>
            </a:r>
          </a:p>
          <a:p>
            <a:r>
              <a:rPr lang="en-US" sz="3600" b="1" dirty="0">
                <a:latin typeface="Franklin Gothic Demi" panose="020B0703020102020204" pitchFamily="34" charset="0"/>
              </a:rPr>
              <a:t>PLAN your approach.</a:t>
            </a:r>
          </a:p>
          <a:p>
            <a:r>
              <a:rPr lang="en-US" sz="3600" b="1" dirty="0">
                <a:latin typeface="Franklin Gothic Demi" panose="020B0703020102020204" pitchFamily="34" charset="0"/>
              </a:rPr>
              <a:t>SOLVE the problem.</a:t>
            </a:r>
          </a:p>
          <a:p>
            <a:r>
              <a:rPr lang="en-US" sz="3600" b="1" dirty="0">
                <a:latin typeface="Franklin Gothic Demi" panose="020B0703020102020204" pitchFamily="34" charset="0"/>
              </a:rPr>
              <a:t>CHECK your answer.</a:t>
            </a:r>
          </a:p>
          <a:p>
            <a:r>
              <a:rPr lang="en-US" sz="5000" b="1" i="1" dirty="0">
                <a:solidFill>
                  <a:srgbClr val="7030A0"/>
                </a:solidFill>
                <a:latin typeface="Franklin Gothic Heavy" panose="020B0903020102020204" pitchFamily="34" charset="0"/>
              </a:rPr>
              <a:t>The steps for solving a numeric word problem are analyze, calculate, and evaluate.</a:t>
            </a:r>
          </a:p>
          <a:p>
            <a:r>
              <a:rPr lang="en-US" sz="3800" b="1" dirty="0">
                <a:latin typeface="Franklin Gothic Demi" panose="020B0703020102020204" pitchFamily="34" charset="0"/>
              </a:rPr>
              <a:t>Analyze.</a:t>
            </a:r>
          </a:p>
          <a:p>
            <a:r>
              <a:rPr lang="en-US" sz="3800" b="1" dirty="0">
                <a:latin typeface="Franklin Gothic Demi" panose="020B0703020102020204" pitchFamily="34" charset="0"/>
              </a:rPr>
              <a:t>Evaluate.</a:t>
            </a:r>
          </a:p>
          <a:p>
            <a:r>
              <a:rPr lang="en-US" sz="3800" b="1" dirty="0">
                <a:latin typeface="Franklin Gothic Demi" panose="020B0703020102020204" pitchFamily="34" charset="0"/>
              </a:rPr>
              <a:t>Calculate.</a:t>
            </a:r>
          </a:p>
          <a:p>
            <a:r>
              <a:rPr lang="en-US" sz="5000" b="1" i="1" dirty="0" smtClean="0">
                <a:solidFill>
                  <a:srgbClr val="7030A0"/>
                </a:solidFill>
                <a:latin typeface="Franklin Gothic Heavy" panose="020B0903020102020204" pitchFamily="34" charset="0"/>
              </a:rPr>
              <a:t>There are 8-Step </a:t>
            </a:r>
            <a:r>
              <a:rPr lang="en-US" sz="5000" b="1" i="1" dirty="0">
                <a:solidFill>
                  <a:srgbClr val="7030A0"/>
                </a:solidFill>
                <a:latin typeface="Franklin Gothic Heavy" panose="020B0903020102020204" pitchFamily="34" charset="0"/>
              </a:rPr>
              <a:t>Problem Solving Process</a:t>
            </a:r>
            <a:endParaRPr lang="en-US" sz="5000" i="1" dirty="0">
              <a:solidFill>
                <a:srgbClr val="7030A0"/>
              </a:solidFill>
              <a:latin typeface="Franklin Gothic Heavy" panose="020B0903020102020204" pitchFamily="34" charset="0"/>
            </a:endParaRPr>
          </a:p>
          <a:p>
            <a:r>
              <a:rPr lang="en-US" sz="4500" dirty="0">
                <a:latin typeface="Franklin Gothic Demi" panose="020B0703020102020204" pitchFamily="34" charset="0"/>
              </a:rPr>
              <a:t>Step 1: Define the Problem. What is the problem? ...</a:t>
            </a:r>
          </a:p>
          <a:p>
            <a:r>
              <a:rPr lang="en-US" sz="4500" dirty="0">
                <a:latin typeface="Franklin Gothic Demi" panose="020B0703020102020204" pitchFamily="34" charset="0"/>
              </a:rPr>
              <a:t>Step 2: Clarify the Problem. ...</a:t>
            </a:r>
          </a:p>
          <a:p>
            <a:r>
              <a:rPr lang="en-US" sz="4500" dirty="0">
                <a:latin typeface="Franklin Gothic Demi" panose="020B0703020102020204" pitchFamily="34" charset="0"/>
              </a:rPr>
              <a:t>Step 3: Define the Goals. ...</a:t>
            </a:r>
          </a:p>
          <a:p>
            <a:r>
              <a:rPr lang="en-US" sz="4500" dirty="0">
                <a:latin typeface="Franklin Gothic Demi" panose="020B0703020102020204" pitchFamily="34" charset="0"/>
              </a:rPr>
              <a:t>Step 4: Identify Root Cause of the Problem. ...</a:t>
            </a:r>
          </a:p>
          <a:p>
            <a:r>
              <a:rPr lang="en-US" sz="4500" dirty="0">
                <a:latin typeface="Franklin Gothic Demi" panose="020B0703020102020204" pitchFamily="34" charset="0"/>
              </a:rPr>
              <a:t>Step 5: Develop Action Plan. ...</a:t>
            </a:r>
          </a:p>
          <a:p>
            <a:r>
              <a:rPr lang="en-US" sz="4500" dirty="0">
                <a:latin typeface="Franklin Gothic Demi" panose="020B0703020102020204" pitchFamily="34" charset="0"/>
              </a:rPr>
              <a:t>Step 6: Execute Action Plan. ...</a:t>
            </a:r>
          </a:p>
          <a:p>
            <a:r>
              <a:rPr lang="en-US" sz="4500" dirty="0">
                <a:latin typeface="Franklin Gothic Demi" panose="020B0703020102020204" pitchFamily="34" charset="0"/>
              </a:rPr>
              <a:t>Step 7: Evaluate the Results. ...</a:t>
            </a:r>
          </a:p>
          <a:p>
            <a:r>
              <a:rPr lang="en-US" sz="4500" dirty="0">
                <a:latin typeface="Franklin Gothic Demi" panose="020B0703020102020204" pitchFamily="34" charset="0"/>
              </a:rPr>
              <a:t>Step 8: Continuously Improve</a:t>
            </a:r>
            <a:r>
              <a:rPr lang="en-US" sz="4500" dirty="0" smtClean="0">
                <a:latin typeface="Franklin Gothic Demi" panose="020B0703020102020204" pitchFamily="34" charset="0"/>
              </a:rPr>
              <a:t>.</a:t>
            </a:r>
            <a:endParaRPr lang="en-US" sz="4500" dirty="0"/>
          </a:p>
        </p:txBody>
      </p:sp>
      <p:sp>
        <p:nvSpPr>
          <p:cNvPr id="4" name="Slide Number Placeholder 3"/>
          <p:cNvSpPr>
            <a:spLocks noGrp="1"/>
          </p:cNvSpPr>
          <p:nvPr>
            <p:ph type="sldNum" sz="quarter" idx="12"/>
          </p:nvPr>
        </p:nvSpPr>
        <p:spPr/>
        <p:txBody>
          <a:bodyPr/>
          <a:lstStyle/>
          <a:p>
            <a:fld id="{D76381B8-ADA0-4AC5-BED3-D67E2872CD0B}" type="slidenum">
              <a:rPr lang="en-US" smtClean="0"/>
              <a:t>35</a:t>
            </a:fld>
            <a:endParaRPr lang="en-US"/>
          </a:p>
        </p:txBody>
      </p:sp>
    </p:spTree>
    <p:extLst>
      <p:ext uri="{BB962C8B-B14F-4D97-AF65-F5344CB8AC3E}">
        <p14:creationId xmlns:p14="http://schemas.microsoft.com/office/powerpoint/2010/main" val="2526993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2">
            <a:alpha val="89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75230" y="177422"/>
            <a:ext cx="11641539" cy="598536"/>
          </a:xfrm>
        </p:spPr>
        <p:txBody>
          <a:bodyPr>
            <a:normAutofit/>
          </a:bodyPr>
          <a:lstStyle/>
          <a:p>
            <a:pPr algn="ctr"/>
            <a:r>
              <a:rPr lang="en-US" sz="2800" b="1" i="1" dirty="0">
                <a:solidFill>
                  <a:srgbClr val="FF9933"/>
                </a:solidFill>
                <a:effectLst>
                  <a:outerShdw blurRad="38100" dist="38100" dir="2700000" algn="tl">
                    <a:srgbClr val="000000">
                      <a:alpha val="43137"/>
                    </a:srgbClr>
                  </a:outerShdw>
                </a:effectLst>
                <a:latin typeface="Franklin Gothic Heavy" panose="020B0903020102020204" pitchFamily="34" charset="0"/>
              </a:rPr>
              <a:t>Images </a:t>
            </a:r>
            <a:r>
              <a:rPr lang="en-US" sz="2800" b="1" i="1" dirty="0" smtClean="0">
                <a:solidFill>
                  <a:srgbClr val="FF9933"/>
                </a:solidFill>
                <a:effectLst>
                  <a:outerShdw blurRad="38100" dist="38100" dir="2700000" algn="tl">
                    <a:srgbClr val="000000">
                      <a:alpha val="43137"/>
                    </a:srgbClr>
                  </a:outerShdw>
                </a:effectLst>
                <a:latin typeface="Franklin Gothic Heavy" panose="020B0903020102020204" pitchFamily="34" charset="0"/>
              </a:rPr>
              <a:t>Examples of Problem Solving in </a:t>
            </a:r>
            <a:r>
              <a:rPr lang="en-US" sz="2800" b="1" i="1" dirty="0">
                <a:solidFill>
                  <a:srgbClr val="FF9933"/>
                </a:solidFill>
                <a:effectLst>
                  <a:outerShdw blurRad="38100" dist="38100" dir="2700000" algn="tl">
                    <a:srgbClr val="000000">
                      <a:alpha val="43137"/>
                    </a:srgbClr>
                  </a:outerShdw>
                </a:effectLst>
                <a:latin typeface="Franklin Gothic Heavy" panose="020B0903020102020204" pitchFamily="34" charset="0"/>
              </a:rPr>
              <a:t>analytical chemistry</a:t>
            </a:r>
            <a:endParaRPr lang="en-US" sz="2800" b="1" i="1" dirty="0">
              <a:solidFill>
                <a:srgbClr val="FF9933"/>
              </a:solidFill>
              <a:effectLst>
                <a:outerShdw blurRad="38100" dist="38100" dir="2700000" algn="tl">
                  <a:srgbClr val="000000">
                    <a:alpha val="43137"/>
                  </a:srgbClr>
                </a:outerShdw>
              </a:effectLst>
              <a:latin typeface="Franklin Gothic Heavy" panose="020B0903020102020204" pitchFamily="34" charset="0"/>
            </a:endParaRPr>
          </a:p>
        </p:txBody>
      </p:sp>
      <p:sp>
        <p:nvSpPr>
          <p:cNvPr id="3" name="Content Placeholder 2"/>
          <p:cNvSpPr>
            <a:spLocks noGrp="1"/>
          </p:cNvSpPr>
          <p:nvPr>
            <p:ph idx="1"/>
          </p:nvPr>
        </p:nvSpPr>
        <p:spPr>
          <a:xfrm>
            <a:off x="275231" y="955344"/>
            <a:ext cx="11641538" cy="5221619"/>
          </a:xfrm>
        </p:spPr>
        <p:txBody>
          <a:bodyPr/>
          <a:lstStyle/>
          <a:p>
            <a:pPr marL="0" indent="0" algn="ctr">
              <a:buNone/>
            </a:pPr>
            <a:r>
              <a:rPr lang="en-US" dirty="0"/>
              <a:t/>
            </a:r>
            <a:br>
              <a:rPr lang="en-US" dirty="0"/>
            </a:br>
            <a:endParaRPr lang="en-US" dirty="0"/>
          </a:p>
        </p:txBody>
      </p:sp>
      <p:sp>
        <p:nvSpPr>
          <p:cNvPr id="4" name="Slide Number Placeholder 3"/>
          <p:cNvSpPr>
            <a:spLocks noGrp="1"/>
          </p:cNvSpPr>
          <p:nvPr>
            <p:ph type="sldNum" sz="quarter" idx="12"/>
          </p:nvPr>
        </p:nvSpPr>
        <p:spPr/>
        <p:txBody>
          <a:bodyPr/>
          <a:lstStyle/>
          <a:p>
            <a:fld id="{D76381B8-ADA0-4AC5-BED3-D67E2872CD0B}" type="slidenum">
              <a:rPr lang="en-US" smtClean="0"/>
              <a:t>36</a:t>
            </a:fld>
            <a:endParaRPr lang="en-US"/>
          </a:p>
        </p:txBody>
      </p:sp>
      <p:graphicFrame>
        <p:nvGraphicFramePr>
          <p:cNvPr id="5" name="Table 4"/>
          <p:cNvGraphicFramePr>
            <a:graphicFrameLocks noGrp="1"/>
          </p:cNvGraphicFramePr>
          <p:nvPr>
            <p:extLst>
              <p:ext uri="{D42A27DB-BD31-4B8C-83A1-F6EECF244321}">
                <p14:modId xmlns:p14="http://schemas.microsoft.com/office/powerpoint/2010/main" val="318711559"/>
              </p:ext>
            </p:extLst>
          </p:nvPr>
        </p:nvGraphicFramePr>
        <p:xfrm>
          <a:off x="163772" y="955344"/>
          <a:ext cx="11627894" cy="5638800"/>
        </p:xfrm>
        <a:graphic>
          <a:graphicData uri="http://schemas.openxmlformats.org/drawingml/2006/table">
            <a:tbl>
              <a:tblPr firstRow="1" bandRow="1">
                <a:tableStyleId>{5C22544A-7EE6-4342-B048-85BDC9FD1C3A}</a:tableStyleId>
              </a:tblPr>
              <a:tblGrid>
                <a:gridCol w="5813947"/>
                <a:gridCol w="5813947"/>
              </a:tblGrid>
              <a:tr h="5568286">
                <a:tc>
                  <a:txBody>
                    <a:bodyPr/>
                    <a:lstStyle/>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r>
                        <a:rPr lang="en-US" sz="2000" i="1" dirty="0" smtClean="0">
                          <a:solidFill>
                            <a:schemeClr val="tx1"/>
                          </a:solidFill>
                          <a:latin typeface="Franklin Gothic Heavy" panose="020B0903020102020204" pitchFamily="34" charset="0"/>
                        </a:rPr>
                        <a:t>Analytical Chemistry: A Tool  For Problem Solving</a:t>
                      </a:r>
                      <a:endParaRPr lang="en-US" dirty="0"/>
                    </a:p>
                  </a:txBody>
                  <a:tcPr>
                    <a:solidFill>
                      <a:schemeClr val="accent1">
                        <a:lumMod val="20000"/>
                        <a:lumOff val="80000"/>
                      </a:schemeClr>
                    </a:solidFill>
                  </a:tcPr>
                </a:tc>
                <a:tc>
                  <a:txBody>
                    <a:bodyPr/>
                    <a:lstStyle/>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r>
                        <a:rPr lang="en-US" sz="2400" dirty="0" smtClean="0">
                          <a:solidFill>
                            <a:schemeClr val="tx1"/>
                          </a:solidFill>
                          <a:effectLst>
                            <a:outerShdw blurRad="38100" dist="38100" dir="2700000" algn="tl">
                              <a:srgbClr val="000000">
                                <a:alpha val="43137"/>
                              </a:srgbClr>
                            </a:outerShdw>
                          </a:effectLst>
                          <a:latin typeface="Franklin Gothic Heavy" panose="020B0903020102020204" pitchFamily="34" charset="0"/>
                        </a:rPr>
                        <a:t>Steps of A Chemical  Analysis</a:t>
                      </a:r>
                      <a:endParaRPr lang="en-US" sz="2400" dirty="0">
                        <a:solidFill>
                          <a:schemeClr val="tx1"/>
                        </a:solidFill>
                        <a:effectLst>
                          <a:outerShdw blurRad="38100" dist="38100" dir="2700000" algn="tl">
                            <a:srgbClr val="000000">
                              <a:alpha val="43137"/>
                            </a:srgbClr>
                          </a:outerShdw>
                        </a:effectLst>
                        <a:latin typeface="Franklin Gothic Heavy" panose="020B0903020102020204" pitchFamily="34" charset="0"/>
                      </a:endParaRPr>
                    </a:p>
                  </a:txBody>
                  <a:tcPr>
                    <a:solidFill>
                      <a:schemeClr val="accent1">
                        <a:lumMod val="20000"/>
                        <a:lumOff val="80000"/>
                      </a:schemeClr>
                    </a:solidFill>
                  </a:tcPr>
                </a:tc>
              </a:tr>
            </a:tbl>
          </a:graphicData>
        </a:graphic>
      </p:graphicFrame>
      <p:pic>
        <p:nvPicPr>
          <p:cNvPr id="6" name="Picture 5"/>
          <p:cNvPicPr>
            <a:picLocks noChangeAspect="1"/>
          </p:cNvPicPr>
          <p:nvPr/>
        </p:nvPicPr>
        <p:blipFill>
          <a:blip r:embed="rId2"/>
          <a:stretch>
            <a:fillRect/>
          </a:stretch>
        </p:blipFill>
        <p:spPr>
          <a:xfrm>
            <a:off x="532263" y="1146412"/>
            <a:ext cx="5049672" cy="4490113"/>
          </a:xfrm>
          <a:prstGeom prst="rect">
            <a:avLst/>
          </a:prstGeom>
        </p:spPr>
      </p:pic>
      <p:pic>
        <p:nvPicPr>
          <p:cNvPr id="7" name="Picture 6"/>
          <p:cNvPicPr>
            <a:picLocks noChangeAspect="1"/>
          </p:cNvPicPr>
          <p:nvPr/>
        </p:nvPicPr>
        <p:blipFill>
          <a:blip r:embed="rId3"/>
          <a:stretch>
            <a:fillRect/>
          </a:stretch>
        </p:blipFill>
        <p:spPr>
          <a:xfrm>
            <a:off x="6591870" y="1146412"/>
            <a:ext cx="4761930" cy="4367284"/>
          </a:xfrm>
          <a:prstGeom prst="rect">
            <a:avLst/>
          </a:prstGeom>
        </p:spPr>
      </p:pic>
    </p:spTree>
    <p:extLst>
      <p:ext uri="{BB962C8B-B14F-4D97-AF65-F5344CB8AC3E}">
        <p14:creationId xmlns:p14="http://schemas.microsoft.com/office/powerpoint/2010/main" val="391827400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5230" y="177422"/>
            <a:ext cx="11641539" cy="598536"/>
          </a:xfrm>
        </p:spPr>
        <p:txBody>
          <a:bodyPr/>
          <a:lstStyle/>
          <a:p>
            <a:pPr algn="ctr"/>
            <a:r>
              <a:rPr lang="en-US" sz="2800" b="1" i="1" dirty="0" smtClean="0">
                <a:solidFill>
                  <a:srgbClr val="FF9933"/>
                </a:solidFill>
                <a:effectLst>
                  <a:outerShdw blurRad="38100" dist="38100" dir="2700000" algn="tl">
                    <a:srgbClr val="000000">
                      <a:alpha val="43137"/>
                    </a:srgbClr>
                  </a:outerShdw>
                </a:effectLst>
                <a:latin typeface="Franklin Gothic Heavy" panose="020B0903020102020204" pitchFamily="34" charset="0"/>
              </a:rPr>
              <a:t>Examples of Problem Solving Images </a:t>
            </a:r>
            <a:r>
              <a:rPr lang="en-US" sz="2800" b="1" i="1" dirty="0">
                <a:solidFill>
                  <a:srgbClr val="FF9933"/>
                </a:solidFill>
                <a:effectLst>
                  <a:outerShdw blurRad="38100" dist="38100" dir="2700000" algn="tl">
                    <a:srgbClr val="000000">
                      <a:alpha val="43137"/>
                    </a:srgbClr>
                  </a:outerShdw>
                </a:effectLst>
                <a:latin typeface="Franklin Gothic Heavy" panose="020B0903020102020204" pitchFamily="34" charset="0"/>
              </a:rPr>
              <a:t>in analytical chemistry</a:t>
            </a:r>
            <a:endParaRPr lang="en-US" sz="2800" b="1" i="1" dirty="0">
              <a:solidFill>
                <a:srgbClr val="FF9933"/>
              </a:solidFill>
              <a:effectLst>
                <a:outerShdw blurRad="38100" dist="38100" dir="2700000" algn="tl">
                  <a:srgbClr val="000000">
                    <a:alpha val="43137"/>
                  </a:srgbClr>
                </a:outerShdw>
              </a:effectLst>
              <a:latin typeface="Franklin Gothic Heavy" panose="020B0903020102020204" pitchFamily="34" charset="0"/>
            </a:endParaRPr>
          </a:p>
        </p:txBody>
      </p:sp>
      <p:sp>
        <p:nvSpPr>
          <p:cNvPr id="3" name="Content Placeholder 2"/>
          <p:cNvSpPr>
            <a:spLocks noGrp="1"/>
          </p:cNvSpPr>
          <p:nvPr>
            <p:ph idx="1"/>
          </p:nvPr>
        </p:nvSpPr>
        <p:spPr>
          <a:xfrm>
            <a:off x="275231" y="955344"/>
            <a:ext cx="11641538" cy="5221619"/>
          </a:xfrm>
        </p:spPr>
        <p:txBody>
          <a:bodyPr/>
          <a:lstStyle/>
          <a:p>
            <a:pPr marL="0" indent="0" algn="ctr">
              <a:buNone/>
            </a:pPr>
            <a:r>
              <a:rPr lang="en-US" dirty="0"/>
              <a:t/>
            </a:r>
            <a:br>
              <a:rPr lang="en-US" dirty="0"/>
            </a:br>
            <a:endParaRPr lang="en-US" dirty="0"/>
          </a:p>
        </p:txBody>
      </p:sp>
      <p:sp>
        <p:nvSpPr>
          <p:cNvPr id="4" name="Slide Number Placeholder 3"/>
          <p:cNvSpPr>
            <a:spLocks noGrp="1"/>
          </p:cNvSpPr>
          <p:nvPr>
            <p:ph type="sldNum" sz="quarter" idx="12"/>
          </p:nvPr>
        </p:nvSpPr>
        <p:spPr/>
        <p:txBody>
          <a:bodyPr/>
          <a:lstStyle/>
          <a:p>
            <a:fld id="{D76381B8-ADA0-4AC5-BED3-D67E2872CD0B}" type="slidenum">
              <a:rPr lang="en-US" smtClean="0"/>
              <a:t>37</a:t>
            </a:fld>
            <a:endParaRPr lang="en-US"/>
          </a:p>
        </p:txBody>
      </p:sp>
      <p:graphicFrame>
        <p:nvGraphicFramePr>
          <p:cNvPr id="5" name="Table 4"/>
          <p:cNvGraphicFramePr>
            <a:graphicFrameLocks noGrp="1"/>
          </p:cNvGraphicFramePr>
          <p:nvPr>
            <p:extLst>
              <p:ext uri="{D42A27DB-BD31-4B8C-83A1-F6EECF244321}">
                <p14:modId xmlns:p14="http://schemas.microsoft.com/office/powerpoint/2010/main" val="3515056947"/>
              </p:ext>
            </p:extLst>
          </p:nvPr>
        </p:nvGraphicFramePr>
        <p:xfrm>
          <a:off x="275230" y="955344"/>
          <a:ext cx="11641540" cy="5760720"/>
        </p:xfrm>
        <a:graphic>
          <a:graphicData uri="http://schemas.openxmlformats.org/drawingml/2006/table">
            <a:tbl>
              <a:tblPr firstRow="1" bandRow="1">
                <a:tableStyleId>{5C22544A-7EE6-4342-B048-85BDC9FD1C3A}</a:tableStyleId>
              </a:tblPr>
              <a:tblGrid>
                <a:gridCol w="5820770"/>
                <a:gridCol w="5820770"/>
              </a:tblGrid>
              <a:tr h="5401006">
                <a:tc>
                  <a:txBody>
                    <a:bodyPr/>
                    <a:lstStyle/>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r>
                        <a:rPr lang="en-US" sz="2400" dirty="0" smtClean="0">
                          <a:solidFill>
                            <a:schemeClr val="tx1"/>
                          </a:solidFill>
                          <a:latin typeface="Franklin Gothic Heavy" panose="020B0903020102020204" pitchFamily="34" charset="0"/>
                        </a:rPr>
                        <a:t>An Integrated Approach of Analytical Chemistry</a:t>
                      </a:r>
                      <a:endParaRPr lang="en-US" sz="2400" dirty="0">
                        <a:solidFill>
                          <a:schemeClr val="tx1"/>
                        </a:solidFill>
                        <a:latin typeface="Franklin Gothic Heavy" panose="020B0903020102020204" pitchFamily="34" charset="0"/>
                      </a:endParaRPr>
                    </a:p>
                  </a:txBody>
                  <a:tcPr>
                    <a:solidFill>
                      <a:schemeClr val="accent1">
                        <a:lumMod val="20000"/>
                        <a:lumOff val="80000"/>
                      </a:schemeClr>
                    </a:solidFill>
                  </a:tcPr>
                </a:tc>
                <a:tc>
                  <a:txBody>
                    <a:bodyPr/>
                    <a:lstStyle/>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r>
                        <a:rPr lang="en-US" sz="2400" dirty="0" smtClean="0">
                          <a:solidFill>
                            <a:schemeClr val="tx1"/>
                          </a:solidFill>
                          <a:latin typeface="Franklin Gothic Demi" panose="020B0703020102020204" pitchFamily="34" charset="0"/>
                        </a:rPr>
                        <a:t>Solved: Help Me TO Solve This Analytical Chemistry MC</a:t>
                      </a:r>
                      <a:r>
                        <a:rPr lang="en-US" sz="2400" dirty="0" smtClean="0">
                          <a:solidFill>
                            <a:schemeClr val="tx1"/>
                          </a:solidFill>
                          <a:latin typeface="Franklin Gothic Heavy" panose="020B0903020102020204" pitchFamily="34" charset="0"/>
                        </a:rPr>
                        <a:t>Q</a:t>
                      </a:r>
                      <a:endParaRPr lang="en-US" sz="2400" dirty="0">
                        <a:solidFill>
                          <a:schemeClr val="tx1"/>
                        </a:solidFill>
                        <a:latin typeface="Franklin Gothic Heavy" panose="020B0903020102020204" pitchFamily="34" charset="0"/>
                      </a:endParaRPr>
                    </a:p>
                  </a:txBody>
                  <a:tcPr>
                    <a:solidFill>
                      <a:schemeClr val="accent1">
                        <a:lumMod val="20000"/>
                        <a:lumOff val="80000"/>
                      </a:schemeClr>
                    </a:solidFill>
                  </a:tcPr>
                </a:tc>
              </a:tr>
            </a:tbl>
          </a:graphicData>
        </a:graphic>
      </p:graphicFrame>
      <p:pic>
        <p:nvPicPr>
          <p:cNvPr id="6" name="Picture 5"/>
          <p:cNvPicPr>
            <a:picLocks noChangeAspect="1"/>
          </p:cNvPicPr>
          <p:nvPr/>
        </p:nvPicPr>
        <p:blipFill>
          <a:blip r:embed="rId2"/>
          <a:stretch>
            <a:fillRect/>
          </a:stretch>
        </p:blipFill>
        <p:spPr>
          <a:xfrm>
            <a:off x="571500" y="1508760"/>
            <a:ext cx="4914900" cy="4251960"/>
          </a:xfrm>
          <a:prstGeom prst="rect">
            <a:avLst/>
          </a:prstGeom>
        </p:spPr>
      </p:pic>
      <p:pic>
        <p:nvPicPr>
          <p:cNvPr id="7" name="Picture 6"/>
          <p:cNvPicPr>
            <a:picLocks noChangeAspect="1"/>
          </p:cNvPicPr>
          <p:nvPr/>
        </p:nvPicPr>
        <p:blipFill>
          <a:blip r:embed="rId3"/>
          <a:stretch>
            <a:fillRect/>
          </a:stretch>
        </p:blipFill>
        <p:spPr>
          <a:xfrm>
            <a:off x="6455391" y="1160060"/>
            <a:ext cx="5158854" cy="4600660"/>
          </a:xfrm>
          <a:prstGeom prst="rect">
            <a:avLst/>
          </a:prstGeom>
        </p:spPr>
      </p:pic>
    </p:spTree>
    <p:extLst>
      <p:ext uri="{BB962C8B-B14F-4D97-AF65-F5344CB8AC3E}">
        <p14:creationId xmlns:p14="http://schemas.microsoft.com/office/powerpoint/2010/main" val="345927404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135" y="197709"/>
            <a:ext cx="11653713" cy="644120"/>
          </a:xfrm>
        </p:spPr>
        <p:txBody>
          <a:bodyPr>
            <a:normAutofit/>
          </a:bodyPr>
          <a:lstStyle/>
          <a:p>
            <a:pPr algn="ctr"/>
            <a:r>
              <a:rPr lang="en-US" sz="3600" b="1" i="1" dirty="0">
                <a:solidFill>
                  <a:srgbClr val="FF3399"/>
                </a:solidFill>
                <a:effectLst>
                  <a:outerShdw blurRad="38100" dist="38100" dir="2700000" algn="tl">
                    <a:srgbClr val="000000">
                      <a:alpha val="43137"/>
                    </a:srgbClr>
                  </a:outerShdw>
                </a:effectLst>
                <a:latin typeface="Franklin Gothic Heavy" panose="020B0903020102020204" pitchFamily="34" charset="0"/>
              </a:rPr>
              <a:t>Analytical Problems</a:t>
            </a:r>
          </a:p>
        </p:txBody>
      </p:sp>
      <p:sp>
        <p:nvSpPr>
          <p:cNvPr id="3" name="Content Placeholder 2"/>
          <p:cNvSpPr>
            <a:spLocks noGrp="1"/>
          </p:cNvSpPr>
          <p:nvPr>
            <p:ph idx="1"/>
          </p:nvPr>
        </p:nvSpPr>
        <p:spPr>
          <a:xfrm>
            <a:off x="247135" y="957942"/>
            <a:ext cx="11653713" cy="5398407"/>
          </a:xfrm>
        </p:spPr>
        <p:txBody>
          <a:bodyPr>
            <a:normAutofit lnSpcReduction="10000"/>
          </a:bodyPr>
          <a:lstStyle/>
          <a:p>
            <a:pPr algn="just"/>
            <a:r>
              <a:rPr lang="en-US" b="1" i="1" dirty="0" smtClean="0">
                <a:solidFill>
                  <a:srgbClr val="7030A0"/>
                </a:solidFill>
                <a:latin typeface="Franklin Gothic Medium" panose="020B0603020102020204" pitchFamily="34" charset="0"/>
              </a:rPr>
              <a:t>An Example of an Analytical Problem:</a:t>
            </a:r>
          </a:p>
          <a:p>
            <a:pPr algn="just"/>
            <a:r>
              <a:rPr lang="en-US" b="1" dirty="0" smtClean="0">
                <a:latin typeface="Franklin Gothic Medium" panose="020B0603020102020204" pitchFamily="34" charset="0"/>
              </a:rPr>
              <a:t> For solving, required </a:t>
            </a:r>
            <a:r>
              <a:rPr lang="en-US" b="1" dirty="0">
                <a:latin typeface="Franklin Gothic Medium" panose="020B0603020102020204" pitchFamily="34" charset="0"/>
              </a:rPr>
              <a:t>the calculation of a data set’s basic statistical characteristics, such as its mean, median, range, standard deviation, or variance. </a:t>
            </a:r>
            <a:r>
              <a:rPr lang="en-US" b="1" dirty="0" smtClean="0">
                <a:latin typeface="Franklin Gothic Medium" panose="020B0603020102020204" pitchFamily="34" charset="0"/>
              </a:rPr>
              <a:t>For </a:t>
            </a:r>
            <a:r>
              <a:rPr lang="en-US" b="1" dirty="0" smtClean="0">
                <a:latin typeface="Franklin Gothic Medium" panose="020B0603020102020204" pitchFamily="34" charset="0"/>
              </a:rPr>
              <a:t>these kind of problems be </a:t>
            </a:r>
            <a:r>
              <a:rPr lang="en-US" b="1" dirty="0">
                <a:latin typeface="Franklin Gothic Medium" panose="020B0603020102020204" pitchFamily="34" charset="0"/>
              </a:rPr>
              <a:t>sure you have access to a </a:t>
            </a:r>
            <a:r>
              <a:rPr lang="en-US" b="1" i="1" dirty="0">
                <a:solidFill>
                  <a:srgbClr val="FF0000"/>
                </a:solidFill>
                <a:latin typeface="Franklin Gothic Medium" panose="020B0603020102020204" pitchFamily="34" charset="0"/>
              </a:rPr>
              <a:t>scientific calculator</a:t>
            </a:r>
            <a:r>
              <a:rPr lang="en-US" b="1" dirty="0">
                <a:latin typeface="Franklin Gothic Medium" panose="020B0603020102020204" pitchFamily="34" charset="0"/>
              </a:rPr>
              <a:t>, a spreadsheet program, such as Excel, or a statistical software program, </a:t>
            </a:r>
            <a:r>
              <a:rPr lang="en-US" b="1" dirty="0" smtClean="0">
                <a:latin typeface="Franklin Gothic Medium" panose="020B0603020102020204" pitchFamily="34" charset="0"/>
              </a:rPr>
              <a:t>and </a:t>
            </a:r>
            <a:r>
              <a:rPr lang="en-US" b="1" dirty="0">
                <a:latin typeface="Franklin Gothic Medium" panose="020B0603020102020204" pitchFamily="34" charset="0"/>
              </a:rPr>
              <a:t>that you know how to use it to complete these </a:t>
            </a:r>
            <a:r>
              <a:rPr lang="en-US" b="1" dirty="0" smtClean="0">
                <a:latin typeface="Franklin Gothic Medium" panose="020B0603020102020204" pitchFamily="34" charset="0"/>
              </a:rPr>
              <a:t>types of </a:t>
            </a:r>
            <a:r>
              <a:rPr lang="en-US" b="1" dirty="0">
                <a:latin typeface="Franklin Gothic Medium" panose="020B0603020102020204" pitchFamily="34" charset="0"/>
              </a:rPr>
              <a:t>basic </a:t>
            </a:r>
            <a:r>
              <a:rPr lang="en-US" b="1" dirty="0" smtClean="0">
                <a:latin typeface="Franklin Gothic Medium" panose="020B0603020102020204" pitchFamily="34" charset="0"/>
              </a:rPr>
              <a:t>statistical </a:t>
            </a:r>
            <a:r>
              <a:rPr lang="en-US" b="1" dirty="0" smtClean="0">
                <a:latin typeface="Franklin Gothic Medium" panose="020B0603020102020204" pitchFamily="34" charset="0"/>
              </a:rPr>
              <a:t>calculations.</a:t>
            </a:r>
          </a:p>
          <a:p>
            <a:r>
              <a:rPr lang="en-US" b="1" dirty="0" smtClean="0">
                <a:latin typeface="Franklin Gothic Medium" panose="020B0603020102020204" pitchFamily="34" charset="0"/>
              </a:rPr>
              <a:t>Calculate the </a:t>
            </a:r>
            <a:r>
              <a:rPr lang="en-US" b="1" i="1" dirty="0" smtClean="0">
                <a:solidFill>
                  <a:srgbClr val="031CD3"/>
                </a:solidFill>
                <a:latin typeface="Franklin Gothic Medium" panose="020B0603020102020204" pitchFamily="34" charset="0"/>
              </a:rPr>
              <a:t>Mean, Average, Median, the Range, the Standard Deviation,</a:t>
            </a:r>
            <a:r>
              <a:rPr lang="en-US" b="1" i="1" dirty="0">
                <a:solidFill>
                  <a:srgbClr val="031CD3"/>
                </a:solidFill>
                <a:latin typeface="Franklin Gothic Medium" panose="020B0603020102020204" pitchFamily="34" charset="0"/>
              </a:rPr>
              <a:t> </a:t>
            </a:r>
            <a:r>
              <a:rPr lang="en-US" b="1" i="1" dirty="0" smtClean="0">
                <a:solidFill>
                  <a:srgbClr val="031CD3"/>
                </a:solidFill>
                <a:latin typeface="Franklin Gothic Medium" panose="020B0603020102020204" pitchFamily="34" charset="0"/>
              </a:rPr>
              <a:t>and the Standard Error of Mean (SEM)</a:t>
            </a:r>
            <a:r>
              <a:rPr lang="en-US" b="1" dirty="0" smtClean="0">
                <a:latin typeface="Franklin Gothic Medium" panose="020B0603020102020204" pitchFamily="34" charset="0"/>
              </a:rPr>
              <a:t>, of the following 12 Data:</a:t>
            </a:r>
          </a:p>
          <a:p>
            <a:pPr marL="0" indent="0" algn="ctr">
              <a:buNone/>
            </a:pPr>
            <a:r>
              <a:rPr lang="en-US" b="1" i="1" dirty="0" smtClean="0">
                <a:solidFill>
                  <a:srgbClr val="FF0000"/>
                </a:solidFill>
                <a:latin typeface="Franklin Gothic Heavy" panose="020B0903020102020204" pitchFamily="34" charset="0"/>
              </a:rPr>
              <a:t>5.536, 5.539, 5.548, 5.549, 5.551, 5.552, </a:t>
            </a:r>
            <a:endParaRPr lang="en-US" b="1" i="1" dirty="0">
              <a:solidFill>
                <a:srgbClr val="FF0000"/>
              </a:solidFill>
              <a:latin typeface="Franklin Gothic Heavy" panose="020B0903020102020204" pitchFamily="34" charset="0"/>
            </a:endParaRPr>
          </a:p>
          <a:p>
            <a:pPr marL="0" indent="0" algn="ctr">
              <a:buNone/>
            </a:pPr>
            <a:r>
              <a:rPr lang="en-US" b="1" i="1" dirty="0" smtClean="0">
                <a:solidFill>
                  <a:srgbClr val="FF0000"/>
                </a:solidFill>
                <a:latin typeface="Franklin Gothic Heavy" panose="020B0903020102020204" pitchFamily="34" charset="0"/>
              </a:rPr>
              <a:t>5.552, 5.554, 5.560, 5.632, 5.683, </a:t>
            </a:r>
            <a:r>
              <a:rPr lang="en-US" b="1" i="1" dirty="0" smtClean="0">
                <a:solidFill>
                  <a:srgbClr val="FF0000"/>
                </a:solidFill>
                <a:latin typeface="Franklin Gothic Heavy" panose="020B0903020102020204" pitchFamily="34" charset="0"/>
              </a:rPr>
              <a:t>5.684</a:t>
            </a:r>
          </a:p>
          <a:p>
            <a:pPr marL="0" indent="0">
              <a:buNone/>
            </a:pPr>
            <a:r>
              <a:rPr lang="en-US" b="1" i="1" dirty="0">
                <a:solidFill>
                  <a:srgbClr val="FF0000"/>
                </a:solidFill>
                <a:latin typeface="Franklin Gothic Heavy" panose="020B0903020102020204" pitchFamily="34" charset="0"/>
              </a:rPr>
              <a:t> </a:t>
            </a:r>
            <a:r>
              <a:rPr lang="en-US" b="1" i="1" dirty="0" smtClean="0">
                <a:solidFill>
                  <a:srgbClr val="FF0000"/>
                </a:solidFill>
                <a:latin typeface="Franklin Gothic Heavy" panose="020B0903020102020204" pitchFamily="34" charset="0"/>
              </a:rPr>
              <a:t>         </a:t>
            </a:r>
            <a:r>
              <a:rPr lang="en-US" b="1" i="1" u="sng" dirty="0" smtClean="0">
                <a:solidFill>
                  <a:srgbClr val="FF0000"/>
                </a:solidFill>
                <a:effectLst>
                  <a:outerShdw blurRad="38100" dist="38100" dir="2700000" algn="tl">
                    <a:srgbClr val="000000">
                      <a:alpha val="43137"/>
                    </a:srgbClr>
                  </a:outerShdw>
                </a:effectLst>
                <a:latin typeface="Franklin Gothic Heavy" panose="020B0903020102020204" pitchFamily="34" charset="0"/>
              </a:rPr>
              <a:t> </a:t>
            </a:r>
            <a:r>
              <a:rPr lang="en-US" b="1" i="1" u="sng" dirty="0" smtClean="0">
                <a:solidFill>
                  <a:srgbClr val="00B050"/>
                </a:solidFill>
                <a:effectLst>
                  <a:outerShdw blurRad="38100" dist="38100" dir="2700000" algn="tl">
                    <a:srgbClr val="000000">
                      <a:alpha val="43137"/>
                    </a:srgbClr>
                  </a:outerShdw>
                </a:effectLst>
                <a:latin typeface="Franklin Gothic Heavy" panose="020B0903020102020204" pitchFamily="34" charset="0"/>
              </a:rPr>
              <a:t>Try solving this analytical problem as an exercise. Refer to </a:t>
            </a:r>
            <a:r>
              <a:rPr lang="en-US" b="1" i="1" dirty="0" smtClean="0">
                <a:solidFill>
                  <a:srgbClr val="00B050"/>
                </a:solidFill>
                <a:effectLst>
                  <a:outerShdw blurRad="38100" dist="38100" dir="2700000" algn="tl">
                    <a:srgbClr val="000000">
                      <a:alpha val="43137"/>
                    </a:srgbClr>
                  </a:outerShdw>
                </a:effectLst>
                <a:latin typeface="Franklin Gothic Heavy" panose="020B0903020102020204" pitchFamily="34" charset="0"/>
              </a:rPr>
              <a:t>	</a:t>
            </a:r>
            <a:r>
              <a:rPr lang="en-US" b="1" i="1" u="sng" dirty="0" smtClean="0">
                <a:solidFill>
                  <a:srgbClr val="00B050"/>
                </a:solidFill>
                <a:effectLst>
                  <a:outerShdw blurRad="38100" dist="38100" dir="2700000" algn="tl">
                    <a:srgbClr val="000000">
                      <a:alpha val="43137"/>
                    </a:srgbClr>
                  </a:outerShdw>
                </a:effectLst>
                <a:latin typeface="Franklin Gothic Heavy" panose="020B0903020102020204" pitchFamily="34" charset="0"/>
              </a:rPr>
              <a:t>equations given in </a:t>
            </a:r>
            <a:r>
              <a:rPr lang="en-US" b="1" i="1" u="sng" smtClean="0">
                <a:solidFill>
                  <a:srgbClr val="00B050"/>
                </a:solidFill>
                <a:effectLst>
                  <a:outerShdw blurRad="38100" dist="38100" dir="2700000" algn="tl">
                    <a:srgbClr val="000000">
                      <a:alpha val="43137"/>
                    </a:srgbClr>
                  </a:outerShdw>
                </a:effectLst>
                <a:latin typeface="Franklin Gothic Heavy" panose="020B0903020102020204" pitchFamily="34" charset="0"/>
              </a:rPr>
              <a:t>previous Lecture.</a:t>
            </a:r>
            <a:r>
              <a:rPr lang="en-US" b="1" i="1" u="sng" smtClean="0">
                <a:solidFill>
                  <a:srgbClr val="FF0000"/>
                </a:solidFill>
                <a:effectLst>
                  <a:outerShdw blurRad="38100" dist="38100" dir="2700000" algn="tl">
                    <a:srgbClr val="000000">
                      <a:alpha val="43137"/>
                    </a:srgbClr>
                  </a:outerShdw>
                </a:effectLst>
                <a:latin typeface="Franklin Gothic Heavy" panose="020B0903020102020204" pitchFamily="34" charset="0"/>
              </a:rPr>
              <a:t> </a:t>
            </a:r>
            <a:r>
              <a:rPr lang="en-US" b="1" i="1" smtClean="0">
                <a:solidFill>
                  <a:srgbClr val="FF0000"/>
                </a:solidFill>
                <a:latin typeface="Franklin Gothic Heavy" panose="020B0903020102020204" pitchFamily="34" charset="0"/>
              </a:rPr>
              <a:t> </a:t>
            </a:r>
            <a:endParaRPr lang="en-US" b="1" i="1" dirty="0">
              <a:solidFill>
                <a:srgbClr val="FF0000"/>
              </a:solidFill>
              <a:latin typeface="Franklin Gothic Heavy" panose="020B0903020102020204" pitchFamily="34" charset="0"/>
            </a:endParaRPr>
          </a:p>
        </p:txBody>
      </p:sp>
      <p:sp>
        <p:nvSpPr>
          <p:cNvPr id="4" name="Slide Number Placeholder 3"/>
          <p:cNvSpPr>
            <a:spLocks noGrp="1"/>
          </p:cNvSpPr>
          <p:nvPr>
            <p:ph type="sldNum" sz="quarter" idx="12"/>
          </p:nvPr>
        </p:nvSpPr>
        <p:spPr/>
        <p:txBody>
          <a:bodyPr/>
          <a:lstStyle/>
          <a:p>
            <a:fld id="{D76381B8-ADA0-4AC5-BED3-D67E2872CD0B}" type="slidenum">
              <a:rPr lang="en-US" smtClean="0"/>
              <a:t>38</a:t>
            </a:fld>
            <a:endParaRPr lang="en-US"/>
          </a:p>
        </p:txBody>
      </p:sp>
    </p:spTree>
    <p:extLst>
      <p:ext uri="{BB962C8B-B14F-4D97-AF65-F5344CB8AC3E}">
        <p14:creationId xmlns:p14="http://schemas.microsoft.com/office/powerpoint/2010/main" val="103077079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194" y="177421"/>
            <a:ext cx="11532358" cy="5923128"/>
          </a:xfrm>
        </p:spPr>
        <p:txBody>
          <a:bodyPr/>
          <a:lstStyle/>
          <a:p>
            <a:pPr algn="ctr"/>
            <a:endParaRPr lang="en-US" dirty="0"/>
          </a:p>
        </p:txBody>
      </p:sp>
      <p:sp>
        <p:nvSpPr>
          <p:cNvPr id="3" name="Content Placeholder 2"/>
          <p:cNvSpPr>
            <a:spLocks noGrp="1"/>
          </p:cNvSpPr>
          <p:nvPr>
            <p:ph idx="1"/>
          </p:nvPr>
        </p:nvSpPr>
        <p:spPr>
          <a:xfrm>
            <a:off x="341194" y="177422"/>
            <a:ext cx="11532358" cy="6178928"/>
          </a:xfrm>
        </p:spPr>
        <p:txBody>
          <a:bodyPr>
            <a:normAutofit lnSpcReduction="10000"/>
          </a:bodyPr>
          <a:lstStyle/>
          <a:p>
            <a:r>
              <a:rPr lang="en-US" b="1" i="1" dirty="0">
                <a:solidFill>
                  <a:srgbClr val="7030A0"/>
                </a:solidFill>
                <a:latin typeface="Franklin Gothic Medium" panose="020B0603020102020204" pitchFamily="34" charset="0"/>
              </a:rPr>
              <a:t>What is an analytical assay?</a:t>
            </a:r>
          </a:p>
          <a:p>
            <a:pPr algn="just"/>
            <a:r>
              <a:rPr lang="en-US" sz="2600" b="1" dirty="0">
                <a:latin typeface="Franklin Gothic Medium" panose="020B0603020102020204" pitchFamily="34" charset="0"/>
              </a:rPr>
              <a:t>An assay is an investigative (analytic) procedure in laboratory medicine, mining, pharmacology, environmental biology and molecular biology for qualitatively assessing or quantitatively measuring the presence, amount, or functional activity of a target entity (the analyte).</a:t>
            </a:r>
          </a:p>
          <a:p>
            <a:r>
              <a:rPr lang="en-US" b="1" i="1" dirty="0" smtClean="0">
                <a:solidFill>
                  <a:srgbClr val="7030A0"/>
                </a:solidFill>
                <a:latin typeface="Franklin Gothic Medium" panose="020B0603020102020204" pitchFamily="34" charset="0"/>
              </a:rPr>
              <a:t>What </a:t>
            </a:r>
            <a:r>
              <a:rPr lang="en-US" b="1" i="1" dirty="0">
                <a:solidFill>
                  <a:srgbClr val="7030A0"/>
                </a:solidFill>
                <a:latin typeface="Franklin Gothic Medium" panose="020B0603020102020204" pitchFamily="34" charset="0"/>
              </a:rPr>
              <a:t>is the first step in the analytical process?</a:t>
            </a:r>
          </a:p>
          <a:p>
            <a:r>
              <a:rPr lang="en-US" sz="2600" b="1" dirty="0">
                <a:latin typeface="Franklin Gothic Medium" panose="020B0603020102020204" pitchFamily="34" charset="0"/>
              </a:rPr>
              <a:t>When starting from a solid </a:t>
            </a:r>
            <a:r>
              <a:rPr lang="en-US" sz="2600" b="1" dirty="0" smtClean="0">
                <a:latin typeface="Franklin Gothic Medium" panose="020B0603020102020204" pitchFamily="34" charset="0"/>
              </a:rPr>
              <a:t>problem, </a:t>
            </a:r>
            <a:r>
              <a:rPr lang="en-US" sz="2600" b="1" dirty="0">
                <a:latin typeface="Franklin Gothic Medium" panose="020B0603020102020204" pitchFamily="34" charset="0"/>
              </a:rPr>
              <a:t>the steps involved in the overall analytical process are: </a:t>
            </a:r>
            <a:endParaRPr lang="en-US" sz="2600" b="1" dirty="0" smtClean="0">
              <a:latin typeface="Franklin Gothic Medium" panose="020B0603020102020204" pitchFamily="34" charset="0"/>
            </a:endParaRPr>
          </a:p>
          <a:p>
            <a:r>
              <a:rPr lang="en-US" sz="2600" b="1" dirty="0" smtClean="0">
                <a:latin typeface="Franklin Gothic Medium" panose="020B0603020102020204" pitchFamily="34" charset="0"/>
              </a:rPr>
              <a:t>(</a:t>
            </a:r>
            <a:r>
              <a:rPr lang="en-US" sz="2600" b="1" dirty="0">
                <a:latin typeface="Franklin Gothic Medium" panose="020B0603020102020204" pitchFamily="34" charset="0"/>
              </a:rPr>
              <a:t>1) sampling and weighing; </a:t>
            </a:r>
            <a:endParaRPr lang="en-US" sz="2600" b="1" dirty="0" smtClean="0">
              <a:latin typeface="Franklin Gothic Medium" panose="020B0603020102020204" pitchFamily="34" charset="0"/>
            </a:endParaRPr>
          </a:p>
          <a:p>
            <a:r>
              <a:rPr lang="en-US" sz="2600" b="1" dirty="0" smtClean="0">
                <a:latin typeface="Franklin Gothic Medium" panose="020B0603020102020204" pitchFamily="34" charset="0"/>
              </a:rPr>
              <a:t>(</a:t>
            </a:r>
            <a:r>
              <a:rPr lang="en-US" sz="2600" b="1" dirty="0">
                <a:latin typeface="Franklin Gothic Medium" panose="020B0603020102020204" pitchFamily="34" charset="0"/>
              </a:rPr>
              <a:t>2) dissolution, leaching, or physical removal; </a:t>
            </a:r>
            <a:endParaRPr lang="en-US" sz="2600" b="1" dirty="0" smtClean="0">
              <a:latin typeface="Franklin Gothic Medium" panose="020B0603020102020204" pitchFamily="34" charset="0"/>
            </a:endParaRPr>
          </a:p>
          <a:p>
            <a:r>
              <a:rPr lang="en-US" sz="2600" b="1" dirty="0" smtClean="0">
                <a:latin typeface="Franklin Gothic Medium" panose="020B0603020102020204" pitchFamily="34" charset="0"/>
              </a:rPr>
              <a:t>(</a:t>
            </a:r>
            <a:r>
              <a:rPr lang="en-US" sz="2600" b="1" dirty="0">
                <a:latin typeface="Franklin Gothic Medium" panose="020B0603020102020204" pitchFamily="34" charset="0"/>
              </a:rPr>
              <a:t>3) clean-up; </a:t>
            </a:r>
            <a:endParaRPr lang="en-US" sz="2600" b="1" dirty="0" smtClean="0">
              <a:latin typeface="Franklin Gothic Medium" panose="020B0603020102020204" pitchFamily="34" charset="0"/>
            </a:endParaRPr>
          </a:p>
          <a:p>
            <a:r>
              <a:rPr lang="en-US" sz="2600" b="1" dirty="0" smtClean="0">
                <a:latin typeface="Franklin Gothic Medium" panose="020B0603020102020204" pitchFamily="34" charset="0"/>
              </a:rPr>
              <a:t>(</a:t>
            </a:r>
            <a:r>
              <a:rPr lang="en-US" sz="2600" b="1" dirty="0">
                <a:latin typeface="Franklin Gothic Medium" panose="020B0603020102020204" pitchFamily="34" charset="0"/>
              </a:rPr>
              <a:t>4) </a:t>
            </a:r>
            <a:r>
              <a:rPr lang="en-US" sz="2600" b="1" dirty="0" smtClean="0">
                <a:latin typeface="Franklin Gothic Medium" panose="020B0603020102020204" pitchFamily="34" charset="0"/>
              </a:rPr>
              <a:t>preconcentration</a:t>
            </a:r>
            <a:r>
              <a:rPr lang="en-US" sz="2600" b="1" dirty="0">
                <a:latin typeface="Franklin Gothic Medium" panose="020B0603020102020204" pitchFamily="34" charset="0"/>
              </a:rPr>
              <a:t>; </a:t>
            </a:r>
            <a:endParaRPr lang="en-US" sz="2600" b="1" dirty="0" smtClean="0">
              <a:latin typeface="Franklin Gothic Medium" panose="020B0603020102020204" pitchFamily="34" charset="0"/>
            </a:endParaRPr>
          </a:p>
          <a:p>
            <a:r>
              <a:rPr lang="en-US" sz="2600" b="1" dirty="0" smtClean="0">
                <a:latin typeface="Franklin Gothic Medium" panose="020B0603020102020204" pitchFamily="34" charset="0"/>
              </a:rPr>
              <a:t>(</a:t>
            </a:r>
            <a:r>
              <a:rPr lang="en-US" sz="2600" b="1" dirty="0">
                <a:latin typeface="Franklin Gothic Medium" panose="020B0603020102020204" pitchFamily="34" charset="0"/>
              </a:rPr>
              <a:t>5) individual separation; and </a:t>
            </a:r>
            <a:endParaRPr lang="en-US" sz="2600" b="1" dirty="0" smtClean="0">
              <a:latin typeface="Franklin Gothic Medium" panose="020B0603020102020204" pitchFamily="34" charset="0"/>
            </a:endParaRPr>
          </a:p>
          <a:p>
            <a:r>
              <a:rPr lang="en-US" sz="2600" b="1" dirty="0" smtClean="0">
                <a:latin typeface="Franklin Gothic Medium" panose="020B0603020102020204" pitchFamily="34" charset="0"/>
              </a:rPr>
              <a:t>(</a:t>
            </a:r>
            <a:r>
              <a:rPr lang="en-US" sz="2600" b="1" dirty="0">
                <a:latin typeface="Franklin Gothic Medium" panose="020B0603020102020204" pitchFamily="34" charset="0"/>
              </a:rPr>
              <a:t>6) detection and data treatment</a:t>
            </a:r>
            <a:r>
              <a:rPr lang="en-US" sz="2600" b="1" dirty="0" smtClean="0">
                <a:latin typeface="Franklin Gothic Medium" panose="020B0603020102020204" pitchFamily="34" charset="0"/>
              </a:rPr>
              <a:t>.</a:t>
            </a:r>
            <a:endParaRPr lang="en-US" dirty="0"/>
          </a:p>
        </p:txBody>
      </p:sp>
      <p:sp>
        <p:nvSpPr>
          <p:cNvPr id="4" name="Slide Number Placeholder 3"/>
          <p:cNvSpPr>
            <a:spLocks noGrp="1"/>
          </p:cNvSpPr>
          <p:nvPr>
            <p:ph type="sldNum" sz="quarter" idx="12"/>
          </p:nvPr>
        </p:nvSpPr>
        <p:spPr/>
        <p:txBody>
          <a:bodyPr/>
          <a:lstStyle/>
          <a:p>
            <a:fld id="{D76381B8-ADA0-4AC5-BED3-D67E2872CD0B}" type="slidenum">
              <a:rPr lang="en-US" smtClean="0"/>
              <a:t>39</a:t>
            </a:fld>
            <a:endParaRPr lang="en-US"/>
          </a:p>
        </p:txBody>
      </p:sp>
    </p:spTree>
    <p:extLst>
      <p:ext uri="{BB962C8B-B14F-4D97-AF65-F5344CB8AC3E}">
        <p14:creationId xmlns:p14="http://schemas.microsoft.com/office/powerpoint/2010/main" val="3782265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0126"/>
            <a:ext cx="10515600" cy="450376"/>
          </a:xfrm>
        </p:spPr>
        <p:txBody>
          <a:bodyPr>
            <a:normAutofit fontScale="90000"/>
          </a:bodyPr>
          <a:lstStyle/>
          <a:p>
            <a:pPr algn="ctr"/>
            <a:r>
              <a:rPr lang="en-US" b="1" dirty="0" smtClean="0"/>
              <a:t/>
            </a:r>
            <a:br>
              <a:rPr lang="en-US" b="1" dirty="0" smtClean="0"/>
            </a:br>
            <a:r>
              <a:rPr lang="en-US" sz="3600" b="1" i="1" dirty="0" smtClean="0">
                <a:solidFill>
                  <a:srgbClr val="FF0000"/>
                </a:solidFill>
                <a:latin typeface="Franklin Gothic Heavy" panose="020B0903020102020204" pitchFamily="34" charset="0"/>
              </a:rPr>
              <a:t>List </a:t>
            </a:r>
            <a:r>
              <a:rPr lang="en-US" sz="3600" b="1" i="1" dirty="0">
                <a:solidFill>
                  <a:srgbClr val="FF0000"/>
                </a:solidFill>
                <a:latin typeface="Franklin Gothic Heavy" panose="020B0903020102020204" pitchFamily="34" charset="0"/>
              </a:rPr>
              <a:t>of Analytical Skills</a:t>
            </a:r>
            <a:r>
              <a:rPr lang="en-US" dirty="0"/>
              <a:t/>
            </a:r>
            <a:br>
              <a:rPr lang="en-US" dirty="0"/>
            </a:br>
            <a:endParaRPr lang="en-US" dirty="0"/>
          </a:p>
        </p:txBody>
      </p:sp>
      <p:sp>
        <p:nvSpPr>
          <p:cNvPr id="3" name="Content Placeholder 2"/>
          <p:cNvSpPr>
            <a:spLocks noGrp="1"/>
          </p:cNvSpPr>
          <p:nvPr>
            <p:ph idx="1"/>
          </p:nvPr>
        </p:nvSpPr>
        <p:spPr>
          <a:xfrm>
            <a:off x="838200" y="764275"/>
            <a:ext cx="10515600" cy="5412688"/>
          </a:xfrm>
        </p:spPr>
        <p:txBody>
          <a:bodyPr>
            <a:normAutofit/>
          </a:bodyPr>
          <a:lstStyle/>
          <a:p>
            <a:pPr marL="0" indent="0">
              <a:buNone/>
            </a:pPr>
            <a:r>
              <a:rPr lang="en-US" dirty="0"/>
              <a:t> </a:t>
            </a:r>
            <a:r>
              <a:rPr lang="en-US" b="1" dirty="0" smtClean="0">
                <a:latin typeface="Franklin Gothic Medium" panose="020B0603020102020204" pitchFamily="34" charset="0"/>
              </a:rPr>
              <a:t>a </a:t>
            </a:r>
            <a:r>
              <a:rPr lang="en-US" b="1" dirty="0">
                <a:latin typeface="Franklin Gothic Medium" panose="020B0603020102020204" pitchFamily="34" charset="0"/>
              </a:rPr>
              <a:t>good example of analytical </a:t>
            </a:r>
            <a:r>
              <a:rPr lang="en-US" b="1" dirty="0" smtClean="0">
                <a:latin typeface="Franklin Gothic Medium" panose="020B0603020102020204" pitchFamily="34" charset="0"/>
              </a:rPr>
              <a:t>skills, includes:</a:t>
            </a:r>
            <a:endParaRPr lang="en-US" b="1" dirty="0">
              <a:latin typeface="Franklin Gothic Medium" panose="020B0603020102020204" pitchFamily="34" charset="0"/>
            </a:endParaRPr>
          </a:p>
          <a:p>
            <a:r>
              <a:rPr lang="en-US" b="1" dirty="0" smtClean="0">
                <a:latin typeface="Franklin Gothic Medium" panose="020B0603020102020204" pitchFamily="34" charset="0"/>
              </a:rPr>
              <a:t>Research</a:t>
            </a:r>
            <a:r>
              <a:rPr lang="en-US" b="1" dirty="0">
                <a:latin typeface="Franklin Gothic Medium" panose="020B0603020102020204" pitchFamily="34" charset="0"/>
              </a:rPr>
              <a:t>.</a:t>
            </a:r>
          </a:p>
          <a:p>
            <a:r>
              <a:rPr lang="en-US" b="1" dirty="0">
                <a:latin typeface="Franklin Gothic Medium" panose="020B0603020102020204" pitchFamily="34" charset="0"/>
              </a:rPr>
              <a:t>Forecasting.</a:t>
            </a:r>
          </a:p>
          <a:p>
            <a:r>
              <a:rPr lang="en-US" b="1" dirty="0">
                <a:latin typeface="Franklin Gothic Medium" panose="020B0603020102020204" pitchFamily="34" charset="0"/>
              </a:rPr>
              <a:t>Problem-solving.</a:t>
            </a:r>
          </a:p>
          <a:p>
            <a:r>
              <a:rPr lang="en-US" b="1" dirty="0">
                <a:latin typeface="Franklin Gothic Medium" panose="020B0603020102020204" pitchFamily="34" charset="0"/>
              </a:rPr>
              <a:t>Data mining.</a:t>
            </a:r>
          </a:p>
          <a:p>
            <a:r>
              <a:rPr lang="en-US" b="1" dirty="0">
                <a:latin typeface="Franklin Gothic Medium" panose="020B0603020102020204" pitchFamily="34" charset="0"/>
              </a:rPr>
              <a:t>Data and metrics interpreting.</a:t>
            </a:r>
          </a:p>
          <a:p>
            <a:r>
              <a:rPr lang="en-US" b="1" dirty="0">
                <a:latin typeface="Franklin Gothic Medium" panose="020B0603020102020204" pitchFamily="34" charset="0"/>
              </a:rPr>
              <a:t>Reporting.</a:t>
            </a:r>
          </a:p>
          <a:p>
            <a:r>
              <a:rPr lang="en-US" b="1" dirty="0">
                <a:latin typeface="Franklin Gothic Medium" panose="020B0603020102020204" pitchFamily="34" charset="0"/>
              </a:rPr>
              <a:t>Organization.</a:t>
            </a:r>
          </a:p>
          <a:p>
            <a:r>
              <a:rPr lang="en-US" b="1" dirty="0">
                <a:latin typeface="Franklin Gothic Medium" panose="020B0603020102020204" pitchFamily="34" charset="0"/>
              </a:rPr>
              <a:t>Communication</a:t>
            </a:r>
            <a:r>
              <a:rPr lang="en-US" b="1" dirty="0" smtClean="0">
                <a:latin typeface="Franklin Gothic Medium" panose="020B0603020102020204" pitchFamily="34" charset="0"/>
              </a:rPr>
              <a:t>.</a:t>
            </a:r>
            <a:endParaRPr lang="en-US" b="1" dirty="0">
              <a:latin typeface="Franklin Gothic Medium" panose="020B0603020102020204" pitchFamily="34" charset="0"/>
            </a:endParaRPr>
          </a:p>
        </p:txBody>
      </p:sp>
      <p:sp>
        <p:nvSpPr>
          <p:cNvPr id="4" name="Slide Number Placeholder 3"/>
          <p:cNvSpPr>
            <a:spLocks noGrp="1"/>
          </p:cNvSpPr>
          <p:nvPr>
            <p:ph type="sldNum" sz="quarter" idx="12"/>
          </p:nvPr>
        </p:nvSpPr>
        <p:spPr/>
        <p:txBody>
          <a:bodyPr/>
          <a:lstStyle/>
          <a:p>
            <a:fld id="{D76381B8-ADA0-4AC5-BED3-D67E2872CD0B}" type="slidenum">
              <a:rPr lang="en-US" smtClean="0"/>
              <a:t>4</a:t>
            </a:fld>
            <a:endParaRPr lang="en-US"/>
          </a:p>
        </p:txBody>
      </p:sp>
    </p:spTree>
    <p:extLst>
      <p:ext uri="{BB962C8B-B14F-4D97-AF65-F5344CB8AC3E}">
        <p14:creationId xmlns:p14="http://schemas.microsoft.com/office/powerpoint/2010/main" val="184470184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2137" y="191069"/>
            <a:ext cx="11532359" cy="723331"/>
          </a:xfrm>
        </p:spPr>
        <p:txBody>
          <a:bodyPr>
            <a:normAutofit/>
          </a:bodyPr>
          <a:lstStyle/>
          <a:p>
            <a:pPr algn="ctr"/>
            <a:r>
              <a:rPr lang="en-US" sz="3600" b="1" i="1" dirty="0" smtClean="0">
                <a:solidFill>
                  <a:srgbClr val="FF3399"/>
                </a:solidFill>
                <a:latin typeface="Franklin Gothic Heavy" panose="020B0903020102020204" pitchFamily="34" charset="0"/>
              </a:rPr>
              <a:t>Objectives </a:t>
            </a:r>
            <a:r>
              <a:rPr lang="en-US" sz="3600" b="1" i="1" dirty="0">
                <a:solidFill>
                  <a:srgbClr val="FF3399"/>
                </a:solidFill>
                <a:latin typeface="Franklin Gothic Heavy" panose="020B0903020102020204" pitchFamily="34" charset="0"/>
              </a:rPr>
              <a:t>of analytical chemistry</a:t>
            </a:r>
          </a:p>
        </p:txBody>
      </p:sp>
      <p:sp>
        <p:nvSpPr>
          <p:cNvPr id="3" name="Content Placeholder 2"/>
          <p:cNvSpPr>
            <a:spLocks noGrp="1"/>
          </p:cNvSpPr>
          <p:nvPr>
            <p:ph idx="1"/>
          </p:nvPr>
        </p:nvSpPr>
        <p:spPr>
          <a:xfrm>
            <a:off x="382137" y="1105469"/>
            <a:ext cx="11532359" cy="5071494"/>
          </a:xfrm>
        </p:spPr>
        <p:txBody>
          <a:bodyPr>
            <a:normAutofit/>
          </a:bodyPr>
          <a:lstStyle/>
          <a:p>
            <a:r>
              <a:rPr lang="en-US" sz="3200" b="1" i="1" dirty="0" smtClean="0">
                <a:solidFill>
                  <a:srgbClr val="7030A0"/>
                </a:solidFill>
                <a:latin typeface="Franklin Gothic Medium" panose="020B0603020102020204" pitchFamily="34" charset="0"/>
              </a:rPr>
              <a:t>Three </a:t>
            </a:r>
            <a:r>
              <a:rPr lang="en-US" sz="3200" b="1" i="1" dirty="0">
                <a:solidFill>
                  <a:srgbClr val="7030A0"/>
                </a:solidFill>
                <a:latin typeface="Franklin Gothic Medium" panose="020B0603020102020204" pitchFamily="34" charset="0"/>
              </a:rPr>
              <a:t>main objectives of analytical chemistry?</a:t>
            </a:r>
          </a:p>
          <a:p>
            <a:pPr>
              <a:lnSpc>
                <a:spcPct val="150000"/>
              </a:lnSpc>
            </a:pPr>
            <a:r>
              <a:rPr lang="en-US" b="1" dirty="0">
                <a:latin typeface="Franklin Gothic Medium" panose="020B0603020102020204" pitchFamily="34" charset="0"/>
              </a:rPr>
              <a:t>1. to develop an understanding of the range and uses of analytical methods in chemistry. </a:t>
            </a:r>
            <a:endParaRPr lang="en-US" b="1" dirty="0" smtClean="0">
              <a:latin typeface="Franklin Gothic Medium" panose="020B0603020102020204" pitchFamily="34" charset="0"/>
            </a:endParaRPr>
          </a:p>
          <a:p>
            <a:pPr>
              <a:lnSpc>
                <a:spcPct val="150000"/>
              </a:lnSpc>
            </a:pPr>
            <a:r>
              <a:rPr lang="en-US" b="1" dirty="0" smtClean="0">
                <a:latin typeface="Franklin Gothic Medium" panose="020B0603020102020204" pitchFamily="34" charset="0"/>
              </a:rPr>
              <a:t>2. </a:t>
            </a:r>
            <a:r>
              <a:rPr lang="en-US" b="1" dirty="0">
                <a:latin typeface="Franklin Gothic Medium" panose="020B0603020102020204" pitchFamily="34" charset="0"/>
              </a:rPr>
              <a:t>to develop an understanding of the broad role of the chemist in measurement and problem solving for analytical tasks. </a:t>
            </a:r>
            <a:endParaRPr lang="en-US" b="1" dirty="0" smtClean="0">
              <a:latin typeface="Franklin Gothic Medium" panose="020B0603020102020204" pitchFamily="34" charset="0"/>
            </a:endParaRPr>
          </a:p>
          <a:p>
            <a:pPr>
              <a:lnSpc>
                <a:spcPct val="150000"/>
              </a:lnSpc>
            </a:pPr>
            <a:r>
              <a:rPr lang="en-US" b="1" dirty="0" smtClean="0">
                <a:latin typeface="Franklin Gothic Medium" panose="020B0603020102020204" pitchFamily="34" charset="0"/>
              </a:rPr>
              <a:t>3. </a:t>
            </a:r>
            <a:r>
              <a:rPr lang="en-US" b="1" dirty="0">
                <a:latin typeface="Franklin Gothic Medium" panose="020B0603020102020204" pitchFamily="34" charset="0"/>
              </a:rPr>
              <a:t>to provide an understanding of chemical methods employed for elemental and compound analysis</a:t>
            </a:r>
            <a:r>
              <a:rPr lang="en-US" b="1" dirty="0" smtClean="0">
                <a:latin typeface="Franklin Gothic Medium" panose="020B0603020102020204" pitchFamily="34" charset="0"/>
              </a:rPr>
              <a:t>.</a:t>
            </a:r>
            <a:endParaRPr lang="en-US" dirty="0"/>
          </a:p>
        </p:txBody>
      </p:sp>
      <p:sp>
        <p:nvSpPr>
          <p:cNvPr id="4" name="Slide Number Placeholder 3"/>
          <p:cNvSpPr>
            <a:spLocks noGrp="1"/>
          </p:cNvSpPr>
          <p:nvPr>
            <p:ph type="sldNum" sz="quarter" idx="12"/>
          </p:nvPr>
        </p:nvSpPr>
        <p:spPr/>
        <p:txBody>
          <a:bodyPr/>
          <a:lstStyle/>
          <a:p>
            <a:fld id="{D76381B8-ADA0-4AC5-BED3-D67E2872CD0B}" type="slidenum">
              <a:rPr lang="en-US" smtClean="0"/>
              <a:t>40</a:t>
            </a:fld>
            <a:endParaRPr lang="en-US"/>
          </a:p>
        </p:txBody>
      </p:sp>
    </p:spTree>
    <p:extLst>
      <p:ext uri="{BB962C8B-B14F-4D97-AF65-F5344CB8AC3E}">
        <p14:creationId xmlns:p14="http://schemas.microsoft.com/office/powerpoint/2010/main" val="274324605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195" y="136479"/>
            <a:ext cx="11395880" cy="532261"/>
          </a:xfrm>
        </p:spPr>
        <p:txBody>
          <a:bodyPr>
            <a:normAutofit/>
          </a:bodyPr>
          <a:lstStyle/>
          <a:p>
            <a:pPr algn="ctr"/>
            <a:r>
              <a:rPr lang="en-US" sz="3200" b="1" i="1" dirty="0" smtClean="0">
                <a:solidFill>
                  <a:srgbClr val="C00000"/>
                </a:solidFill>
                <a:effectLst>
                  <a:outerShdw blurRad="38100" dist="38100" dir="2700000" algn="tl">
                    <a:srgbClr val="000000">
                      <a:alpha val="43137"/>
                    </a:srgbClr>
                  </a:outerShdw>
                </a:effectLst>
                <a:latin typeface="Franklin Gothic Heavy" panose="020B0903020102020204" pitchFamily="34" charset="0"/>
              </a:rPr>
              <a:t>References for the Lecture topics from net</a:t>
            </a:r>
            <a:endParaRPr lang="en-US" sz="3200" b="1" i="1" dirty="0">
              <a:solidFill>
                <a:srgbClr val="C00000"/>
              </a:solidFill>
              <a:effectLst>
                <a:outerShdw blurRad="38100" dist="38100" dir="2700000" algn="tl">
                  <a:srgbClr val="000000">
                    <a:alpha val="43137"/>
                  </a:srgbClr>
                </a:outerShdw>
              </a:effectLst>
              <a:latin typeface="Franklin Gothic Heavy" panose="020B0903020102020204" pitchFamily="34" charset="0"/>
            </a:endParaRPr>
          </a:p>
        </p:txBody>
      </p:sp>
      <p:sp>
        <p:nvSpPr>
          <p:cNvPr id="3" name="Content Placeholder 2"/>
          <p:cNvSpPr>
            <a:spLocks noGrp="1"/>
          </p:cNvSpPr>
          <p:nvPr>
            <p:ph idx="1"/>
          </p:nvPr>
        </p:nvSpPr>
        <p:spPr>
          <a:xfrm>
            <a:off x="341195" y="914400"/>
            <a:ext cx="11395879" cy="5262563"/>
          </a:xfrm>
        </p:spPr>
        <p:txBody>
          <a:bodyPr>
            <a:normAutofit fontScale="92500" lnSpcReduction="10000"/>
          </a:bodyPr>
          <a:lstStyle/>
          <a:p>
            <a:r>
              <a:rPr lang="en-US" sz="3000" dirty="0" smtClean="0">
                <a:hlinkClick r:id="rId2"/>
              </a:rPr>
              <a:t>Is </a:t>
            </a:r>
            <a:r>
              <a:rPr lang="en-US" sz="3000" dirty="0">
                <a:hlinkClick r:id="rId2"/>
              </a:rPr>
              <a:t>HPLC assay for drug substance a useful quality control attribute ...</a:t>
            </a:r>
          </a:p>
          <a:p>
            <a:r>
              <a:rPr lang="en-US" sz="3000" dirty="0">
                <a:hlinkClick r:id="rId2"/>
              </a:rPr>
              <a:t>www.researchgate.net › publication › 6294866_Is_HPLC</a:t>
            </a:r>
            <a:r>
              <a:rPr lang="en-US" sz="3000" dirty="0" smtClean="0">
                <a:hlinkClick r:id="rId2"/>
              </a:rPr>
              <a:t>...</a:t>
            </a:r>
            <a:r>
              <a:rPr lang="en-US" sz="3000" dirty="0" smtClean="0"/>
              <a:t>  </a:t>
            </a:r>
          </a:p>
          <a:p>
            <a:r>
              <a:rPr lang="en-US" sz="3000" dirty="0" smtClean="0">
                <a:hlinkClick r:id="rId3"/>
              </a:rPr>
              <a:t>Purity </a:t>
            </a:r>
            <a:r>
              <a:rPr lang="en-US" sz="3000" dirty="0">
                <a:hlinkClick r:id="rId3"/>
              </a:rPr>
              <a:t>versus potency - Chromatography Forum</a:t>
            </a:r>
          </a:p>
          <a:p>
            <a:r>
              <a:rPr lang="en-US" sz="3000" dirty="0">
                <a:hlinkClick r:id="rId3"/>
              </a:rPr>
              <a:t>chromforum.org › </a:t>
            </a:r>
            <a:r>
              <a:rPr lang="en-US" sz="3000" dirty="0" err="1">
                <a:hlinkClick r:id="rId3"/>
              </a:rPr>
              <a:t>viewtopic</a:t>
            </a:r>
            <a:endParaRPr lang="en-US" sz="3000" dirty="0">
              <a:hlinkClick r:id="rId3"/>
            </a:endParaRPr>
          </a:p>
          <a:p>
            <a:r>
              <a:rPr lang="en-US" sz="3000" dirty="0"/>
              <a:t>Search for: </a:t>
            </a:r>
            <a:r>
              <a:rPr lang="en-US" sz="3000" dirty="0">
                <a:hlinkClick r:id="rId4"/>
              </a:rPr>
              <a:t>What is purity and potency?</a:t>
            </a:r>
            <a:endParaRPr lang="en-US" sz="3000" dirty="0"/>
          </a:p>
          <a:p>
            <a:r>
              <a:rPr lang="en-US" sz="3000" dirty="0">
                <a:hlinkClick r:id="rId5"/>
              </a:rPr>
              <a:t>Stability Testing of Pharmaceutical Products - Journal of Applied ...</a:t>
            </a:r>
          </a:p>
          <a:p>
            <a:r>
              <a:rPr lang="en-US" sz="3000" dirty="0">
                <a:hlinkClick r:id="rId5"/>
              </a:rPr>
              <a:t>www.japsonline.com › admin › </a:t>
            </a:r>
            <a:r>
              <a:rPr lang="en-US" sz="3000" dirty="0" err="1">
                <a:hlinkClick r:id="rId5"/>
              </a:rPr>
              <a:t>php</a:t>
            </a:r>
            <a:r>
              <a:rPr lang="en-US" sz="3000" dirty="0">
                <a:hlinkClick r:id="rId5"/>
              </a:rPr>
              <a:t> › uploads › 409_pdf</a:t>
            </a:r>
          </a:p>
          <a:p>
            <a:r>
              <a:rPr lang="en-US" sz="3000" dirty="0"/>
              <a:t>Search for: </a:t>
            </a:r>
            <a:r>
              <a:rPr lang="en-US" sz="3000" dirty="0">
                <a:hlinkClick r:id="rId6"/>
              </a:rPr>
              <a:t>How many types of stability are there in </a:t>
            </a:r>
            <a:r>
              <a:rPr lang="en-US" sz="3000" dirty="0" err="1">
                <a:hlinkClick r:id="rId6"/>
              </a:rPr>
              <a:t>pharma</a:t>
            </a:r>
            <a:r>
              <a:rPr lang="en-US" sz="3000" dirty="0" smtClean="0">
                <a:hlinkClick r:id="rId6"/>
              </a:rPr>
              <a:t>?</a:t>
            </a:r>
            <a:endParaRPr lang="en-US" sz="3000" dirty="0" smtClean="0"/>
          </a:p>
          <a:p>
            <a:r>
              <a:rPr lang="en-US" sz="3000" dirty="0">
                <a:hlinkClick r:id="rId7"/>
              </a:rPr>
              <a:t>Stability Testing of Pharmaceutical Products | Testing-Lab</a:t>
            </a:r>
          </a:p>
          <a:p>
            <a:r>
              <a:rPr lang="en-US" sz="3000" dirty="0">
                <a:hlinkClick r:id="rId7"/>
              </a:rPr>
              <a:t>testing-lab.com › 2017/07 › stability-testing</a:t>
            </a:r>
          </a:p>
          <a:p>
            <a:r>
              <a:rPr lang="en-US" sz="3000" dirty="0"/>
              <a:t>Search for: </a:t>
            </a:r>
            <a:r>
              <a:rPr lang="en-US" sz="3000" dirty="0">
                <a:hlinkClick r:id="rId8"/>
              </a:rPr>
              <a:t>Why stability studies are required</a:t>
            </a:r>
            <a:r>
              <a:rPr lang="en-US" sz="3000" dirty="0" smtClean="0">
                <a:hlinkClick r:id="rId8"/>
              </a:rPr>
              <a:t>?</a:t>
            </a:r>
            <a:endParaRPr lang="en-US" sz="3000" dirty="0" smtClean="0"/>
          </a:p>
          <a:p>
            <a:endParaRPr lang="en-US" dirty="0"/>
          </a:p>
        </p:txBody>
      </p:sp>
      <p:sp>
        <p:nvSpPr>
          <p:cNvPr id="4" name="Slide Number Placeholder 3"/>
          <p:cNvSpPr>
            <a:spLocks noGrp="1"/>
          </p:cNvSpPr>
          <p:nvPr>
            <p:ph type="sldNum" sz="quarter" idx="12"/>
          </p:nvPr>
        </p:nvSpPr>
        <p:spPr/>
        <p:txBody>
          <a:bodyPr/>
          <a:lstStyle/>
          <a:p>
            <a:fld id="{D76381B8-ADA0-4AC5-BED3-D67E2872CD0B}" type="slidenum">
              <a:rPr lang="en-US" smtClean="0"/>
              <a:t>41</a:t>
            </a:fld>
            <a:endParaRPr lang="en-US"/>
          </a:p>
        </p:txBody>
      </p:sp>
    </p:spTree>
    <p:extLst>
      <p:ext uri="{BB962C8B-B14F-4D97-AF65-F5344CB8AC3E}">
        <p14:creationId xmlns:p14="http://schemas.microsoft.com/office/powerpoint/2010/main" val="55921398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991225"/>
          </a:xfrm>
        </p:spPr>
        <p:txBody>
          <a:bodyPr/>
          <a:lstStyle/>
          <a:p>
            <a:endParaRPr lang="en-US" dirty="0"/>
          </a:p>
        </p:txBody>
      </p:sp>
      <p:sp>
        <p:nvSpPr>
          <p:cNvPr id="3" name="Content Placeholder 2"/>
          <p:cNvSpPr>
            <a:spLocks noGrp="1"/>
          </p:cNvSpPr>
          <p:nvPr>
            <p:ph idx="1"/>
          </p:nvPr>
        </p:nvSpPr>
        <p:spPr>
          <a:xfrm>
            <a:off x="838200" y="365125"/>
            <a:ext cx="10515600" cy="5811838"/>
          </a:xfrm>
        </p:spPr>
        <p:txBody>
          <a:bodyPr>
            <a:normAutofit fontScale="92500" lnSpcReduction="10000"/>
          </a:bodyPr>
          <a:lstStyle/>
          <a:p>
            <a:r>
              <a:rPr lang="en-US" dirty="0">
                <a:hlinkClick r:id="rId2"/>
              </a:rPr>
              <a:t>Assessing Shelf Life Using Real-Time and Accelerated Stability Tests</a:t>
            </a:r>
          </a:p>
          <a:p>
            <a:r>
              <a:rPr lang="en-US" dirty="0">
                <a:hlinkClick r:id="rId2"/>
              </a:rPr>
              <a:t>www.biopharminternational.com › view › assessing-shelf-...</a:t>
            </a:r>
          </a:p>
          <a:p>
            <a:r>
              <a:rPr lang="en-US" dirty="0"/>
              <a:t>Search for: </a:t>
            </a:r>
            <a:r>
              <a:rPr lang="en-US" dirty="0">
                <a:hlinkClick r:id="rId3"/>
              </a:rPr>
              <a:t>How do you test accelerated stability?</a:t>
            </a:r>
            <a:endParaRPr lang="en-US" dirty="0"/>
          </a:p>
          <a:p>
            <a:r>
              <a:rPr lang="en-US" dirty="0">
                <a:hlinkClick r:id="rId4"/>
              </a:rPr>
              <a:t>Statistical Stability: Definition, Examples - Statistics How To</a:t>
            </a:r>
            <a:br>
              <a:rPr lang="en-US" dirty="0">
                <a:hlinkClick r:id="rId4"/>
              </a:rPr>
            </a:br>
            <a:r>
              <a:rPr lang="en-US" dirty="0">
                <a:hlinkClick r:id="rId4"/>
              </a:rPr>
              <a:t>www.statisticshowto.com › statistical-stability</a:t>
            </a:r>
            <a:endParaRPr lang="en-US" dirty="0"/>
          </a:p>
          <a:p>
            <a:r>
              <a:rPr lang="en-US" dirty="0">
                <a:hlinkClick r:id="rId5"/>
              </a:rPr>
              <a:t>Drug Stability (</a:t>
            </a:r>
            <a:r>
              <a:rPr lang="en-US" dirty="0"/>
              <a:t>pH Effect on Drug Stability)</a:t>
            </a:r>
            <a:endParaRPr lang="en-US" dirty="0">
              <a:hlinkClick r:id="rId5"/>
            </a:endParaRPr>
          </a:p>
          <a:p>
            <a:r>
              <a:rPr lang="en-US" dirty="0">
                <a:hlinkClick r:id="rId5"/>
              </a:rPr>
              <a:t>cst-kh.edu.ps › staff › </a:t>
            </a:r>
            <a:r>
              <a:rPr lang="en-US" dirty="0" err="1">
                <a:hlinkClick r:id="rId5"/>
              </a:rPr>
              <a:t>wp</a:t>
            </a:r>
            <a:r>
              <a:rPr lang="en-US" dirty="0">
                <a:hlinkClick r:id="rId5"/>
              </a:rPr>
              <a:t>-content › uploads › 2010/10</a:t>
            </a:r>
          </a:p>
          <a:p>
            <a:r>
              <a:rPr lang="en-US" dirty="0"/>
              <a:t>Search for: </a:t>
            </a:r>
            <a:r>
              <a:rPr lang="en-US" dirty="0">
                <a:hlinkClick r:id="rId6"/>
              </a:rPr>
              <a:t>How does pH affect drug stability?</a:t>
            </a:r>
            <a:r>
              <a:rPr lang="en-US" dirty="0"/>
              <a:t/>
            </a:r>
            <a:br>
              <a:rPr lang="en-US" dirty="0"/>
            </a:br>
            <a:r>
              <a:rPr lang="en-US" dirty="0">
                <a:hlinkClick r:id="rId7"/>
              </a:rPr>
              <a:t>Stability Testing of Cosmetics - Making Cosmetics</a:t>
            </a:r>
          </a:p>
          <a:p>
            <a:r>
              <a:rPr lang="en-US" dirty="0">
                <a:hlinkClick r:id="rId7"/>
              </a:rPr>
              <a:t>www.makingcosmetics.com › Stability-Testing-of-</a:t>
            </a:r>
            <a:r>
              <a:rPr lang="en-US" dirty="0" err="1">
                <a:hlinkClick r:id="rId7"/>
              </a:rPr>
              <a:t>Cosmet</a:t>
            </a:r>
            <a:r>
              <a:rPr lang="en-US" dirty="0">
                <a:hlinkClick r:id="rId7"/>
              </a:rPr>
              <a:t>...</a:t>
            </a:r>
          </a:p>
          <a:p>
            <a:r>
              <a:rPr lang="en-US" dirty="0"/>
              <a:t>Search for: </a:t>
            </a:r>
            <a:r>
              <a:rPr lang="en-US" dirty="0">
                <a:hlinkClick r:id="rId8"/>
              </a:rPr>
              <a:t>How long is stability testing?</a:t>
            </a:r>
            <a:endParaRPr lang="en-US" dirty="0"/>
          </a:p>
          <a:p>
            <a:r>
              <a:rPr lang="en-US" dirty="0" smtClean="0">
                <a:solidFill>
                  <a:srgbClr val="031CD3"/>
                </a:solidFill>
              </a:rPr>
              <a:t>Climatic </a:t>
            </a:r>
            <a:r>
              <a:rPr lang="en-US" dirty="0">
                <a:solidFill>
                  <a:srgbClr val="031CD3"/>
                </a:solidFill>
              </a:rPr>
              <a:t>Zones for Stability Studies : Pharmaceutical Guidelineswww.pharmaguideline.com › 2010/12 › different-climatic...</a:t>
            </a:r>
          </a:p>
          <a:p>
            <a:endParaRPr lang="en-US" dirty="0"/>
          </a:p>
        </p:txBody>
      </p:sp>
      <p:sp>
        <p:nvSpPr>
          <p:cNvPr id="4" name="Slide Number Placeholder 3"/>
          <p:cNvSpPr>
            <a:spLocks noGrp="1"/>
          </p:cNvSpPr>
          <p:nvPr>
            <p:ph type="sldNum" sz="quarter" idx="12"/>
          </p:nvPr>
        </p:nvSpPr>
        <p:spPr/>
        <p:txBody>
          <a:bodyPr/>
          <a:lstStyle/>
          <a:p>
            <a:fld id="{D76381B8-ADA0-4AC5-BED3-D67E2872CD0B}" type="slidenum">
              <a:rPr lang="en-US" smtClean="0"/>
              <a:t>42</a:t>
            </a:fld>
            <a:endParaRPr lang="en-US"/>
          </a:p>
        </p:txBody>
      </p:sp>
    </p:spTree>
    <p:extLst>
      <p:ext uri="{BB962C8B-B14F-4D97-AF65-F5344CB8AC3E}">
        <p14:creationId xmlns:p14="http://schemas.microsoft.com/office/powerpoint/2010/main" val="185768601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012" y="136479"/>
            <a:ext cx="11655188" cy="641444"/>
          </a:xfrm>
        </p:spPr>
        <p:txBody>
          <a:bodyPr>
            <a:normAutofit/>
          </a:bodyPr>
          <a:lstStyle/>
          <a:p>
            <a:pPr algn="ctr"/>
            <a:r>
              <a:rPr lang="en-US" sz="3600" b="1" i="1" dirty="0">
                <a:solidFill>
                  <a:srgbClr val="FF3399"/>
                </a:solidFill>
                <a:latin typeface="Franklin Gothic Heavy" panose="020B0903020102020204" pitchFamily="34" charset="0"/>
              </a:rPr>
              <a:t>ICH Guideline for stability study</a:t>
            </a:r>
          </a:p>
        </p:txBody>
      </p:sp>
      <p:sp>
        <p:nvSpPr>
          <p:cNvPr id="3" name="Content Placeholder 2"/>
          <p:cNvSpPr>
            <a:spLocks noGrp="1"/>
          </p:cNvSpPr>
          <p:nvPr>
            <p:ph idx="1"/>
          </p:nvPr>
        </p:nvSpPr>
        <p:spPr>
          <a:xfrm>
            <a:off x="232012" y="900752"/>
            <a:ext cx="11655188" cy="5276211"/>
          </a:xfrm>
        </p:spPr>
        <p:txBody>
          <a:bodyPr>
            <a:normAutofit fontScale="47500" lnSpcReduction="20000"/>
          </a:bodyPr>
          <a:lstStyle/>
          <a:p>
            <a:endParaRPr lang="en-US" dirty="0" smtClean="0"/>
          </a:p>
          <a:p>
            <a:pPr>
              <a:lnSpc>
                <a:spcPct val="120000"/>
              </a:lnSpc>
            </a:pPr>
            <a:r>
              <a:rPr lang="en-US" sz="3300" b="1" dirty="0">
                <a:latin typeface="Franklin Gothic Demi" panose="020B0703020102020204" pitchFamily="34" charset="0"/>
              </a:rPr>
              <a:t>What does ICH mean</a:t>
            </a:r>
            <a:r>
              <a:rPr lang="en-US" sz="3300" b="1" dirty="0" smtClean="0">
                <a:latin typeface="Franklin Gothic Demi" panose="020B0703020102020204" pitchFamily="34" charset="0"/>
              </a:rPr>
              <a:t>?</a:t>
            </a:r>
          </a:p>
          <a:p>
            <a:pPr>
              <a:lnSpc>
                <a:spcPct val="120000"/>
              </a:lnSpc>
            </a:pPr>
            <a:r>
              <a:rPr lang="en-US" sz="3300" b="1" dirty="0">
                <a:latin typeface="Franklin Gothic Demi" panose="020B0703020102020204" pitchFamily="34" charset="0"/>
              </a:rPr>
              <a:t>for Pharmaceuticals for Human Use</a:t>
            </a:r>
          </a:p>
          <a:p>
            <a:pPr>
              <a:lnSpc>
                <a:spcPct val="120000"/>
              </a:lnSpc>
            </a:pPr>
            <a:r>
              <a:rPr lang="en-US" sz="3300" b="1" dirty="0">
                <a:latin typeface="Franklin Gothic Demi" panose="020B0703020102020204" pitchFamily="34" charset="0"/>
              </a:rPr>
              <a:t>The International Council for </a:t>
            </a:r>
            <a:r>
              <a:rPr lang="en-US" sz="3300" b="1" dirty="0" smtClean="0">
                <a:latin typeface="Franklin Gothic Demi" panose="020B0703020102020204" pitchFamily="34" charset="0"/>
              </a:rPr>
              <a:t>Harmonization</a:t>
            </a:r>
            <a:r>
              <a:rPr lang="en-US" sz="3300" b="1" dirty="0">
                <a:latin typeface="Franklin Gothic Demi" panose="020B0703020102020204" pitchFamily="34" charset="0"/>
              </a:rPr>
              <a:t> of Technical Requirements for Pharmaceuticals for Human Use (ICH) is unique in bringing together the regulatory authorities and pharmaceutical industry to discuss scientific and technical aspects of pharmaceuticals and </a:t>
            </a:r>
            <a:r>
              <a:rPr lang="en-US" b="1" dirty="0">
                <a:latin typeface="Franklin Gothic Demi" panose="020B0703020102020204" pitchFamily="34" charset="0"/>
              </a:rPr>
              <a:t>develop ICH guidelines.</a:t>
            </a:r>
          </a:p>
          <a:p>
            <a:pPr>
              <a:lnSpc>
                <a:spcPct val="120000"/>
              </a:lnSpc>
            </a:pPr>
            <a:r>
              <a:rPr lang="en-US" sz="3600" b="1" dirty="0" smtClean="0">
                <a:latin typeface="Franklin Gothic Demi" panose="020B0703020102020204" pitchFamily="34" charset="0"/>
              </a:rPr>
              <a:t>Which </a:t>
            </a:r>
            <a:r>
              <a:rPr lang="en-US" sz="3600" b="1" dirty="0">
                <a:latin typeface="Franklin Gothic Demi" panose="020B0703020102020204" pitchFamily="34" charset="0"/>
              </a:rPr>
              <a:t>is correct ICH Guideline for stability study?</a:t>
            </a:r>
          </a:p>
          <a:p>
            <a:pPr>
              <a:lnSpc>
                <a:spcPct val="120000"/>
              </a:lnSpc>
            </a:pPr>
            <a:r>
              <a:rPr lang="en-US" sz="3600" b="1" dirty="0">
                <a:latin typeface="Franklin Gothic Demi" panose="020B0703020102020204" pitchFamily="34" charset="0"/>
              </a:rPr>
              <a:t>Testing Frequency</a:t>
            </a:r>
            <a:br>
              <a:rPr lang="en-US" sz="3600" b="1" dirty="0">
                <a:latin typeface="Franklin Gothic Demi" panose="020B0703020102020204" pitchFamily="34" charset="0"/>
              </a:rPr>
            </a:br>
            <a:r>
              <a:rPr lang="en-US" sz="3600" b="1" dirty="0">
                <a:latin typeface="Franklin Gothic Demi" panose="020B0703020102020204" pitchFamily="34" charset="0"/>
              </a:rPr>
              <a:t/>
            </a:r>
            <a:br>
              <a:rPr lang="en-US" sz="3600" b="1" dirty="0">
                <a:latin typeface="Franklin Gothic Demi" panose="020B0703020102020204" pitchFamily="34" charset="0"/>
              </a:rPr>
            </a:br>
            <a:r>
              <a:rPr lang="en-US" sz="3600" b="1" dirty="0" err="1">
                <a:latin typeface="Franklin Gothic Demi" panose="020B0703020102020204" pitchFamily="34" charset="0"/>
              </a:rPr>
              <a:t>Frequency</a:t>
            </a:r>
            <a:r>
              <a:rPr lang="en-US" sz="3600" b="1" dirty="0">
                <a:latin typeface="Franklin Gothic Demi" panose="020B0703020102020204" pitchFamily="34" charset="0"/>
              </a:rPr>
              <a:t> of testing should be sufficient to establish the stability characteristics of the drug product. Testing will normally be every three months over the first year, every six months over the second year and then annually. The use of </a:t>
            </a:r>
            <a:r>
              <a:rPr lang="en-US" sz="3600" b="1" dirty="0" err="1">
                <a:latin typeface="Franklin Gothic Demi" panose="020B0703020102020204" pitchFamily="34" charset="0"/>
              </a:rPr>
              <a:t>matrixing</a:t>
            </a:r>
            <a:r>
              <a:rPr lang="en-US" sz="3600" b="1" dirty="0">
                <a:latin typeface="Franklin Gothic Demi" panose="020B0703020102020204" pitchFamily="34" charset="0"/>
              </a:rPr>
              <a:t> or bracketing can be applied, if justified.</a:t>
            </a:r>
          </a:p>
          <a:p>
            <a:pPr>
              <a:lnSpc>
                <a:spcPct val="120000"/>
              </a:lnSpc>
            </a:pPr>
            <a:r>
              <a:rPr lang="en-US" dirty="0">
                <a:hlinkClick r:id="rId2"/>
              </a:rPr>
              <a:t/>
            </a:r>
            <a:br>
              <a:rPr lang="en-US" dirty="0">
                <a:hlinkClick r:id="rId2"/>
              </a:rPr>
            </a:br>
            <a:r>
              <a:rPr lang="en-US" dirty="0">
                <a:hlinkClick r:id="rId2"/>
              </a:rPr>
              <a:t>ICH Topic Q 1 A Stability Testing Guidelines: Stability Testing of New ...</a:t>
            </a:r>
          </a:p>
          <a:p>
            <a:pPr>
              <a:lnSpc>
                <a:spcPct val="120000"/>
              </a:lnSpc>
            </a:pPr>
            <a:r>
              <a:rPr lang="en-US" dirty="0">
                <a:hlinkClick r:id="rId2"/>
              </a:rPr>
              <a:t>www.pharma.gally.ch › </a:t>
            </a:r>
            <a:r>
              <a:rPr lang="en-US" dirty="0" err="1">
                <a:hlinkClick r:id="rId2"/>
              </a:rPr>
              <a:t>ich</a:t>
            </a:r>
            <a:endParaRPr lang="en-US" dirty="0">
              <a:hlinkClick r:id="rId2"/>
            </a:endParaRPr>
          </a:p>
          <a:p>
            <a:pPr>
              <a:lnSpc>
                <a:spcPct val="120000"/>
              </a:lnSpc>
            </a:pPr>
            <a:r>
              <a:rPr lang="en-US" dirty="0"/>
              <a:t>Search for: </a:t>
            </a:r>
            <a:r>
              <a:rPr lang="en-US" dirty="0">
                <a:hlinkClick r:id="rId3"/>
              </a:rPr>
              <a:t>Which is correct ICH Guideline for stability study</a:t>
            </a:r>
            <a:r>
              <a:rPr lang="en-US" dirty="0" smtClean="0">
                <a:hlinkClick r:id="rId3"/>
              </a:rPr>
              <a:t>?</a:t>
            </a:r>
            <a:endParaRPr lang="en-US" dirty="0"/>
          </a:p>
        </p:txBody>
      </p:sp>
      <p:sp>
        <p:nvSpPr>
          <p:cNvPr id="4" name="Slide Number Placeholder 3"/>
          <p:cNvSpPr>
            <a:spLocks noGrp="1"/>
          </p:cNvSpPr>
          <p:nvPr>
            <p:ph type="sldNum" sz="quarter" idx="12"/>
          </p:nvPr>
        </p:nvSpPr>
        <p:spPr/>
        <p:txBody>
          <a:bodyPr/>
          <a:lstStyle/>
          <a:p>
            <a:fld id="{D76381B8-ADA0-4AC5-BED3-D67E2872CD0B}" type="slidenum">
              <a:rPr lang="en-US" smtClean="0"/>
              <a:t>43</a:t>
            </a:fld>
            <a:endParaRPr lang="en-US"/>
          </a:p>
        </p:txBody>
      </p:sp>
    </p:spTree>
    <p:extLst>
      <p:ext uri="{BB962C8B-B14F-4D97-AF65-F5344CB8AC3E}">
        <p14:creationId xmlns:p14="http://schemas.microsoft.com/office/powerpoint/2010/main" val="133404837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811838"/>
          </a:xfrm>
        </p:spPr>
        <p:txBody>
          <a:bodyPr/>
          <a:lstStyle/>
          <a:p>
            <a:endParaRPr lang="en-US" dirty="0"/>
          </a:p>
        </p:txBody>
      </p:sp>
      <p:sp>
        <p:nvSpPr>
          <p:cNvPr id="3" name="Content Placeholder 2"/>
          <p:cNvSpPr>
            <a:spLocks noGrp="1"/>
          </p:cNvSpPr>
          <p:nvPr>
            <p:ph idx="1"/>
          </p:nvPr>
        </p:nvSpPr>
        <p:spPr>
          <a:xfrm>
            <a:off x="838200" y="365125"/>
            <a:ext cx="10515600" cy="5811838"/>
          </a:xfrm>
        </p:spPr>
        <p:txBody>
          <a:bodyPr/>
          <a:lstStyle/>
          <a:p>
            <a:pPr marL="0" indent="0" algn="ctr">
              <a:buNone/>
            </a:pPr>
            <a:endParaRPr lang="en-US" dirty="0" smtClean="0"/>
          </a:p>
          <a:p>
            <a:pPr marL="0" indent="0" algn="ctr">
              <a:buNone/>
            </a:pPr>
            <a:endParaRPr lang="en-US" dirty="0"/>
          </a:p>
          <a:p>
            <a:pPr marL="0" indent="0" algn="ctr">
              <a:buNone/>
            </a:pPr>
            <a:r>
              <a:rPr lang="en-US" sz="4800" b="1" i="1" dirty="0" smtClean="0">
                <a:solidFill>
                  <a:srgbClr val="031CD3"/>
                </a:solidFill>
                <a:latin typeface="Franklin Gothic Heavy" panose="020B0903020102020204" pitchFamily="34" charset="0"/>
              </a:rPr>
              <a:t>I HOPE YOU ENJOYED YOUR</a:t>
            </a:r>
          </a:p>
          <a:p>
            <a:pPr marL="0" indent="0" algn="ctr">
              <a:buNone/>
            </a:pPr>
            <a:r>
              <a:rPr lang="en-US" sz="4800" b="1" i="1" dirty="0" smtClean="0">
                <a:solidFill>
                  <a:srgbClr val="FF3399"/>
                </a:solidFill>
                <a:latin typeface="Franklin Gothic Heavy" panose="020B0903020102020204" pitchFamily="34" charset="0"/>
              </a:rPr>
              <a:t>ADVENTURES </a:t>
            </a:r>
            <a:r>
              <a:rPr lang="en-US" sz="4800" b="1" i="1" dirty="0" smtClean="0">
                <a:solidFill>
                  <a:srgbClr val="031CD3"/>
                </a:solidFill>
                <a:latin typeface="Franklin Gothic Heavy" panose="020B0903020102020204" pitchFamily="34" charset="0"/>
              </a:rPr>
              <a:t>TO THE </a:t>
            </a:r>
            <a:r>
              <a:rPr lang="en-US" sz="4800" b="1" i="1" dirty="0" smtClean="0">
                <a:solidFill>
                  <a:srgbClr val="660033"/>
                </a:solidFill>
                <a:effectLst>
                  <a:outerShdw blurRad="38100" dist="38100" dir="2700000" algn="tl">
                    <a:srgbClr val="000000">
                      <a:alpha val="43137"/>
                    </a:srgbClr>
                  </a:outerShdw>
                </a:effectLst>
                <a:latin typeface="Franklin Gothic Heavy" panose="020B0903020102020204" pitchFamily="34" charset="0"/>
              </a:rPr>
              <a:t>WORLD</a:t>
            </a:r>
            <a:r>
              <a:rPr lang="en-US" sz="4800" b="1" i="1" dirty="0" smtClean="0">
                <a:solidFill>
                  <a:srgbClr val="031CD3"/>
                </a:solidFill>
                <a:latin typeface="Franklin Gothic Heavy" panose="020B0903020102020204" pitchFamily="34" charset="0"/>
              </a:rPr>
              <a:t> OF</a:t>
            </a:r>
          </a:p>
          <a:p>
            <a:pPr marL="0" indent="0" algn="ctr">
              <a:buNone/>
            </a:pPr>
            <a:r>
              <a:rPr lang="en-US" sz="4800" b="1" i="1" dirty="0" smtClean="0">
                <a:solidFill>
                  <a:srgbClr val="FF9933"/>
                </a:solidFill>
                <a:effectLst>
                  <a:outerShdw blurRad="38100" dist="38100" dir="2700000" algn="tl">
                    <a:srgbClr val="000000">
                      <a:alpha val="43137"/>
                    </a:srgbClr>
                  </a:outerShdw>
                </a:effectLst>
                <a:latin typeface="Franklin Gothic Heavy" panose="020B0903020102020204" pitchFamily="34" charset="0"/>
              </a:rPr>
              <a:t>DRUG QUALITY CONTROL</a:t>
            </a:r>
          </a:p>
          <a:p>
            <a:pPr marL="0" indent="0" algn="ctr">
              <a:buNone/>
            </a:pPr>
            <a:r>
              <a:rPr lang="en-US" sz="4800" b="1" i="1" dirty="0" smtClean="0">
                <a:solidFill>
                  <a:srgbClr val="031CD3"/>
                </a:solidFill>
                <a:latin typeface="Franklin Gothic Heavy" panose="020B0903020102020204" pitchFamily="34" charset="0"/>
              </a:rPr>
              <a:t>HAVE A </a:t>
            </a:r>
            <a:r>
              <a:rPr lang="en-US" sz="4800" b="1" i="1" dirty="0" smtClean="0">
                <a:solidFill>
                  <a:srgbClr val="FF3399"/>
                </a:solidFill>
                <a:latin typeface="Franklin Gothic Heavy" panose="020B0903020102020204" pitchFamily="34" charset="0"/>
              </a:rPr>
              <a:t>SUCCESSFUL</a:t>
            </a:r>
            <a:r>
              <a:rPr lang="en-US" sz="4800" b="1" i="1" dirty="0" smtClean="0">
                <a:solidFill>
                  <a:srgbClr val="031CD3"/>
                </a:solidFill>
                <a:latin typeface="Franklin Gothic Heavy" panose="020B0903020102020204" pitchFamily="34" charset="0"/>
              </a:rPr>
              <a:t> TRIP TO  </a:t>
            </a:r>
            <a:r>
              <a:rPr lang="en-US" sz="4800" b="1" i="1" dirty="0" smtClean="0">
                <a:solidFill>
                  <a:srgbClr val="00B050"/>
                </a:solidFill>
                <a:latin typeface="Franklin Gothic Heavy" panose="020B0903020102020204" pitchFamily="34" charset="0"/>
              </a:rPr>
              <a:t>EXAMS!!!</a:t>
            </a:r>
            <a:endParaRPr lang="en-US" sz="4800" b="1" i="1" dirty="0">
              <a:solidFill>
                <a:srgbClr val="00B050"/>
              </a:solidFill>
              <a:latin typeface="Franklin Gothic Heavy" panose="020B0903020102020204" pitchFamily="34" charset="0"/>
            </a:endParaRPr>
          </a:p>
        </p:txBody>
      </p:sp>
      <p:sp>
        <p:nvSpPr>
          <p:cNvPr id="4" name="Slide Number Placeholder 3"/>
          <p:cNvSpPr>
            <a:spLocks noGrp="1"/>
          </p:cNvSpPr>
          <p:nvPr>
            <p:ph type="sldNum" sz="quarter" idx="12"/>
          </p:nvPr>
        </p:nvSpPr>
        <p:spPr/>
        <p:txBody>
          <a:bodyPr/>
          <a:lstStyle/>
          <a:p>
            <a:fld id="{D76381B8-ADA0-4AC5-BED3-D67E2872CD0B}" type="slidenum">
              <a:rPr lang="en-US" smtClean="0"/>
              <a:t>44</a:t>
            </a:fld>
            <a:endParaRPr lang="en-US"/>
          </a:p>
        </p:txBody>
      </p:sp>
    </p:spTree>
    <p:extLst>
      <p:ext uri="{BB962C8B-B14F-4D97-AF65-F5344CB8AC3E}">
        <p14:creationId xmlns:p14="http://schemas.microsoft.com/office/powerpoint/2010/main" val="37296630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307" y="365125"/>
            <a:ext cx="11600597" cy="5991225"/>
          </a:xfrm>
        </p:spPr>
        <p:txBody>
          <a:bodyPr/>
          <a:lstStyle/>
          <a:p>
            <a:endParaRPr lang="en-US" dirty="0"/>
          </a:p>
        </p:txBody>
      </p:sp>
      <p:sp>
        <p:nvSpPr>
          <p:cNvPr id="3" name="Content Placeholder 2"/>
          <p:cNvSpPr>
            <a:spLocks noGrp="1"/>
          </p:cNvSpPr>
          <p:nvPr>
            <p:ph idx="1"/>
          </p:nvPr>
        </p:nvSpPr>
        <p:spPr>
          <a:xfrm>
            <a:off x="259307" y="365124"/>
            <a:ext cx="11600597" cy="5991225"/>
          </a:xfrm>
        </p:spPr>
        <p:txBody>
          <a:bodyPr>
            <a:normAutofit fontScale="92500"/>
          </a:bodyPr>
          <a:lstStyle/>
          <a:p>
            <a:pPr algn="just"/>
            <a:r>
              <a:rPr lang="en-US" sz="2400" b="1" i="1" dirty="0">
                <a:solidFill>
                  <a:srgbClr val="FF3399"/>
                </a:solidFill>
                <a:effectLst>
                  <a:outerShdw blurRad="38100" dist="38100" dir="2700000" algn="tl">
                    <a:srgbClr val="000000">
                      <a:alpha val="43137"/>
                    </a:srgbClr>
                  </a:outerShdw>
                </a:effectLst>
                <a:latin typeface="Franklin Gothic Medium" panose="020B0603020102020204" pitchFamily="34" charset="0"/>
              </a:rPr>
              <a:t>What is the difference between purity and assay?</a:t>
            </a:r>
          </a:p>
          <a:p>
            <a:pPr>
              <a:lnSpc>
                <a:spcPts val="3000"/>
              </a:lnSpc>
            </a:pPr>
            <a:r>
              <a:rPr lang="en-US" sz="2200" b="1" dirty="0">
                <a:latin typeface="Franklin Gothic Demi" panose="020B0703020102020204" pitchFamily="34" charset="0"/>
              </a:rPr>
              <a:t>The main </a:t>
            </a:r>
            <a:r>
              <a:rPr lang="en-US" sz="2200" b="1" i="1" dirty="0">
                <a:solidFill>
                  <a:srgbClr val="FF3399"/>
                </a:solidFill>
                <a:latin typeface="Franklin Gothic Demi" panose="020B0703020102020204" pitchFamily="34" charset="0"/>
              </a:rPr>
              <a:t>difference between assay and purity</a:t>
            </a:r>
            <a:r>
              <a:rPr lang="en-US" sz="2200" b="1" dirty="0">
                <a:latin typeface="Franklin Gothic Demi" panose="020B0703020102020204" pitchFamily="34" charset="0"/>
              </a:rPr>
              <a:t> is that an </a:t>
            </a:r>
            <a:r>
              <a:rPr lang="en-US" sz="2200" b="1" i="1" dirty="0">
                <a:solidFill>
                  <a:srgbClr val="FF3399"/>
                </a:solidFill>
                <a:latin typeface="Franklin Gothic Demi" panose="020B0703020102020204" pitchFamily="34" charset="0"/>
              </a:rPr>
              <a:t>assay</a:t>
            </a:r>
            <a:r>
              <a:rPr lang="en-US" sz="2200" b="1" dirty="0">
                <a:latin typeface="Franklin Gothic Demi" panose="020B0703020102020204" pitchFamily="34" charset="0"/>
              </a:rPr>
              <a:t> is the determination of one of the main component in a sample whereas </a:t>
            </a:r>
            <a:r>
              <a:rPr lang="en-US" sz="2200" b="1" i="1" dirty="0">
                <a:solidFill>
                  <a:srgbClr val="FF3399"/>
                </a:solidFill>
                <a:latin typeface="Franklin Gothic Demi" panose="020B0703020102020204" pitchFamily="34" charset="0"/>
              </a:rPr>
              <a:t>purity</a:t>
            </a:r>
            <a:r>
              <a:rPr lang="en-US" sz="2200" b="1" dirty="0">
                <a:latin typeface="Franklin Gothic Demi" panose="020B0703020102020204" pitchFamily="34" charset="0"/>
              </a:rPr>
              <a:t> is the determination of impurities in a sample. ... </a:t>
            </a:r>
            <a:r>
              <a:rPr lang="en-US" sz="2200" b="1" i="1" dirty="0">
                <a:solidFill>
                  <a:srgbClr val="FF3399"/>
                </a:solidFill>
                <a:latin typeface="Franklin Gothic Demi" panose="020B0703020102020204" pitchFamily="34" charset="0"/>
              </a:rPr>
              <a:t>Assay and purity</a:t>
            </a:r>
            <a:r>
              <a:rPr lang="en-US" sz="2200" b="1" dirty="0">
                <a:latin typeface="Franklin Gothic Demi" panose="020B0703020102020204" pitchFamily="34" charset="0"/>
              </a:rPr>
              <a:t> are two types of measurements used to determine the components of a sample.</a:t>
            </a:r>
            <a:br>
              <a:rPr lang="en-US" sz="2200" b="1" dirty="0">
                <a:latin typeface="Franklin Gothic Demi" panose="020B0703020102020204" pitchFamily="34" charset="0"/>
              </a:rPr>
            </a:br>
            <a:endParaRPr lang="en-US" sz="2200" b="1" dirty="0" smtClean="0">
              <a:latin typeface="Franklin Gothic Demi" panose="020B0703020102020204" pitchFamily="34" charset="0"/>
            </a:endParaRPr>
          </a:p>
          <a:p>
            <a:pPr>
              <a:lnSpc>
                <a:spcPts val="3000"/>
              </a:lnSpc>
            </a:pPr>
            <a:r>
              <a:rPr lang="en-US" sz="2400" b="1" i="1" dirty="0" smtClean="0">
                <a:solidFill>
                  <a:srgbClr val="FF3399"/>
                </a:solidFill>
                <a:effectLst>
                  <a:outerShdw blurRad="38100" dist="38100" dir="2700000" algn="tl">
                    <a:srgbClr val="000000">
                      <a:alpha val="43137"/>
                    </a:srgbClr>
                  </a:outerShdw>
                </a:effectLst>
                <a:latin typeface="Franklin Gothic Medium" panose="020B0603020102020204" pitchFamily="34" charset="0"/>
              </a:rPr>
              <a:t>How </a:t>
            </a:r>
            <a:r>
              <a:rPr lang="en-US" sz="2400" b="1" i="1" dirty="0">
                <a:solidFill>
                  <a:srgbClr val="FF3399"/>
                </a:solidFill>
                <a:effectLst>
                  <a:outerShdw blurRad="38100" dist="38100" dir="2700000" algn="tl">
                    <a:srgbClr val="000000">
                      <a:alpha val="43137"/>
                    </a:srgbClr>
                  </a:outerShdw>
                </a:effectLst>
                <a:latin typeface="Franklin Gothic Medium" panose="020B0603020102020204" pitchFamily="34" charset="0"/>
              </a:rPr>
              <a:t>do you calculate purity?</a:t>
            </a:r>
          </a:p>
          <a:p>
            <a:pPr>
              <a:lnSpc>
                <a:spcPts val="3000"/>
              </a:lnSpc>
            </a:pPr>
            <a:r>
              <a:rPr lang="en-US" sz="2200" b="1" dirty="0">
                <a:latin typeface="Franklin Gothic Medium" panose="020B0603020102020204" pitchFamily="34" charset="0"/>
              </a:rPr>
              <a:t>Percentage purity of a substance can be calculated by dividing the mass of the pure chemical by the total mass of the sample, and then multiplying this number by 100.</a:t>
            </a:r>
          </a:p>
          <a:p>
            <a:pPr>
              <a:lnSpc>
                <a:spcPts val="3000"/>
              </a:lnSpc>
            </a:pPr>
            <a:r>
              <a:rPr lang="en-US" sz="2400" b="1" i="1" dirty="0">
                <a:solidFill>
                  <a:srgbClr val="FF3399"/>
                </a:solidFill>
                <a:effectLst>
                  <a:outerShdw blurRad="38100" dist="38100" dir="2700000" algn="tl">
                    <a:srgbClr val="000000">
                      <a:alpha val="43137"/>
                    </a:srgbClr>
                  </a:outerShdw>
                </a:effectLst>
                <a:latin typeface="Franklin Gothic Medium" panose="020B0603020102020204" pitchFamily="34" charset="0"/>
              </a:rPr>
              <a:t>How do you determine the purity of a substance?</a:t>
            </a:r>
          </a:p>
          <a:p>
            <a:pPr>
              <a:lnSpc>
                <a:spcPts val="3000"/>
              </a:lnSpc>
            </a:pPr>
            <a:r>
              <a:rPr lang="en-US" sz="2200" b="1" i="1" dirty="0">
                <a:solidFill>
                  <a:srgbClr val="7030A0"/>
                </a:solidFill>
                <a:effectLst>
                  <a:outerShdw blurRad="38100" dist="38100" dir="2700000" algn="tl">
                    <a:srgbClr val="000000">
                      <a:alpha val="43137"/>
                    </a:srgbClr>
                  </a:outerShdw>
                </a:effectLst>
                <a:latin typeface="Franklin Gothic Medium" panose="020B0603020102020204" pitchFamily="34" charset="0"/>
              </a:rPr>
              <a:t>Melting and Boiling Point Determination</a:t>
            </a:r>
            <a:br>
              <a:rPr lang="en-US" sz="2200" b="1" i="1" dirty="0">
                <a:solidFill>
                  <a:srgbClr val="7030A0"/>
                </a:solidFill>
                <a:effectLst>
                  <a:outerShdw blurRad="38100" dist="38100" dir="2700000" algn="tl">
                    <a:srgbClr val="000000">
                      <a:alpha val="43137"/>
                    </a:srgbClr>
                  </a:outerShdw>
                </a:effectLst>
                <a:latin typeface="Franklin Gothic Medium" panose="020B0603020102020204" pitchFamily="34" charset="0"/>
              </a:rPr>
            </a:br>
            <a:r>
              <a:rPr lang="en-US" sz="2200" b="1" dirty="0" smtClean="0">
                <a:latin typeface="Franklin Gothic Medium" panose="020B0603020102020204" pitchFamily="34" charset="0"/>
              </a:rPr>
              <a:t>The </a:t>
            </a:r>
            <a:r>
              <a:rPr lang="en-US" sz="2200" b="1" dirty="0">
                <a:latin typeface="Franklin Gothic Medium" panose="020B0603020102020204" pitchFamily="34" charset="0"/>
              </a:rPr>
              <a:t>physical properties of a substance can be used to establish its purity. These properties include the melting point and boiling point. Different substances tend to have different melting and boiling points, and any pure substance will have a specific melting and boiling point</a:t>
            </a:r>
            <a:r>
              <a:rPr lang="en-US" sz="2200" b="1" dirty="0" smtClean="0">
                <a:latin typeface="Franklin Gothic Medium" panose="020B0603020102020204" pitchFamily="34" charset="0"/>
              </a:rPr>
              <a:t>.</a:t>
            </a:r>
            <a:r>
              <a:rPr lang="en-US" sz="2200" b="1" dirty="0">
                <a:latin typeface="Franklin Gothic Medium" panose="020B0603020102020204" pitchFamily="34" charset="0"/>
              </a:rPr>
              <a:t> </a:t>
            </a:r>
            <a:endParaRPr lang="en-US" dirty="0"/>
          </a:p>
        </p:txBody>
      </p:sp>
      <p:sp>
        <p:nvSpPr>
          <p:cNvPr id="4" name="Slide Number Placeholder 3"/>
          <p:cNvSpPr>
            <a:spLocks noGrp="1"/>
          </p:cNvSpPr>
          <p:nvPr>
            <p:ph type="sldNum" sz="quarter" idx="12"/>
          </p:nvPr>
        </p:nvSpPr>
        <p:spPr/>
        <p:txBody>
          <a:bodyPr/>
          <a:lstStyle/>
          <a:p>
            <a:fld id="{D76381B8-ADA0-4AC5-BED3-D67E2872CD0B}" type="slidenum">
              <a:rPr lang="en-US" smtClean="0"/>
              <a:t>5</a:t>
            </a:fld>
            <a:endParaRPr lang="en-US"/>
          </a:p>
        </p:txBody>
      </p:sp>
    </p:spTree>
    <p:extLst>
      <p:ext uri="{BB962C8B-B14F-4D97-AF65-F5344CB8AC3E}">
        <p14:creationId xmlns:p14="http://schemas.microsoft.com/office/powerpoint/2010/main" val="10140351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 y="365125"/>
            <a:ext cx="11671300" cy="5991225"/>
          </a:xfrm>
        </p:spPr>
        <p:txBody>
          <a:bodyPr/>
          <a:lstStyle/>
          <a:p>
            <a:endParaRPr lang="en-US" dirty="0"/>
          </a:p>
        </p:txBody>
      </p:sp>
      <p:sp>
        <p:nvSpPr>
          <p:cNvPr id="3" name="Content Placeholder 2"/>
          <p:cNvSpPr>
            <a:spLocks noGrp="1"/>
          </p:cNvSpPr>
          <p:nvPr>
            <p:ph idx="1"/>
          </p:nvPr>
        </p:nvSpPr>
        <p:spPr>
          <a:xfrm>
            <a:off x="266700" y="365126"/>
            <a:ext cx="11671300" cy="5991224"/>
          </a:xfrm>
        </p:spPr>
        <p:txBody>
          <a:bodyPr>
            <a:normAutofit fontScale="92500"/>
          </a:bodyPr>
          <a:lstStyle/>
          <a:p>
            <a:endParaRPr lang="en-US" b="1" i="1" dirty="0" smtClean="0">
              <a:solidFill>
                <a:srgbClr val="FF3399"/>
              </a:solidFill>
              <a:effectLst>
                <a:outerShdw blurRad="38100" dist="38100" dir="2700000" algn="tl">
                  <a:srgbClr val="000000">
                    <a:alpha val="43137"/>
                  </a:srgbClr>
                </a:outerShdw>
              </a:effectLst>
              <a:latin typeface="Franklin Gothic Medium" panose="020B0603020102020204" pitchFamily="34" charset="0"/>
            </a:endParaRPr>
          </a:p>
          <a:p>
            <a:pPr>
              <a:lnSpc>
                <a:spcPct val="150000"/>
              </a:lnSpc>
            </a:pPr>
            <a:r>
              <a:rPr lang="en-US" b="1" i="1" dirty="0" smtClean="0">
                <a:solidFill>
                  <a:srgbClr val="FF3399"/>
                </a:solidFill>
                <a:effectLst>
                  <a:outerShdw blurRad="38100" dist="38100" dir="2700000" algn="tl">
                    <a:srgbClr val="000000">
                      <a:alpha val="43137"/>
                    </a:srgbClr>
                  </a:outerShdw>
                </a:effectLst>
                <a:latin typeface="Franklin Gothic Medium" panose="020B0603020102020204" pitchFamily="34" charset="0"/>
              </a:rPr>
              <a:t>What </a:t>
            </a:r>
            <a:r>
              <a:rPr lang="en-US" b="1" i="1" dirty="0">
                <a:solidFill>
                  <a:srgbClr val="FF3399"/>
                </a:solidFill>
                <a:effectLst>
                  <a:outerShdw blurRad="38100" dist="38100" dir="2700000" algn="tl">
                    <a:srgbClr val="000000">
                      <a:alpha val="43137"/>
                    </a:srgbClr>
                  </a:outerShdw>
                </a:effectLst>
                <a:latin typeface="Franklin Gothic Medium" panose="020B0603020102020204" pitchFamily="34" charset="0"/>
              </a:rPr>
              <a:t>is purity and potency?</a:t>
            </a:r>
          </a:p>
          <a:p>
            <a:pPr>
              <a:lnSpc>
                <a:spcPct val="150000"/>
              </a:lnSpc>
            </a:pPr>
            <a:r>
              <a:rPr lang="en-US" b="1" dirty="0">
                <a:latin typeface="Franklin Gothic Medium" panose="020B0603020102020204" pitchFamily="34" charset="0"/>
              </a:rPr>
              <a:t>potency often means the amount of the desired compound in the sample: when you weigh 100 mg of a standard with 90% potency, there's only 90 mg of the targeted compound in there. in most cases, purity = chemical purity. that is, percentage of the target compound as determined by the primary method.</a:t>
            </a:r>
          </a:p>
          <a:p>
            <a:pPr>
              <a:lnSpc>
                <a:spcPct val="150000"/>
              </a:lnSpc>
            </a:pPr>
            <a:r>
              <a:rPr lang="en-US" b="1" i="1" dirty="0">
                <a:solidFill>
                  <a:srgbClr val="FF3399"/>
                </a:solidFill>
                <a:effectLst>
                  <a:outerShdw blurRad="38100" dist="38100" dir="2700000" algn="tl">
                    <a:srgbClr val="000000">
                      <a:alpha val="43137"/>
                    </a:srgbClr>
                  </a:outerShdw>
                </a:effectLst>
                <a:latin typeface="Franklin Gothic Medium" panose="020B0603020102020204" pitchFamily="34" charset="0"/>
              </a:rPr>
              <a:t>How do you calculate the purity of a working standard?</a:t>
            </a:r>
          </a:p>
          <a:p>
            <a:pPr>
              <a:lnSpc>
                <a:spcPct val="150000"/>
              </a:lnSpc>
            </a:pPr>
            <a:r>
              <a:rPr lang="en-US" b="1" dirty="0">
                <a:latin typeface="Franklin Gothic Medium" panose="020B0603020102020204" pitchFamily="34" charset="0"/>
              </a:rPr>
              <a:t>The purity of the standard is calculated to 95.55% (purity = 100% – (2.5% x 0.98) – 2</a:t>
            </a:r>
            <a:r>
              <a:rPr lang="en-US" b="1" dirty="0" smtClean="0">
                <a:latin typeface="Franklin Gothic Medium" panose="020B0603020102020204" pitchFamily="34" charset="0"/>
              </a:rPr>
              <a:t>%).</a:t>
            </a:r>
            <a:endParaRPr lang="en-US" dirty="0"/>
          </a:p>
        </p:txBody>
      </p:sp>
      <p:sp>
        <p:nvSpPr>
          <p:cNvPr id="4" name="Slide Number Placeholder 3"/>
          <p:cNvSpPr>
            <a:spLocks noGrp="1"/>
          </p:cNvSpPr>
          <p:nvPr>
            <p:ph type="sldNum" sz="quarter" idx="12"/>
          </p:nvPr>
        </p:nvSpPr>
        <p:spPr/>
        <p:txBody>
          <a:bodyPr/>
          <a:lstStyle/>
          <a:p>
            <a:fld id="{D76381B8-ADA0-4AC5-BED3-D67E2872CD0B}" type="slidenum">
              <a:rPr lang="en-US" smtClean="0"/>
              <a:t>6</a:t>
            </a:fld>
            <a:endParaRPr lang="en-US"/>
          </a:p>
        </p:txBody>
      </p:sp>
    </p:spTree>
    <p:extLst>
      <p:ext uri="{BB962C8B-B14F-4D97-AF65-F5344CB8AC3E}">
        <p14:creationId xmlns:p14="http://schemas.microsoft.com/office/powerpoint/2010/main" val="9290386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2955" y="0"/>
            <a:ext cx="11559653" cy="614150"/>
          </a:xfrm>
        </p:spPr>
        <p:txBody>
          <a:bodyPr>
            <a:normAutofit fontScale="90000"/>
          </a:bodyPr>
          <a:lstStyle/>
          <a:p>
            <a:pPr algn="ctr"/>
            <a:r>
              <a:rPr lang="en-US" dirty="0" smtClean="0"/>
              <a:t> </a:t>
            </a:r>
            <a:br>
              <a:rPr lang="en-US" dirty="0" smtClean="0"/>
            </a:br>
            <a:r>
              <a:rPr lang="en-US" sz="3600" b="1" dirty="0" smtClean="0">
                <a:solidFill>
                  <a:srgbClr val="CC0066"/>
                </a:solidFill>
                <a:latin typeface="Franklin Gothic Heavy" panose="020B0903020102020204" pitchFamily="34" charset="0"/>
              </a:rPr>
              <a:t>Assay </a:t>
            </a:r>
            <a:r>
              <a:rPr lang="en-US" sz="3600" b="1" dirty="0">
                <a:solidFill>
                  <a:srgbClr val="CC0066"/>
                </a:solidFill>
                <a:latin typeface="Franklin Gothic Heavy" panose="020B0903020102020204" pitchFamily="34" charset="0"/>
              </a:rPr>
              <a:t>of Bulk and Pharmaceutical Preparation</a:t>
            </a:r>
            <a:r>
              <a:rPr lang="en-US" b="1" dirty="0">
                <a:solidFill>
                  <a:srgbClr val="CC0066"/>
                </a:solidFill>
                <a:latin typeface="Franklin Gothic Heavy" panose="020B0903020102020204" pitchFamily="34" charset="0"/>
              </a:rPr>
              <a:t/>
            </a:r>
            <a:br>
              <a:rPr lang="en-US" b="1" dirty="0">
                <a:solidFill>
                  <a:srgbClr val="CC0066"/>
                </a:solidFill>
                <a:latin typeface="Franklin Gothic Heavy" panose="020B0903020102020204" pitchFamily="34" charset="0"/>
              </a:rPr>
            </a:br>
            <a:endParaRPr lang="en-US" dirty="0"/>
          </a:p>
        </p:txBody>
      </p:sp>
      <p:sp>
        <p:nvSpPr>
          <p:cNvPr id="3" name="Content Placeholder 2"/>
          <p:cNvSpPr>
            <a:spLocks noGrp="1"/>
          </p:cNvSpPr>
          <p:nvPr>
            <p:ph idx="1"/>
          </p:nvPr>
        </p:nvSpPr>
        <p:spPr>
          <a:xfrm>
            <a:off x="272955" y="750627"/>
            <a:ext cx="11559653" cy="5595581"/>
          </a:xfrm>
        </p:spPr>
        <p:txBody>
          <a:bodyPr>
            <a:normAutofit lnSpcReduction="10000"/>
          </a:bodyPr>
          <a:lstStyle/>
          <a:p>
            <a:pPr algn="just">
              <a:lnSpc>
                <a:spcPct val="150000"/>
              </a:lnSpc>
            </a:pPr>
            <a:r>
              <a:rPr lang="en-US" b="1" i="1" dirty="0" smtClean="0">
                <a:solidFill>
                  <a:srgbClr val="7030A0"/>
                </a:solidFill>
                <a:effectLst>
                  <a:outerShdw blurRad="38100" dist="38100" dir="2700000" algn="tl">
                    <a:srgbClr val="000000">
                      <a:alpha val="43137"/>
                    </a:srgbClr>
                  </a:outerShdw>
                </a:effectLst>
                <a:latin typeface="Franklin Gothic Medium" panose="020B0603020102020204" pitchFamily="34" charset="0"/>
              </a:rPr>
              <a:t>BACKGROUND:</a:t>
            </a:r>
            <a:r>
              <a:rPr lang="en-US" sz="2000" dirty="0" smtClean="0"/>
              <a:t> </a:t>
            </a:r>
            <a:r>
              <a:rPr lang="en-US" sz="2400" b="1" dirty="0" smtClean="0">
                <a:latin typeface="Franklin Gothic Medium" panose="020B0603020102020204" pitchFamily="34" charset="0"/>
              </a:rPr>
              <a:t>In </a:t>
            </a:r>
            <a:r>
              <a:rPr lang="en-US" sz="2400" b="1" dirty="0">
                <a:latin typeface="Franklin Gothic Medium" panose="020B0603020102020204" pitchFamily="34" charset="0"/>
              </a:rPr>
              <a:t>the field of drug analysis, the analytical investigation of bulk drug materials, the intermediates in their synthesis, products of drug research, drug formulations, impurities and degradation products, and biological samples containing the drugs and their metabolites is a very important area </a:t>
            </a:r>
            <a:r>
              <a:rPr lang="en-US" sz="2400" b="1" dirty="0" smtClean="0">
                <a:latin typeface="Franklin Gothic Medium" panose="020B0603020102020204" pitchFamily="34" charset="0"/>
              </a:rPr>
              <a:t>in contributing </a:t>
            </a:r>
            <a:r>
              <a:rPr lang="en-US" sz="2400" b="1" dirty="0">
                <a:latin typeface="Franklin Gothic Medium" panose="020B0603020102020204" pitchFamily="34" charset="0"/>
              </a:rPr>
              <a:t>to high quality, maximal efficacy, and safety of drug therapy, as also maximum economy during drug production</a:t>
            </a:r>
            <a:r>
              <a:rPr lang="en-US" sz="2400" b="1" dirty="0" smtClean="0">
                <a:latin typeface="Franklin Gothic Medium" panose="020B0603020102020204" pitchFamily="34" charset="0"/>
              </a:rPr>
              <a:t>. </a:t>
            </a:r>
            <a:r>
              <a:rPr lang="en-US" sz="2400" b="1" dirty="0">
                <a:latin typeface="Franklin Gothic Medium" panose="020B0603020102020204" pitchFamily="34" charset="0"/>
              </a:rPr>
              <a:t>From the point of view of public health, the safety, efficacy, </a:t>
            </a:r>
            <a:r>
              <a:rPr lang="en-US" sz="2400" b="1" dirty="0" smtClean="0">
                <a:latin typeface="Franklin Gothic Medium" panose="020B0603020102020204" pitchFamily="34" charset="0"/>
              </a:rPr>
              <a:t>financial and </a:t>
            </a:r>
            <a:r>
              <a:rPr lang="en-US" sz="2400" b="1" dirty="0">
                <a:latin typeface="Franklin Gothic Medium" panose="020B0603020102020204" pitchFamily="34" charset="0"/>
              </a:rPr>
              <a:t>economy of drug therapy are extremely important issues</a:t>
            </a:r>
            <a:r>
              <a:rPr lang="en-US" sz="2400" b="1" dirty="0" smtClean="0">
                <a:latin typeface="Franklin Gothic Medium" panose="020B0603020102020204" pitchFamily="34" charset="0"/>
              </a:rPr>
              <a:t>. </a:t>
            </a:r>
            <a:r>
              <a:rPr lang="en-US" sz="2400" b="1" dirty="0">
                <a:latin typeface="Franklin Gothic Medium" panose="020B0603020102020204" pitchFamily="34" charset="0"/>
              </a:rPr>
              <a:t>For that reason, pharmaceutical and biomedical analyses are among the most important branches of applied analytical chemistry</a:t>
            </a:r>
            <a:r>
              <a:rPr lang="en-US" sz="2400" b="1" dirty="0" smtClean="0">
                <a:latin typeface="Franklin Gothic Medium" panose="020B0603020102020204" pitchFamily="34" charset="0"/>
              </a:rPr>
              <a:t>. Also, </a:t>
            </a:r>
            <a:r>
              <a:rPr lang="en-US" sz="2400" b="1" dirty="0">
                <a:latin typeface="Franklin Gothic Medium" panose="020B0603020102020204" pitchFamily="34" charset="0"/>
              </a:rPr>
              <a:t>Drug discovery requires a solid analytical background, with a great variety of methods to be used</a:t>
            </a:r>
            <a:r>
              <a:rPr lang="en-US" sz="2400" b="1" dirty="0" smtClean="0">
                <a:latin typeface="Franklin Gothic Medium" panose="020B0603020102020204" pitchFamily="34" charset="0"/>
              </a:rPr>
              <a:t>.</a:t>
            </a:r>
          </a:p>
          <a:p>
            <a:pPr algn="just"/>
            <a:endParaRPr lang="en-US" dirty="0">
              <a:hlinkClick r:id="rId3"/>
            </a:endParaRPr>
          </a:p>
        </p:txBody>
      </p:sp>
      <p:sp>
        <p:nvSpPr>
          <p:cNvPr id="4" name="Slide Number Placeholder 3"/>
          <p:cNvSpPr>
            <a:spLocks noGrp="1"/>
          </p:cNvSpPr>
          <p:nvPr>
            <p:ph type="sldNum" sz="quarter" idx="12"/>
          </p:nvPr>
        </p:nvSpPr>
        <p:spPr/>
        <p:txBody>
          <a:bodyPr/>
          <a:lstStyle/>
          <a:p>
            <a:fld id="{D76381B8-ADA0-4AC5-BED3-D67E2872CD0B}" type="slidenum">
              <a:rPr lang="en-US" smtClean="0"/>
              <a:t>7</a:t>
            </a:fld>
            <a:endParaRPr lang="en-US"/>
          </a:p>
        </p:txBody>
      </p:sp>
    </p:spTree>
    <p:extLst>
      <p:ext uri="{BB962C8B-B14F-4D97-AF65-F5344CB8AC3E}">
        <p14:creationId xmlns:p14="http://schemas.microsoft.com/office/powerpoint/2010/main" val="3487102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900" y="365125"/>
            <a:ext cx="11353800" cy="5991225"/>
          </a:xfrm>
        </p:spPr>
        <p:txBody>
          <a:bodyPr/>
          <a:lstStyle/>
          <a:p>
            <a:endParaRPr lang="en-US" dirty="0"/>
          </a:p>
        </p:txBody>
      </p:sp>
      <p:sp>
        <p:nvSpPr>
          <p:cNvPr id="3" name="Content Placeholder 2"/>
          <p:cNvSpPr>
            <a:spLocks noGrp="1"/>
          </p:cNvSpPr>
          <p:nvPr>
            <p:ph idx="1"/>
          </p:nvPr>
        </p:nvSpPr>
        <p:spPr>
          <a:xfrm>
            <a:off x="469900" y="365126"/>
            <a:ext cx="11353800" cy="5991224"/>
          </a:xfrm>
        </p:spPr>
        <p:txBody>
          <a:bodyPr>
            <a:normAutofit fontScale="92500" lnSpcReduction="20000"/>
          </a:bodyPr>
          <a:lstStyle/>
          <a:p>
            <a:endParaRPr lang="en-US" b="1" dirty="0" smtClean="0">
              <a:latin typeface="Franklin Gothic Medium" panose="020B0603020102020204" pitchFamily="34" charset="0"/>
            </a:endParaRPr>
          </a:p>
          <a:p>
            <a:pPr algn="just">
              <a:lnSpc>
                <a:spcPct val="150000"/>
              </a:lnSpc>
            </a:pPr>
            <a:r>
              <a:rPr lang="en-US" b="1" dirty="0" smtClean="0">
                <a:latin typeface="Franklin Gothic Medium" panose="020B0603020102020204" pitchFamily="34" charset="0"/>
              </a:rPr>
              <a:t>The </a:t>
            </a:r>
            <a:r>
              <a:rPr lang="en-US" b="1" dirty="0">
                <a:latin typeface="Franklin Gothic Medium" panose="020B0603020102020204" pitchFamily="34" charset="0"/>
              </a:rPr>
              <a:t>importance of drug impurity and stability-related issues has also been characterized by a number of books and articles devoted to this assay subject. The determination of drugs and metabolites in biological samples, with particular attention to toxicological and forensic analysis, requires special techniques and a special manner of thinking, as reflected by many books and articles on these issues. </a:t>
            </a:r>
          </a:p>
          <a:p>
            <a:pPr algn="just">
              <a:lnSpc>
                <a:spcPct val="150000"/>
              </a:lnSpc>
            </a:pPr>
            <a:r>
              <a:rPr lang="en-US" b="1" i="1" dirty="0">
                <a:solidFill>
                  <a:srgbClr val="7030A0"/>
                </a:solidFill>
                <a:latin typeface="Franklin Gothic Medium" panose="020B0603020102020204" pitchFamily="34" charset="0"/>
              </a:rPr>
              <a:t>Assay</a:t>
            </a:r>
            <a:r>
              <a:rPr lang="en-US" b="1" dirty="0">
                <a:latin typeface="Franklin Gothic Medium" panose="020B0603020102020204" pitchFamily="34" charset="0"/>
              </a:rPr>
              <a:t>: An </a:t>
            </a:r>
            <a:r>
              <a:rPr lang="en-US" b="1" i="1" dirty="0">
                <a:solidFill>
                  <a:srgbClr val="7030A0"/>
                </a:solidFill>
                <a:latin typeface="Franklin Gothic Medium" panose="020B0603020102020204" pitchFamily="34" charset="0"/>
              </a:rPr>
              <a:t>assay </a:t>
            </a:r>
            <a:r>
              <a:rPr lang="en-US" b="1" dirty="0">
                <a:latin typeface="Franklin Gothic Medium" panose="020B0603020102020204" pitchFamily="34" charset="0"/>
              </a:rPr>
              <a:t>is an </a:t>
            </a:r>
            <a:r>
              <a:rPr lang="en-US" b="1" i="1" dirty="0">
                <a:solidFill>
                  <a:srgbClr val="7030A0"/>
                </a:solidFill>
                <a:latin typeface="Franklin Gothic Medium" panose="020B0603020102020204" pitchFamily="34" charset="0"/>
              </a:rPr>
              <a:t>analysis</a:t>
            </a:r>
            <a:r>
              <a:rPr lang="en-US" b="1" dirty="0">
                <a:latin typeface="Franklin Gothic Medium" panose="020B0603020102020204" pitchFamily="34" charset="0"/>
              </a:rPr>
              <a:t> done to determine: The presence of a substance and the amount of that substance. Thus, an </a:t>
            </a:r>
            <a:r>
              <a:rPr lang="en-US" b="1" i="1" dirty="0">
                <a:solidFill>
                  <a:srgbClr val="7030A0"/>
                </a:solidFill>
                <a:latin typeface="Franklin Gothic Medium" panose="020B0603020102020204" pitchFamily="34" charset="0"/>
              </a:rPr>
              <a:t>assay</a:t>
            </a:r>
            <a:r>
              <a:rPr lang="en-US" b="1" dirty="0">
                <a:latin typeface="Franklin Gothic Medium" panose="020B0603020102020204" pitchFamily="34" charset="0"/>
              </a:rPr>
              <a:t> may be done for example to determine the level of thyroid hormones in the blood of a person suspected of being hypothyroid (or hyperthyroid).</a:t>
            </a:r>
          </a:p>
          <a:p>
            <a:endParaRPr lang="en-US" dirty="0"/>
          </a:p>
        </p:txBody>
      </p:sp>
      <p:sp>
        <p:nvSpPr>
          <p:cNvPr id="4" name="Slide Number Placeholder 3"/>
          <p:cNvSpPr>
            <a:spLocks noGrp="1"/>
          </p:cNvSpPr>
          <p:nvPr>
            <p:ph type="sldNum" sz="quarter" idx="12"/>
          </p:nvPr>
        </p:nvSpPr>
        <p:spPr/>
        <p:txBody>
          <a:bodyPr/>
          <a:lstStyle/>
          <a:p>
            <a:fld id="{D76381B8-ADA0-4AC5-BED3-D67E2872CD0B}" type="slidenum">
              <a:rPr lang="en-US" smtClean="0"/>
              <a:t>8</a:t>
            </a:fld>
            <a:endParaRPr lang="en-US"/>
          </a:p>
        </p:txBody>
      </p:sp>
    </p:spTree>
    <p:extLst>
      <p:ext uri="{BB962C8B-B14F-4D97-AF65-F5344CB8AC3E}">
        <p14:creationId xmlns:p14="http://schemas.microsoft.com/office/powerpoint/2010/main" val="5872768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743" y="246743"/>
            <a:ext cx="11698513" cy="6109606"/>
          </a:xfrm>
        </p:spPr>
        <p:txBody>
          <a:bodyPr/>
          <a:lstStyle/>
          <a:p>
            <a:endParaRPr lang="en-US" dirty="0"/>
          </a:p>
        </p:txBody>
      </p:sp>
      <p:sp>
        <p:nvSpPr>
          <p:cNvPr id="3" name="Content Placeholder 2"/>
          <p:cNvSpPr>
            <a:spLocks noGrp="1"/>
          </p:cNvSpPr>
          <p:nvPr>
            <p:ph idx="1"/>
          </p:nvPr>
        </p:nvSpPr>
        <p:spPr>
          <a:xfrm>
            <a:off x="246743" y="246742"/>
            <a:ext cx="11698513" cy="6109607"/>
          </a:xfrm>
        </p:spPr>
        <p:txBody>
          <a:bodyPr>
            <a:normAutofit fontScale="92500"/>
          </a:bodyPr>
          <a:lstStyle/>
          <a:p>
            <a:pPr algn="just">
              <a:lnSpc>
                <a:spcPct val="150000"/>
              </a:lnSpc>
            </a:pPr>
            <a:r>
              <a:rPr lang="en-US" b="1" i="1" dirty="0" smtClean="0">
                <a:solidFill>
                  <a:srgbClr val="7030A0"/>
                </a:solidFill>
                <a:latin typeface="Franklin Gothic Medium" panose="020B0603020102020204" pitchFamily="34" charset="0"/>
              </a:rPr>
              <a:t>Why </a:t>
            </a:r>
            <a:r>
              <a:rPr lang="en-US" b="1" i="1" dirty="0">
                <a:solidFill>
                  <a:srgbClr val="7030A0"/>
                </a:solidFill>
                <a:latin typeface="Franklin Gothic Medium" panose="020B0603020102020204" pitchFamily="34" charset="0"/>
              </a:rPr>
              <a:t>assay is performed in pharmaceutical industry?</a:t>
            </a:r>
          </a:p>
          <a:p>
            <a:pPr algn="just">
              <a:lnSpc>
                <a:spcPct val="150000"/>
              </a:lnSpc>
            </a:pPr>
            <a:r>
              <a:rPr lang="en-US" sz="2700" b="1" dirty="0">
                <a:latin typeface="Franklin Gothic Medium" panose="020B0603020102020204" pitchFamily="34" charset="0"/>
              </a:rPr>
              <a:t>An </a:t>
            </a:r>
            <a:r>
              <a:rPr lang="en-US" sz="2700" b="1" i="1" dirty="0">
                <a:solidFill>
                  <a:srgbClr val="7030A0"/>
                </a:solidFill>
                <a:latin typeface="Franklin Gothic Medium" panose="020B0603020102020204" pitchFamily="34" charset="0"/>
              </a:rPr>
              <a:t>assay</a:t>
            </a:r>
            <a:r>
              <a:rPr lang="en-US" sz="2700" b="1" dirty="0">
                <a:latin typeface="Franklin Gothic Medium" panose="020B0603020102020204" pitchFamily="34" charset="0"/>
              </a:rPr>
              <a:t> is a process of analyzing a substance to determine its composition or quality. The term is often used in the mining </a:t>
            </a:r>
            <a:r>
              <a:rPr lang="en-US" sz="2700" b="1" i="1" dirty="0">
                <a:solidFill>
                  <a:srgbClr val="7030A0"/>
                </a:solidFill>
                <a:latin typeface="Franklin Gothic Medium" panose="020B0603020102020204" pitchFamily="34" charset="0"/>
              </a:rPr>
              <a:t>industry</a:t>
            </a:r>
            <a:r>
              <a:rPr lang="en-US" sz="2700" b="1" dirty="0">
                <a:latin typeface="Franklin Gothic Medium" panose="020B0603020102020204" pitchFamily="34" charset="0"/>
              </a:rPr>
              <a:t> to refer to tests of ore or minerals. The term assay is also used in the environmental, chemical and </a:t>
            </a:r>
            <a:r>
              <a:rPr lang="en-US" sz="2700" b="1" i="1" dirty="0">
                <a:latin typeface="Franklin Gothic Medium" panose="020B0603020102020204" pitchFamily="34" charset="0"/>
              </a:rPr>
              <a:t>pharmaceutical industries</a:t>
            </a:r>
            <a:r>
              <a:rPr lang="en-US" sz="2700" b="1" dirty="0">
                <a:latin typeface="Franklin Gothic Medium" panose="020B0603020102020204" pitchFamily="34" charset="0"/>
              </a:rPr>
              <a:t>. Assaying is also important in futures markets.</a:t>
            </a:r>
          </a:p>
          <a:p>
            <a:pPr algn="just">
              <a:lnSpc>
                <a:spcPct val="150000"/>
              </a:lnSpc>
            </a:pPr>
            <a:r>
              <a:rPr lang="en-US" sz="2700" b="1" i="1" dirty="0">
                <a:solidFill>
                  <a:srgbClr val="7030A0"/>
                </a:solidFill>
                <a:latin typeface="Franklin Gothic Medium" panose="020B0603020102020204" pitchFamily="34" charset="0"/>
              </a:rPr>
              <a:t>Assays</a:t>
            </a:r>
            <a:r>
              <a:rPr lang="en-US" sz="2700" b="1" dirty="0">
                <a:latin typeface="Franklin Gothic Medium" panose="020B0603020102020204" pitchFamily="34" charset="0"/>
              </a:rPr>
              <a:t> based on </a:t>
            </a:r>
            <a:r>
              <a:rPr lang="en-US" sz="2700" b="1" i="1" dirty="0">
                <a:solidFill>
                  <a:srgbClr val="7030A0"/>
                </a:solidFill>
                <a:latin typeface="Franklin Gothic Medium" panose="020B0603020102020204" pitchFamily="34" charset="0"/>
              </a:rPr>
              <a:t>HPLC</a:t>
            </a:r>
            <a:r>
              <a:rPr lang="en-US" sz="2700" b="1" dirty="0">
                <a:latin typeface="Franklin Gothic Medium" panose="020B0603020102020204" pitchFamily="34" charset="0"/>
              </a:rPr>
              <a:t> are very commonly used to measure the quality of drugs and, according to ICH, certain parameters must be checked to validate the analytical method: linearity, specificity, accuracy, precision (inter and intraday), limit of detection (LOD), limit of quantitation (LOQ) and robustness (ICH-Q2B, 2005</a:t>
            </a:r>
            <a:r>
              <a:rPr lang="en-US" sz="2700" b="1" dirty="0" smtClean="0">
                <a:latin typeface="Franklin Gothic Medium" panose="020B0603020102020204" pitchFamily="34" charset="0"/>
              </a:rPr>
              <a:t>).</a:t>
            </a:r>
            <a:endParaRPr lang="en-US" sz="2700" dirty="0"/>
          </a:p>
        </p:txBody>
      </p:sp>
      <p:sp>
        <p:nvSpPr>
          <p:cNvPr id="4" name="Slide Number Placeholder 3"/>
          <p:cNvSpPr>
            <a:spLocks noGrp="1"/>
          </p:cNvSpPr>
          <p:nvPr>
            <p:ph type="sldNum" sz="quarter" idx="12"/>
          </p:nvPr>
        </p:nvSpPr>
        <p:spPr/>
        <p:txBody>
          <a:bodyPr/>
          <a:lstStyle/>
          <a:p>
            <a:fld id="{D76381B8-ADA0-4AC5-BED3-D67E2872CD0B}" type="slidenum">
              <a:rPr lang="en-US" smtClean="0"/>
              <a:t>9</a:t>
            </a:fld>
            <a:endParaRPr lang="en-US"/>
          </a:p>
        </p:txBody>
      </p:sp>
    </p:spTree>
    <p:extLst>
      <p:ext uri="{BB962C8B-B14F-4D97-AF65-F5344CB8AC3E}">
        <p14:creationId xmlns:p14="http://schemas.microsoft.com/office/powerpoint/2010/main" val="236117074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4632</TotalTime>
  <Words>2253</Words>
  <Application>Microsoft Office PowerPoint</Application>
  <PresentationFormat>Widescreen</PresentationFormat>
  <Paragraphs>468</Paragraphs>
  <Slides>44</Slides>
  <Notes>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44</vt:i4>
      </vt:variant>
    </vt:vector>
  </HeadingPairs>
  <TitlesOfParts>
    <vt:vector size="53" baseType="lpstr">
      <vt:lpstr>Albertus Extra Bold</vt:lpstr>
      <vt:lpstr>Arial</vt:lpstr>
      <vt:lpstr>Calibri</vt:lpstr>
      <vt:lpstr>Calibri Light</vt:lpstr>
      <vt:lpstr>Franklin Gothic Demi</vt:lpstr>
      <vt:lpstr>Franklin Gothic Heavy</vt:lpstr>
      <vt:lpstr>Franklin Gothic Medium</vt:lpstr>
      <vt:lpstr>Times New Roman</vt:lpstr>
      <vt:lpstr>Office Theme</vt:lpstr>
      <vt:lpstr>PowerPoint Presentation</vt:lpstr>
      <vt:lpstr>PowerPoint Presentation</vt:lpstr>
      <vt:lpstr>Background</vt:lpstr>
      <vt:lpstr> List of Analytical Skills </vt:lpstr>
      <vt:lpstr>PowerPoint Presentation</vt:lpstr>
      <vt:lpstr>PowerPoint Presentation</vt:lpstr>
      <vt:lpstr>  Assay of Bulk and Pharmaceutical Preparation </vt:lpstr>
      <vt:lpstr>PowerPoint Presentation</vt:lpstr>
      <vt:lpstr>PowerPoint Presentation</vt:lpstr>
      <vt:lpstr>PowerPoint Presentation</vt:lpstr>
      <vt:lpstr>PowerPoint Presentation</vt:lpstr>
      <vt:lpstr>Techniques For pharmaceutical and biomedical analyses</vt:lpstr>
      <vt:lpstr>PowerPoint Presentation</vt:lpstr>
      <vt:lpstr> FUTURE TRENDS  الاتجاهات المستقبلية  </vt:lpstr>
      <vt:lpstr>PowerPoint Presentation</vt:lpstr>
      <vt:lpstr>PowerPoint Presentation</vt:lpstr>
      <vt:lpstr>Stability-Indicating Method of Analysis</vt:lpstr>
      <vt:lpstr>PowerPoint Presentation</vt:lpstr>
      <vt:lpstr>PowerPoint Presentation</vt:lpstr>
      <vt:lpstr> WHERE STABILITY STUDIES REQUIRED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How To Perform Stability Testing?   </vt:lpstr>
      <vt:lpstr>Figure of Analytical, Bioanalytical, Stability-Indicating Methods Key Parts</vt:lpstr>
      <vt:lpstr>Analytical Chemistry Problems and Solving Skills</vt:lpstr>
      <vt:lpstr>PROBLEM SOLVING IN CHEMISTRY</vt:lpstr>
      <vt:lpstr>PROBLEM SOLVING IN ANALYTICAL CHEMISTRY</vt:lpstr>
      <vt:lpstr>PowerPoint Presentation</vt:lpstr>
      <vt:lpstr>Images Examples of Problem Solving in analytical chemistry</vt:lpstr>
      <vt:lpstr>Examples of Problem Solving Images in analytical chemistry</vt:lpstr>
      <vt:lpstr>Analytical Problems</vt:lpstr>
      <vt:lpstr>PowerPoint Presentation</vt:lpstr>
      <vt:lpstr>Objectives of analytical chemistry</vt:lpstr>
      <vt:lpstr>References for the Lecture topics from net</vt:lpstr>
      <vt:lpstr>PowerPoint Presentation</vt:lpstr>
      <vt:lpstr>ICH Guideline for stability study</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TCG</dc:creator>
  <cp:lastModifiedBy>TCG</cp:lastModifiedBy>
  <cp:revision>297</cp:revision>
  <dcterms:created xsi:type="dcterms:W3CDTF">2021-02-26T16:34:37Z</dcterms:created>
  <dcterms:modified xsi:type="dcterms:W3CDTF">2021-03-07T20:26:23Z</dcterms:modified>
</cp:coreProperties>
</file>