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3" r:id="rId2"/>
    <p:sldId id="260" r:id="rId3"/>
    <p:sldId id="264" r:id="rId4"/>
    <p:sldId id="265" r:id="rId5"/>
    <p:sldId id="268" r:id="rId6"/>
    <p:sldId id="269" r:id="rId7"/>
    <p:sldId id="270" r:id="rId8"/>
    <p:sldId id="271" r:id="rId9"/>
    <p:sldId id="272" r:id="rId10"/>
    <p:sldId id="273" r:id="rId11"/>
    <p:sldId id="274" r:id="rId12"/>
    <p:sldId id="275" r:id="rId13"/>
    <p:sldId id="276" r:id="rId14"/>
    <p:sldId id="277" r:id="rId15"/>
    <p:sldId id="278" r:id="rId16"/>
    <p:sldId id="27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FF505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D7099C51-C860-4015-B03E-DD36E247724D}" type="datetimeFigureOut">
              <a:rPr lang="en-US" smtClean="0"/>
              <a:t>1/18/2021</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F6A1F2E9-A7D0-407B-8E51-75BE1B5DE96C}" type="slidenum">
              <a:rPr lang="en-US" smtClean="0"/>
              <a:t>‹#›</a:t>
            </a:fld>
            <a:endParaRPr lang="en-US"/>
          </a:p>
        </p:txBody>
      </p:sp>
    </p:spTree>
    <p:extLst>
      <p:ext uri="{BB962C8B-B14F-4D97-AF65-F5344CB8AC3E}">
        <p14:creationId xmlns:p14="http://schemas.microsoft.com/office/powerpoint/2010/main" val="4224998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099C51-C860-4015-B03E-DD36E247724D}"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1F2E9-A7D0-407B-8E51-75BE1B5DE96C}" type="slidenum">
              <a:rPr lang="en-US" smtClean="0"/>
              <a:t>‹#›</a:t>
            </a:fld>
            <a:endParaRPr lang="en-US"/>
          </a:p>
        </p:txBody>
      </p:sp>
    </p:spTree>
    <p:extLst>
      <p:ext uri="{BB962C8B-B14F-4D97-AF65-F5344CB8AC3E}">
        <p14:creationId xmlns:p14="http://schemas.microsoft.com/office/powerpoint/2010/main" val="3177412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099C51-C860-4015-B03E-DD36E247724D}"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1F2E9-A7D0-407B-8E51-75BE1B5DE96C}" type="slidenum">
              <a:rPr lang="en-US" smtClean="0"/>
              <a:t>‹#›</a:t>
            </a:fld>
            <a:endParaRPr lang="en-US"/>
          </a:p>
        </p:txBody>
      </p:sp>
    </p:spTree>
    <p:extLst>
      <p:ext uri="{BB962C8B-B14F-4D97-AF65-F5344CB8AC3E}">
        <p14:creationId xmlns:p14="http://schemas.microsoft.com/office/powerpoint/2010/main" val="2144909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099C51-C860-4015-B03E-DD36E247724D}"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1F2E9-A7D0-407B-8E51-75BE1B5DE96C}" type="slidenum">
              <a:rPr lang="en-US" smtClean="0"/>
              <a:t>‹#›</a:t>
            </a:fld>
            <a:endParaRPr lang="en-US"/>
          </a:p>
        </p:txBody>
      </p:sp>
    </p:spTree>
    <p:extLst>
      <p:ext uri="{BB962C8B-B14F-4D97-AF65-F5344CB8AC3E}">
        <p14:creationId xmlns:p14="http://schemas.microsoft.com/office/powerpoint/2010/main" val="1882041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099C51-C860-4015-B03E-DD36E247724D}" type="datetimeFigureOut">
              <a:rPr lang="en-US" smtClean="0"/>
              <a:t>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A1F2E9-A7D0-407B-8E51-75BE1B5DE96C}" type="slidenum">
              <a:rPr lang="en-US" smtClean="0"/>
              <a:t>‹#›</a:t>
            </a:fld>
            <a:endParaRPr lang="en-US"/>
          </a:p>
        </p:txBody>
      </p:sp>
    </p:spTree>
    <p:extLst>
      <p:ext uri="{BB962C8B-B14F-4D97-AF65-F5344CB8AC3E}">
        <p14:creationId xmlns:p14="http://schemas.microsoft.com/office/powerpoint/2010/main" val="376758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7099C51-C860-4015-B03E-DD36E247724D}"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A1F2E9-A7D0-407B-8E51-75BE1B5DE96C}" type="slidenum">
              <a:rPr lang="en-US" smtClean="0"/>
              <a:t>‹#›</a:t>
            </a:fld>
            <a:endParaRPr lang="en-US"/>
          </a:p>
        </p:txBody>
      </p:sp>
    </p:spTree>
    <p:extLst>
      <p:ext uri="{BB962C8B-B14F-4D97-AF65-F5344CB8AC3E}">
        <p14:creationId xmlns:p14="http://schemas.microsoft.com/office/powerpoint/2010/main" val="1765842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099C51-C860-4015-B03E-DD36E247724D}" type="datetimeFigureOut">
              <a:rPr lang="en-US" smtClean="0"/>
              <a:t>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A1F2E9-A7D0-407B-8E51-75BE1B5DE96C}" type="slidenum">
              <a:rPr lang="en-US" smtClean="0"/>
              <a:t>‹#›</a:t>
            </a:fld>
            <a:endParaRPr lang="en-US"/>
          </a:p>
        </p:txBody>
      </p:sp>
    </p:spTree>
    <p:extLst>
      <p:ext uri="{BB962C8B-B14F-4D97-AF65-F5344CB8AC3E}">
        <p14:creationId xmlns:p14="http://schemas.microsoft.com/office/powerpoint/2010/main" val="1894584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7099C51-C860-4015-B03E-DD36E247724D}" type="datetimeFigureOut">
              <a:rPr lang="en-US" smtClean="0"/>
              <a:t>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A1F2E9-A7D0-407B-8E51-75BE1B5DE96C}" type="slidenum">
              <a:rPr lang="en-US" smtClean="0"/>
              <a:t>‹#›</a:t>
            </a:fld>
            <a:endParaRPr lang="en-US"/>
          </a:p>
        </p:txBody>
      </p:sp>
    </p:spTree>
    <p:extLst>
      <p:ext uri="{BB962C8B-B14F-4D97-AF65-F5344CB8AC3E}">
        <p14:creationId xmlns:p14="http://schemas.microsoft.com/office/powerpoint/2010/main" val="204607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099C51-C860-4015-B03E-DD36E247724D}" type="datetimeFigureOut">
              <a:rPr lang="en-US" smtClean="0"/>
              <a:t>1/18/2021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A1F2E9-A7D0-407B-8E51-75BE1B5DE96C}" type="slidenum">
              <a:rPr lang="en-US" smtClean="0"/>
              <a:t>‹#›</a:t>
            </a:fld>
            <a:endParaRPr lang="en-US"/>
          </a:p>
        </p:txBody>
      </p:sp>
    </p:spTree>
    <p:extLst>
      <p:ext uri="{BB962C8B-B14F-4D97-AF65-F5344CB8AC3E}">
        <p14:creationId xmlns:p14="http://schemas.microsoft.com/office/powerpoint/2010/main" val="540270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D7099C51-C860-4015-B03E-DD36E247724D}" type="datetimeFigureOut">
              <a:rPr lang="en-US" smtClean="0"/>
              <a:t>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F6A1F2E9-A7D0-407B-8E51-75BE1B5DE96C}" type="slidenum">
              <a:rPr lang="en-US" smtClean="0"/>
              <a:t>‹#›</a:t>
            </a:fld>
            <a:endParaRPr lang="en-US"/>
          </a:p>
        </p:txBody>
      </p:sp>
    </p:spTree>
    <p:extLst>
      <p:ext uri="{BB962C8B-B14F-4D97-AF65-F5344CB8AC3E}">
        <p14:creationId xmlns:p14="http://schemas.microsoft.com/office/powerpoint/2010/main" val="161918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D7099C51-C860-4015-B03E-DD36E247724D}" type="datetimeFigureOut">
              <a:rPr lang="en-US" smtClean="0"/>
              <a:t>1/18/2021</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F6A1F2E9-A7D0-407B-8E51-75BE1B5DE96C}" type="slidenum">
              <a:rPr lang="en-US" smtClean="0"/>
              <a:t>‹#›</a:t>
            </a:fld>
            <a:endParaRPr lang="en-US"/>
          </a:p>
        </p:txBody>
      </p:sp>
    </p:spTree>
    <p:extLst>
      <p:ext uri="{BB962C8B-B14F-4D97-AF65-F5344CB8AC3E}">
        <p14:creationId xmlns:p14="http://schemas.microsoft.com/office/powerpoint/2010/main" val="58331118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alpha val="4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D7099C51-C860-4015-B03E-DD36E247724D}" type="datetimeFigureOut">
              <a:rPr lang="en-US" smtClean="0"/>
              <a:t>1/18/2021</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F6A1F2E9-A7D0-407B-8E51-75BE1B5DE96C}" type="slidenum">
              <a:rPr lang="en-US" smtClean="0"/>
              <a:t>‹#›</a:t>
            </a:fld>
            <a:endParaRPr lang="en-US"/>
          </a:p>
        </p:txBody>
      </p:sp>
    </p:spTree>
    <p:extLst>
      <p:ext uri="{BB962C8B-B14F-4D97-AF65-F5344CB8AC3E}">
        <p14:creationId xmlns:p14="http://schemas.microsoft.com/office/powerpoint/2010/main" val="31109136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ar.wikipedia.org/wiki/%D9%85%D9%84%D9%81:Rx_symbol_border.svg" TargetMode="External"/><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hyperlink" Target="https://ar.wikipedia.org/wiki/%D9%85%D9%84%D9%81:Bowl_Of_Hygieia_by_David.svg" TargetMode="External"/><Relationship Id="rId1" Type="http://schemas.openxmlformats.org/officeDocument/2006/relationships/slideLayout" Target="../slideLayouts/slideLayout7.xml"/><Relationship Id="rId6" Type="http://schemas.openxmlformats.org/officeDocument/2006/relationships/hyperlink" Target="https://ar.wikipedia.org/wiki/%D9%85%D9%84%D9%81:PharmacistsMortar.svg" TargetMode="External"/><Relationship Id="rId5" Type="http://schemas.openxmlformats.org/officeDocument/2006/relationships/image" Target="../media/image2.png"/><Relationship Id="rId4" Type="http://schemas.openxmlformats.org/officeDocument/2006/relationships/hyperlink" Target="https://ar.wikipedia.org/wiki/%D9%85%D9%84%D9%81:Asclepius_staff.svg" TargetMode="Externa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WordArt 5"/>
          <p:cNvSpPr>
            <a:spLocks noChangeArrowheads="1" noChangeShapeType="1" noTextEdit="1"/>
          </p:cNvSpPr>
          <p:nvPr/>
        </p:nvSpPr>
        <p:spPr bwMode="auto">
          <a:xfrm>
            <a:off x="4114800" y="250826"/>
            <a:ext cx="3886200" cy="809625"/>
          </a:xfrm>
          <a:prstGeom prst="rect">
            <a:avLst/>
          </a:prstGeom>
        </p:spPr>
        <p:txBody>
          <a:bodyPr wrap="none" fromWordArt="1">
            <a:prstTxWarp prst="textPlain">
              <a:avLst>
                <a:gd name="adj" fmla="val 50000"/>
              </a:avLst>
            </a:prstTxWarp>
          </a:bodyPr>
          <a:lstStyle/>
          <a:p>
            <a:pPr algn="ctr" rtl="1"/>
            <a:r>
              <a:rPr lang="ar-SA" sz="3600" b="1" kern="10" dirty="0">
                <a:ln w="9525">
                  <a:noFill/>
                  <a:round/>
                  <a:headEnd/>
                  <a:tailEnd/>
                </a:ln>
                <a:solidFill>
                  <a:srgbClr val="B6C8E8"/>
                </a:solidFill>
                <a:effectLst>
                  <a:outerShdw dist="35921" dir="2700000" algn="ctr" rotWithShape="0">
                    <a:srgbClr val="382092"/>
                  </a:outerShdw>
                </a:effectLst>
                <a:latin typeface="Arial"/>
                <a:cs typeface="Arial"/>
              </a:rPr>
              <a:t>بسم الله الرحمن الرحيم</a:t>
            </a:r>
            <a:endParaRPr lang="en-US" sz="3600" b="1" kern="10" dirty="0">
              <a:ln w="9525">
                <a:noFill/>
                <a:round/>
                <a:headEnd/>
                <a:tailEnd/>
              </a:ln>
              <a:solidFill>
                <a:srgbClr val="B6C8E8"/>
              </a:solidFill>
              <a:effectLst>
                <a:outerShdw dist="35921" dir="2700000" algn="ctr" rotWithShape="0">
                  <a:srgbClr val="382092"/>
                </a:outerShdw>
              </a:effectLst>
              <a:latin typeface="Arial"/>
              <a:cs typeface="Arial"/>
            </a:endParaRPr>
          </a:p>
        </p:txBody>
      </p:sp>
      <p:sp>
        <p:nvSpPr>
          <p:cNvPr id="10243" name="Line 8"/>
          <p:cNvSpPr>
            <a:spLocks noChangeShapeType="1"/>
          </p:cNvSpPr>
          <p:nvPr/>
        </p:nvSpPr>
        <p:spPr bwMode="auto">
          <a:xfrm>
            <a:off x="1905000" y="1295400"/>
            <a:ext cx="8458200" cy="0"/>
          </a:xfrm>
          <a:prstGeom prst="line">
            <a:avLst/>
          </a:prstGeom>
          <a:noFill/>
          <a:ln w="63500">
            <a:solidFill>
              <a:srgbClr val="B6C8E8"/>
            </a:solidFill>
            <a:round/>
            <a:headEnd/>
            <a:tailEnd/>
          </a:ln>
          <a:effectLst>
            <a:prstShdw prst="shdw17" dist="40161" dir="4293903">
              <a:srgbClr val="382092"/>
            </a:prstShdw>
          </a:effectLst>
        </p:spPr>
        <p:txBody>
          <a:bodyPr/>
          <a:lstStyle/>
          <a:p>
            <a:endParaRPr lang="en-US"/>
          </a:p>
        </p:txBody>
      </p:sp>
      <p:sp>
        <p:nvSpPr>
          <p:cNvPr id="139270" name="Rectangle 6"/>
          <p:cNvSpPr>
            <a:spLocks noChangeArrowheads="1"/>
          </p:cNvSpPr>
          <p:nvPr/>
        </p:nvSpPr>
        <p:spPr bwMode="auto">
          <a:xfrm>
            <a:off x="1952596" y="1571612"/>
            <a:ext cx="7000924" cy="3429024"/>
          </a:xfrm>
          <a:prstGeom prst="rect">
            <a:avLst/>
          </a:prstGeom>
          <a:solidFill>
            <a:srgbClr val="B6C8E8"/>
          </a:solidFill>
          <a:ln w="9525">
            <a:noFill/>
            <a:miter lim="800000"/>
            <a:headEnd/>
            <a:tailEnd/>
          </a:ln>
          <a:effectLst>
            <a:outerShdw dist="135003" dir="19128844" algn="ctr" rotWithShape="0">
              <a:srgbClr val="382092"/>
            </a:outerShdw>
          </a:effectLst>
        </p:spPr>
        <p:txBody>
          <a:bodyPr wrap="none" anchor="ctr"/>
          <a:lstStyle/>
          <a:p>
            <a:pPr algn="ctr">
              <a:lnSpc>
                <a:spcPct val="125000"/>
              </a:lnSpc>
              <a:defRPr/>
            </a:pPr>
            <a:r>
              <a:rPr lang="en-US" sz="2900" b="1" dirty="0">
                <a:solidFill>
                  <a:srgbClr val="382092"/>
                </a:solidFill>
                <a:effectLst>
                  <a:outerShdw blurRad="38100" dist="38100" dir="2700000" algn="tl">
                    <a:srgbClr val="000000"/>
                  </a:outerShdw>
                </a:effectLst>
                <a:latin typeface="Albertus Extra Bold" pitchFamily="34" charset="0"/>
                <a:cs typeface="Arial" charset="0"/>
              </a:rPr>
              <a:t> </a:t>
            </a:r>
          </a:p>
          <a:p>
            <a:pPr algn="ctr">
              <a:lnSpc>
                <a:spcPct val="125000"/>
              </a:lnSpc>
              <a:defRPr/>
            </a:pPr>
            <a:endParaRPr lang="en-US" sz="2800" b="1" dirty="0">
              <a:solidFill>
                <a:srgbClr val="382092"/>
              </a:solidFill>
              <a:effectLst>
                <a:outerShdw blurRad="38100" dist="38100" dir="2700000" algn="tl">
                  <a:srgbClr val="000000">
                    <a:alpha val="43137"/>
                  </a:srgbClr>
                </a:outerShdw>
              </a:effectLst>
              <a:latin typeface="Franklin Gothic Heavy" pitchFamily="34" charset="0"/>
              <a:cs typeface="Arial" charset="0"/>
            </a:endParaRPr>
          </a:p>
          <a:p>
            <a:pPr algn="ctr">
              <a:lnSpc>
                <a:spcPct val="150000"/>
              </a:lnSpc>
              <a:defRPr/>
            </a:pPr>
            <a:r>
              <a:rPr lang="en-US" sz="3200" b="1" i="1" dirty="0" smtClean="0">
                <a:solidFill>
                  <a:srgbClr val="FF0000"/>
                </a:solidFill>
                <a:effectLst>
                  <a:outerShdw blurRad="38100" dist="38100" dir="2700000" algn="tl">
                    <a:srgbClr val="000000">
                      <a:alpha val="43137"/>
                    </a:srgbClr>
                  </a:outerShdw>
                </a:effectLst>
                <a:latin typeface="Franklin Gothic Heavy" pitchFamily="34" charset="0"/>
                <a:cs typeface="Arial" charset="0"/>
              </a:rPr>
              <a:t>PHARMACEUTICAL ANALYSIS</a:t>
            </a:r>
          </a:p>
          <a:p>
            <a:pPr algn="ctr">
              <a:lnSpc>
                <a:spcPct val="150000"/>
              </a:lnSpc>
              <a:defRPr/>
            </a:pPr>
            <a:r>
              <a:rPr lang="en-US" sz="3200" b="1" i="1" dirty="0" smtClean="0">
                <a:solidFill>
                  <a:srgbClr val="FF0000"/>
                </a:solidFill>
                <a:effectLst>
                  <a:outerShdw blurRad="38100" dist="38100" dir="2700000" algn="tl">
                    <a:srgbClr val="000000">
                      <a:alpha val="43137"/>
                    </a:srgbClr>
                  </a:outerShdw>
                </a:effectLst>
                <a:latin typeface="Franklin Gothic Heavy" pitchFamily="34" charset="0"/>
                <a:cs typeface="Arial" charset="0"/>
              </a:rPr>
              <a:t>AND</a:t>
            </a:r>
          </a:p>
          <a:p>
            <a:pPr algn="ctr">
              <a:lnSpc>
                <a:spcPct val="150000"/>
              </a:lnSpc>
              <a:defRPr/>
            </a:pPr>
            <a:r>
              <a:rPr lang="en-US" sz="3200" b="1" i="1" dirty="0" smtClean="0">
                <a:solidFill>
                  <a:srgbClr val="FF0000"/>
                </a:solidFill>
                <a:effectLst>
                  <a:outerShdw blurRad="38100" dist="38100" dir="2700000" algn="tl">
                    <a:srgbClr val="000000">
                      <a:alpha val="43137"/>
                    </a:srgbClr>
                  </a:outerShdw>
                </a:effectLst>
                <a:latin typeface="Franklin Gothic Heavy" pitchFamily="34" charset="0"/>
                <a:cs typeface="Arial" charset="0"/>
              </a:rPr>
              <a:t>DRUG QUALITY CONTROL </a:t>
            </a:r>
            <a:endParaRPr lang="en-US" sz="2800" b="1" i="1" dirty="0">
              <a:solidFill>
                <a:srgbClr val="FF0000"/>
              </a:solidFill>
              <a:effectLst>
                <a:outerShdw blurRad="38100" dist="38100" dir="2700000" algn="tl">
                  <a:srgbClr val="000000">
                    <a:alpha val="43137"/>
                  </a:srgbClr>
                </a:outerShdw>
              </a:effectLst>
              <a:latin typeface="Franklin Gothic Heavy" pitchFamily="34" charset="0"/>
              <a:cs typeface="Arial" charset="0"/>
            </a:endParaRPr>
          </a:p>
          <a:p>
            <a:pPr algn="ctr">
              <a:lnSpc>
                <a:spcPct val="150000"/>
              </a:lnSpc>
              <a:defRPr/>
            </a:pPr>
            <a:r>
              <a:rPr lang="en-US" sz="2800" b="1" dirty="0">
                <a:solidFill>
                  <a:srgbClr val="382092"/>
                </a:solidFill>
                <a:effectLst>
                  <a:outerShdw blurRad="38100" dist="38100" dir="2700000" algn="tl">
                    <a:srgbClr val="000000">
                      <a:alpha val="43137"/>
                    </a:srgbClr>
                  </a:outerShdw>
                </a:effectLst>
                <a:latin typeface="Franklin Gothic Heavy" pitchFamily="34" charset="0"/>
                <a:cs typeface="Arial" charset="0"/>
              </a:rPr>
              <a:t>                                                                                                                                            </a:t>
            </a:r>
          </a:p>
          <a:p>
            <a:pPr>
              <a:lnSpc>
                <a:spcPct val="50000"/>
              </a:lnSpc>
              <a:defRPr/>
            </a:pPr>
            <a:r>
              <a:rPr lang="en-US" sz="2000" b="1" dirty="0" smtClean="0">
                <a:solidFill>
                  <a:srgbClr val="382092"/>
                </a:solidFill>
                <a:effectLst>
                  <a:outerShdw blurRad="38100" dist="38100" dir="2700000" algn="tl">
                    <a:srgbClr val="000000">
                      <a:alpha val="43137"/>
                    </a:srgbClr>
                  </a:outerShdw>
                </a:effectLst>
                <a:latin typeface="Franklin Gothic Heavy" pitchFamily="34" charset="0"/>
                <a:cs typeface="Arial" charset="0"/>
              </a:rPr>
              <a:t> PH483                         Lecture </a:t>
            </a:r>
            <a:r>
              <a:rPr lang="en-US" sz="2000" b="1" dirty="0">
                <a:solidFill>
                  <a:srgbClr val="382092"/>
                </a:solidFill>
                <a:effectLst>
                  <a:outerShdw blurRad="38100" dist="38100" dir="2700000" algn="tl">
                    <a:srgbClr val="000000">
                      <a:alpha val="43137"/>
                    </a:srgbClr>
                  </a:outerShdw>
                </a:effectLst>
                <a:latin typeface="Franklin Gothic Heavy" pitchFamily="34" charset="0"/>
                <a:cs typeface="Arial" charset="0"/>
              </a:rPr>
              <a:t># 1                  </a:t>
            </a:r>
            <a:r>
              <a:rPr lang="en-US" sz="2000" b="1" dirty="0" smtClean="0">
                <a:solidFill>
                  <a:srgbClr val="382092"/>
                </a:solidFill>
                <a:effectLst>
                  <a:outerShdw blurRad="38100" dist="38100" dir="2700000" algn="tl">
                    <a:srgbClr val="000000">
                      <a:alpha val="43137"/>
                    </a:srgbClr>
                  </a:outerShdw>
                </a:effectLst>
                <a:latin typeface="Franklin Gothic Heavy" pitchFamily="34" charset="0"/>
                <a:cs typeface="Arial" charset="0"/>
              </a:rPr>
              <a:t>       </a:t>
            </a:r>
            <a:r>
              <a:rPr lang="en-US" sz="2000" b="1" dirty="0" smtClean="0">
                <a:solidFill>
                  <a:srgbClr val="002060"/>
                </a:solidFill>
                <a:effectLst>
                  <a:outerShdw blurRad="38100" dist="38100" dir="2700000" algn="tl">
                    <a:srgbClr val="000000">
                      <a:alpha val="43137"/>
                    </a:srgbClr>
                  </a:outerShdw>
                </a:effectLst>
                <a:latin typeface="Franklin Gothic Heavy" pitchFamily="34" charset="0"/>
                <a:cs typeface="Arial" charset="0"/>
              </a:rPr>
              <a:t>18-01-2021</a:t>
            </a:r>
            <a:r>
              <a:rPr lang="en-US" sz="3600" b="1" dirty="0" smtClean="0">
                <a:solidFill>
                  <a:srgbClr val="382092"/>
                </a:solidFill>
                <a:effectLst>
                  <a:outerShdw blurRad="38100" dist="38100" dir="2700000" algn="tl">
                    <a:srgbClr val="000000">
                      <a:alpha val="43137"/>
                    </a:srgbClr>
                  </a:outerShdw>
                </a:effectLst>
                <a:latin typeface="Franklin Gothic Heavy" pitchFamily="34" charset="0"/>
                <a:cs typeface="Arial" charset="0"/>
              </a:rPr>
              <a:t> </a:t>
            </a:r>
            <a:endParaRPr lang="en-US" sz="1100" b="1" dirty="0">
              <a:solidFill>
                <a:srgbClr val="FF0000"/>
              </a:solidFill>
              <a:latin typeface="Albertus Extra Bold" pitchFamily="34" charset="0"/>
              <a:cs typeface="Arial" charset="0"/>
            </a:endParaRPr>
          </a:p>
          <a:p>
            <a:pPr algn="ctr">
              <a:lnSpc>
                <a:spcPct val="50000"/>
              </a:lnSpc>
              <a:defRPr/>
            </a:pPr>
            <a:r>
              <a:rPr lang="en-US" sz="1100" b="1" dirty="0">
                <a:solidFill>
                  <a:srgbClr val="FF0000"/>
                </a:solidFill>
                <a:latin typeface="Albertus Extra Bold" pitchFamily="34" charset="0"/>
                <a:cs typeface="Arial" charset="0"/>
              </a:rPr>
              <a:t>   </a:t>
            </a: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r>
              <a:rPr lang="en-US" sz="1100" b="1" dirty="0">
                <a:solidFill>
                  <a:srgbClr val="FF0000"/>
                </a:solidFill>
                <a:latin typeface="Albertus Extra Bold" pitchFamily="34" charset="0"/>
                <a:cs typeface="Arial" charset="0"/>
              </a:rPr>
              <a:t> </a:t>
            </a:r>
          </a:p>
          <a:p>
            <a:pPr algn="ctr">
              <a:lnSpc>
                <a:spcPct val="50000"/>
              </a:lnSpc>
              <a:defRPr/>
            </a:pPr>
            <a:endParaRPr lang="en-US" sz="1100" b="1" dirty="0">
              <a:solidFill>
                <a:srgbClr val="FF0000"/>
              </a:solidFill>
              <a:latin typeface="Albertus Extra Bold" pitchFamily="34" charset="0"/>
              <a:cs typeface="Arial" charset="0"/>
            </a:endParaRPr>
          </a:p>
          <a:p>
            <a:pPr algn="ctr">
              <a:lnSpc>
                <a:spcPct val="50000"/>
              </a:lnSpc>
              <a:defRPr/>
            </a:pPr>
            <a:r>
              <a:rPr lang="en-US" sz="1600" b="1" dirty="0">
                <a:solidFill>
                  <a:srgbClr val="FFC000"/>
                </a:solidFill>
                <a:latin typeface="Albertus Extra Bold" pitchFamily="34" charset="0"/>
                <a:cs typeface="Arial" charset="0"/>
              </a:rPr>
              <a:t>                                      </a:t>
            </a:r>
            <a:endParaRPr lang="en-US" b="1" dirty="0">
              <a:solidFill>
                <a:srgbClr val="FFC000"/>
              </a:solidFill>
              <a:latin typeface="Franklin Gothic Heavy" pitchFamily="34" charset="0"/>
              <a:cs typeface="Arial" charset="0"/>
            </a:endParaRPr>
          </a:p>
        </p:txBody>
      </p:sp>
      <p:sp>
        <p:nvSpPr>
          <p:cNvPr id="139268" name="Rectangle 4"/>
          <p:cNvSpPr>
            <a:spLocks noChangeArrowheads="1"/>
          </p:cNvSpPr>
          <p:nvPr/>
        </p:nvSpPr>
        <p:spPr bwMode="auto">
          <a:xfrm>
            <a:off x="6167439" y="6072206"/>
            <a:ext cx="4071965" cy="523220"/>
          </a:xfrm>
          <a:prstGeom prst="rect">
            <a:avLst/>
          </a:prstGeom>
          <a:noFill/>
          <a:ln w="9525">
            <a:noFill/>
            <a:miter lim="800000"/>
            <a:headEnd/>
            <a:tailEnd/>
          </a:ln>
          <a:effectLst/>
        </p:spPr>
        <p:txBody>
          <a:bodyPr wrap="square">
            <a:spAutoFit/>
          </a:bodyPr>
          <a:lstStyle/>
          <a:p>
            <a:pPr>
              <a:defRPr/>
            </a:pPr>
            <a:r>
              <a:rPr lang="en-US" sz="2800" b="1" dirty="0">
                <a:solidFill>
                  <a:srgbClr val="7030A0"/>
                </a:solidFill>
                <a:effectLst>
                  <a:outerShdw blurRad="38100" dist="38100" dir="2700000" algn="tl">
                    <a:srgbClr val="000000"/>
                  </a:outerShdw>
                </a:effectLst>
                <a:latin typeface="Franklin Gothic Heavy" pitchFamily="34" charset="0"/>
                <a:cs typeface="Arial" charset="0"/>
              </a:rPr>
              <a:t>DR. Badr  M. Al-Hadiya</a:t>
            </a:r>
          </a:p>
        </p:txBody>
      </p:sp>
      <p:pic>
        <p:nvPicPr>
          <p:cNvPr id="10246" name="Picture 7" descr="https://upload.wikimedia.org/wikipedia/commons/thumb/7/7b/Bowl_Of_Hygieia_by_David.svg/91px-Bowl_Of_Hygieia_by_David.svg.png">
            <a:hlinkClick r:id="rId2"/>
          </p:cNvPr>
          <p:cNvPicPr>
            <a:picLocks noChangeAspect="1" noChangeArrowheads="1"/>
          </p:cNvPicPr>
          <p:nvPr/>
        </p:nvPicPr>
        <p:blipFill>
          <a:blip r:embed="rId3"/>
          <a:srcRect/>
          <a:stretch>
            <a:fillRect/>
          </a:stretch>
        </p:blipFill>
        <p:spPr bwMode="auto">
          <a:xfrm>
            <a:off x="7881950" y="5143512"/>
            <a:ext cx="850900" cy="903288"/>
          </a:xfrm>
          <a:prstGeom prst="rect">
            <a:avLst/>
          </a:prstGeom>
          <a:noFill/>
          <a:ln w="9525">
            <a:noFill/>
            <a:miter lim="800000"/>
            <a:headEnd/>
            <a:tailEnd/>
          </a:ln>
        </p:spPr>
      </p:pic>
      <p:pic>
        <p:nvPicPr>
          <p:cNvPr id="10247" name="Picture 8" descr="https://upload.wikimedia.org/wikipedia/commons/thumb/1/19/Asclepius_staff.svg/62px-Asclepius_staff.svg.png">
            <a:hlinkClick r:id="rId4"/>
          </p:cNvPr>
          <p:cNvPicPr>
            <a:picLocks noChangeAspect="1" noChangeArrowheads="1"/>
          </p:cNvPicPr>
          <p:nvPr/>
        </p:nvPicPr>
        <p:blipFill>
          <a:blip r:embed="rId5"/>
          <a:srcRect/>
          <a:stretch>
            <a:fillRect/>
          </a:stretch>
        </p:blipFill>
        <p:spPr bwMode="auto">
          <a:xfrm>
            <a:off x="5167307" y="5286389"/>
            <a:ext cx="593725" cy="760413"/>
          </a:xfrm>
          <a:prstGeom prst="rect">
            <a:avLst/>
          </a:prstGeom>
          <a:noFill/>
          <a:ln w="9525">
            <a:noFill/>
            <a:miter lim="800000"/>
            <a:headEnd/>
            <a:tailEnd/>
          </a:ln>
        </p:spPr>
      </p:pic>
      <p:pic>
        <p:nvPicPr>
          <p:cNvPr id="10248" name="Picture 9" descr="https://upload.wikimedia.org/wikipedia/commons/thumb/a/a7/PharmacistsMortar.svg/120px-PharmacistsMortar.svg.png">
            <a:hlinkClick r:id="rId6"/>
          </p:cNvPr>
          <p:cNvPicPr>
            <a:picLocks noChangeAspect="1" noChangeArrowheads="1"/>
          </p:cNvPicPr>
          <p:nvPr/>
        </p:nvPicPr>
        <p:blipFill>
          <a:blip r:embed="rId7"/>
          <a:srcRect/>
          <a:stretch>
            <a:fillRect/>
          </a:stretch>
        </p:blipFill>
        <p:spPr bwMode="auto">
          <a:xfrm>
            <a:off x="2309787" y="5143513"/>
            <a:ext cx="1139825" cy="949325"/>
          </a:xfrm>
          <a:prstGeom prst="rect">
            <a:avLst/>
          </a:prstGeom>
          <a:noFill/>
          <a:ln w="9525">
            <a:noFill/>
            <a:miter lim="800000"/>
            <a:headEnd/>
            <a:tailEnd/>
          </a:ln>
        </p:spPr>
      </p:pic>
      <p:pic>
        <p:nvPicPr>
          <p:cNvPr id="10249" name="Picture 10" descr="https://upload.wikimedia.org/wikipedia/commons/thumb/a/a2/Rx_symbol_border.svg/120px-Rx_symbol_border.svg.png">
            <a:hlinkClick r:id="rId8"/>
          </p:cNvPr>
          <p:cNvPicPr>
            <a:picLocks noChangeAspect="1" noChangeArrowheads="1"/>
          </p:cNvPicPr>
          <p:nvPr/>
        </p:nvPicPr>
        <p:blipFill>
          <a:blip r:embed="rId9"/>
          <a:srcRect/>
          <a:stretch>
            <a:fillRect/>
          </a:stretch>
        </p:blipFill>
        <p:spPr bwMode="auto">
          <a:xfrm>
            <a:off x="9096397" y="3214686"/>
            <a:ext cx="1139825" cy="641350"/>
          </a:xfrm>
          <a:prstGeom prst="rect">
            <a:avLst/>
          </a:prstGeom>
          <a:noFill/>
          <a:ln w="9525">
            <a:noFill/>
            <a:miter lim="800000"/>
            <a:headEnd/>
            <a:tailEnd/>
          </a:ln>
        </p:spPr>
      </p:pic>
    </p:spTree>
    <p:extLst>
      <p:ext uri="{BB962C8B-B14F-4D97-AF65-F5344CB8AC3E}">
        <p14:creationId xmlns:p14="http://schemas.microsoft.com/office/powerpoint/2010/main" val="2174232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990600"/>
          </a:xfrm>
          <a:solidFill>
            <a:schemeClr val="accent6">
              <a:lumMod val="20000"/>
              <a:lumOff val="80000"/>
            </a:schemeClr>
          </a:solidFill>
        </p:spPr>
        <p:txBody>
          <a:bodyPr>
            <a:normAutofit/>
          </a:bodyPr>
          <a:lstStyle/>
          <a:p>
            <a:r>
              <a:rPr lang="en-US" sz="3600" b="1" i="1" dirty="0">
                <a:solidFill>
                  <a:srgbClr val="0033CC"/>
                </a:solidFill>
                <a:latin typeface="Franklin Gothic Demi Cond" pitchFamily="34" charset="0"/>
              </a:rPr>
              <a:t>FOCUS ON QA and QC</a:t>
            </a:r>
          </a:p>
        </p:txBody>
      </p:sp>
      <p:sp>
        <p:nvSpPr>
          <p:cNvPr id="3" name="Content Placeholder 2"/>
          <p:cNvSpPr>
            <a:spLocks noGrp="1"/>
          </p:cNvSpPr>
          <p:nvPr>
            <p:ph idx="1"/>
          </p:nvPr>
        </p:nvSpPr>
        <p:spPr>
          <a:xfrm>
            <a:off x="1524000" y="762000"/>
            <a:ext cx="9144000" cy="6096000"/>
          </a:xfrm>
          <a:solidFill>
            <a:schemeClr val="accent6">
              <a:lumMod val="20000"/>
              <a:lumOff val="80000"/>
            </a:schemeClr>
          </a:solidFill>
        </p:spPr>
        <p:txBody>
          <a:bodyPr/>
          <a:lstStyle/>
          <a:p>
            <a:pPr>
              <a:buNone/>
            </a:pPr>
            <a:r>
              <a:rPr lang="en-US" dirty="0" smtClean="0"/>
              <a:t>	</a:t>
            </a:r>
          </a:p>
          <a:p>
            <a:pPr>
              <a:buNone/>
            </a:pPr>
            <a:r>
              <a:rPr lang="en-US" dirty="0" smtClean="0"/>
              <a:t>	-	</a:t>
            </a:r>
            <a:r>
              <a:rPr lang="en-US" b="1" i="1" dirty="0" smtClean="0">
                <a:solidFill>
                  <a:srgbClr val="7030A0"/>
                </a:solidFill>
                <a:latin typeface="Franklin Gothic Medium" pitchFamily="34" charset="0"/>
              </a:rPr>
              <a:t>QA focuses on:</a:t>
            </a:r>
          </a:p>
          <a:p>
            <a:pPr>
              <a:buNone/>
            </a:pPr>
            <a:r>
              <a:rPr lang="en-US" dirty="0" smtClean="0"/>
              <a:t>		</a:t>
            </a:r>
            <a:r>
              <a:rPr lang="en-US" b="1" dirty="0" smtClean="0">
                <a:latin typeface="Franklin Gothic Medium" pitchFamily="34" charset="0"/>
              </a:rPr>
              <a:t>- </a:t>
            </a:r>
            <a:r>
              <a:rPr lang="en-US" sz="2400" b="1" dirty="0">
                <a:latin typeface="Franklin Gothic Medium" pitchFamily="34" charset="0"/>
              </a:rPr>
              <a:t> It aims to prevent defects with a focus on the process   	    used to make the product</a:t>
            </a:r>
          </a:p>
          <a:p>
            <a:pPr>
              <a:buNone/>
            </a:pPr>
            <a:r>
              <a:rPr lang="en-US" sz="2400" b="1" dirty="0">
                <a:latin typeface="Franklin Gothic Medium" pitchFamily="34" charset="0"/>
              </a:rPr>
              <a:t>		-  It is a proactive quality process</a:t>
            </a:r>
          </a:p>
          <a:p>
            <a:pPr>
              <a:buNone/>
            </a:pPr>
            <a:r>
              <a:rPr lang="en-US" sz="2400" b="1" dirty="0">
                <a:latin typeface="Franklin Gothic Medium" pitchFamily="34" charset="0"/>
              </a:rPr>
              <a:t>		-  It identifies weakness in processes to improve them.</a:t>
            </a:r>
          </a:p>
          <a:p>
            <a:pPr>
              <a:buNone/>
            </a:pPr>
            <a:r>
              <a:rPr lang="en-US" sz="2400" dirty="0"/>
              <a:t>	-	</a:t>
            </a:r>
            <a:r>
              <a:rPr lang="en-US" b="1" i="1" dirty="0" smtClean="0">
                <a:solidFill>
                  <a:srgbClr val="7030A0"/>
                </a:solidFill>
                <a:latin typeface="Franklin Gothic Medium" pitchFamily="34" charset="0"/>
              </a:rPr>
              <a:t> QC focuses on:</a:t>
            </a:r>
          </a:p>
          <a:p>
            <a:pPr>
              <a:buNone/>
            </a:pPr>
            <a:r>
              <a:rPr lang="en-US" sz="2400" b="1" i="1" dirty="0">
                <a:solidFill>
                  <a:srgbClr val="7030A0"/>
                </a:solidFill>
                <a:latin typeface="Franklin Gothic Medium" pitchFamily="34" charset="0"/>
              </a:rPr>
              <a:t>		-  </a:t>
            </a:r>
            <a:r>
              <a:rPr lang="en-US" sz="2400" b="1" dirty="0">
                <a:latin typeface="Franklin Gothic Medium" pitchFamily="34" charset="0"/>
              </a:rPr>
              <a:t>It aims to identify and correct defects in the finished 	 	   product</a:t>
            </a:r>
          </a:p>
          <a:p>
            <a:pPr>
              <a:buNone/>
            </a:pPr>
            <a:r>
              <a:rPr lang="en-US" sz="2400" b="1" dirty="0">
                <a:latin typeface="Franklin Gothic Medium" pitchFamily="34" charset="0"/>
              </a:rPr>
              <a:t>		-  It is a reactive process.</a:t>
            </a:r>
            <a:endParaRPr lang="en-US" sz="2400" b="1" dirty="0"/>
          </a:p>
        </p:txBody>
      </p:sp>
    </p:spTree>
    <p:extLst>
      <p:ext uri="{BB962C8B-B14F-4D97-AF65-F5344CB8AC3E}">
        <p14:creationId xmlns:p14="http://schemas.microsoft.com/office/powerpoint/2010/main" val="1802149211"/>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188590"/>
          </a:xfrm>
          <a:solidFill>
            <a:schemeClr val="accent6">
              <a:lumMod val="20000"/>
              <a:lumOff val="80000"/>
            </a:schemeClr>
          </a:solidFill>
        </p:spPr>
        <p:txBody>
          <a:bodyPr>
            <a:normAutofit/>
          </a:bodyPr>
          <a:lstStyle/>
          <a:p>
            <a:pPr algn="ctr"/>
            <a:r>
              <a:rPr lang="en-US" sz="2800" b="1" i="1" dirty="0" smtClean="0">
                <a:solidFill>
                  <a:srgbClr val="0033CC"/>
                </a:solidFill>
                <a:latin typeface="Franklin Gothic Demi Cond" pitchFamily="34" charset="0"/>
              </a:rPr>
              <a:t>GOALS OF QA AND QC</a:t>
            </a:r>
            <a:endParaRPr lang="en-US" sz="2800" b="1" i="1" dirty="0">
              <a:solidFill>
                <a:srgbClr val="0033CC"/>
              </a:solidFill>
              <a:latin typeface="Franklin Gothic Demi Cond" pitchFamily="34" charset="0"/>
            </a:endParaRPr>
          </a:p>
        </p:txBody>
      </p:sp>
      <p:sp>
        <p:nvSpPr>
          <p:cNvPr id="3" name="Content Placeholder 2"/>
          <p:cNvSpPr>
            <a:spLocks noGrp="1"/>
          </p:cNvSpPr>
          <p:nvPr>
            <p:ph idx="1"/>
          </p:nvPr>
        </p:nvSpPr>
        <p:spPr>
          <a:xfrm>
            <a:off x="1981200" y="2157731"/>
            <a:ext cx="8229600" cy="3968433"/>
          </a:xfrm>
          <a:solidFill>
            <a:schemeClr val="accent6">
              <a:lumMod val="20000"/>
              <a:lumOff val="80000"/>
            </a:schemeClr>
          </a:solidFill>
        </p:spPr>
        <p:txBody>
          <a:bodyPr/>
          <a:lstStyle/>
          <a:p>
            <a:pPr>
              <a:buNone/>
            </a:pPr>
            <a:r>
              <a:rPr lang="en-US" dirty="0" smtClean="0"/>
              <a:t>	-	</a:t>
            </a:r>
            <a:r>
              <a:rPr lang="en-US" b="1" i="1" dirty="0" smtClean="0">
                <a:solidFill>
                  <a:srgbClr val="0033CC"/>
                </a:solidFill>
                <a:latin typeface="Franklin Gothic Medium" pitchFamily="34" charset="0"/>
              </a:rPr>
              <a:t>QA Goal:</a:t>
            </a:r>
          </a:p>
          <a:p>
            <a:pPr>
              <a:buNone/>
            </a:pPr>
            <a:r>
              <a:rPr lang="en-US" dirty="0" smtClean="0"/>
              <a:t>		</a:t>
            </a:r>
            <a:r>
              <a:rPr lang="en-US" b="1" dirty="0" smtClean="0">
                <a:latin typeface="Franklin Gothic Medium" pitchFamily="34" charset="0"/>
              </a:rPr>
              <a:t>It is to improve development and test 	processes so that defects do not arise 	when the product is being developed.</a:t>
            </a:r>
          </a:p>
          <a:p>
            <a:pPr>
              <a:buNone/>
            </a:pPr>
            <a:endParaRPr lang="en-US" dirty="0" smtClean="0"/>
          </a:p>
          <a:p>
            <a:pPr>
              <a:buNone/>
            </a:pPr>
            <a:r>
              <a:rPr lang="en-US" dirty="0" smtClean="0"/>
              <a:t>	-	</a:t>
            </a:r>
            <a:r>
              <a:rPr lang="en-US" b="1" i="1" dirty="0" smtClean="0">
                <a:solidFill>
                  <a:srgbClr val="0033CC"/>
                </a:solidFill>
                <a:latin typeface="Franklin Gothic Medium" pitchFamily="34" charset="0"/>
              </a:rPr>
              <a:t>QC Goal:</a:t>
            </a:r>
          </a:p>
          <a:p>
            <a:pPr>
              <a:buNone/>
            </a:pPr>
            <a:r>
              <a:rPr lang="en-US" dirty="0" smtClean="0"/>
              <a:t>		</a:t>
            </a:r>
            <a:r>
              <a:rPr lang="en-US" b="1" dirty="0" smtClean="0">
                <a:latin typeface="Franklin Gothic Medium" pitchFamily="34" charset="0"/>
              </a:rPr>
              <a:t>It is to identify defects after a product is 	developed and before it is released.  </a:t>
            </a:r>
            <a:endParaRPr lang="en-US" b="1" dirty="0">
              <a:latin typeface="Franklin Gothic Medium" pitchFamily="34" charset="0"/>
            </a:endParaRPr>
          </a:p>
        </p:txBody>
      </p:sp>
    </p:spTree>
    <p:extLst>
      <p:ext uri="{BB962C8B-B14F-4D97-AF65-F5344CB8AC3E}">
        <p14:creationId xmlns:p14="http://schemas.microsoft.com/office/powerpoint/2010/main" val="3984368067"/>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838200"/>
          </a:xfrm>
          <a:solidFill>
            <a:schemeClr val="accent6">
              <a:lumMod val="20000"/>
              <a:lumOff val="80000"/>
            </a:schemeClr>
          </a:solidFill>
        </p:spPr>
        <p:txBody>
          <a:bodyPr>
            <a:normAutofit/>
          </a:bodyPr>
          <a:lstStyle/>
          <a:p>
            <a:r>
              <a:rPr lang="en-US" sz="3600" b="1" i="1" dirty="0">
                <a:solidFill>
                  <a:srgbClr val="0033CC"/>
                </a:solidFill>
                <a:latin typeface="Franklin Gothic Demi Cond" pitchFamily="34" charset="0"/>
              </a:rPr>
              <a:t>How to achieve QA and QC Goals</a:t>
            </a:r>
          </a:p>
        </p:txBody>
      </p:sp>
      <p:sp>
        <p:nvSpPr>
          <p:cNvPr id="3" name="Content Placeholder 2"/>
          <p:cNvSpPr>
            <a:spLocks noGrp="1"/>
          </p:cNvSpPr>
          <p:nvPr>
            <p:ph idx="1"/>
          </p:nvPr>
        </p:nvSpPr>
        <p:spPr>
          <a:xfrm>
            <a:off x="1524000" y="838200"/>
            <a:ext cx="9144000" cy="6019800"/>
          </a:xfrm>
          <a:solidFill>
            <a:schemeClr val="accent6">
              <a:lumMod val="20000"/>
              <a:lumOff val="80000"/>
            </a:schemeClr>
          </a:solidFill>
        </p:spPr>
        <p:txBody>
          <a:bodyPr/>
          <a:lstStyle/>
          <a:p>
            <a:pPr marL="579438" indent="-579438">
              <a:buNone/>
            </a:pPr>
            <a:r>
              <a:rPr lang="en-US" sz="2400" dirty="0"/>
              <a:t>    </a:t>
            </a:r>
            <a:r>
              <a:rPr lang="en-US" sz="2400" b="1" dirty="0">
                <a:latin typeface="Franklin Gothic Medium" pitchFamily="34" charset="0"/>
              </a:rPr>
              <a:t> </a:t>
            </a:r>
            <a:r>
              <a:rPr lang="en-US" b="1" i="1" dirty="0">
                <a:solidFill>
                  <a:srgbClr val="0033CC"/>
                </a:solidFill>
                <a:latin typeface="Franklin Gothic Medium" pitchFamily="34" charset="0"/>
              </a:rPr>
              <a:t>QA Goals:</a:t>
            </a:r>
            <a:r>
              <a:rPr lang="en-US" sz="2400" b="1" dirty="0">
                <a:latin typeface="Franklin Gothic Medium" pitchFamily="34" charset="0"/>
              </a:rPr>
              <a:t>  </a:t>
            </a:r>
          </a:p>
          <a:p>
            <a:pPr marL="579438" indent="-579438">
              <a:buNone/>
            </a:pPr>
            <a:r>
              <a:rPr lang="en-US" sz="2400" b="1" dirty="0">
                <a:latin typeface="Franklin Gothic Medium" pitchFamily="34" charset="0"/>
              </a:rPr>
              <a:t>     -	Establish a good quality management system and the    assessment of its adequacy.</a:t>
            </a:r>
          </a:p>
          <a:p>
            <a:pPr marL="625475" indent="-625475">
              <a:buNone/>
            </a:pPr>
            <a:r>
              <a:rPr lang="en-US" sz="2400" b="1" dirty="0">
                <a:latin typeface="Franklin Gothic Medium" pitchFamily="34" charset="0"/>
              </a:rPr>
              <a:t>     -   Periodic conformance audits of the operations of the system.</a:t>
            </a:r>
          </a:p>
          <a:p>
            <a:pPr marL="625475" indent="-625475">
              <a:buNone/>
            </a:pPr>
            <a:r>
              <a:rPr lang="en-US" sz="2400" b="1" dirty="0">
                <a:latin typeface="Franklin Gothic Medium" pitchFamily="34" charset="0"/>
              </a:rPr>
              <a:t>     -   Prevention of quality problems through planned and    systematic  activities including documentation.</a:t>
            </a:r>
          </a:p>
          <a:p>
            <a:pPr>
              <a:buNone/>
            </a:pPr>
            <a:r>
              <a:rPr lang="en-US" dirty="0" smtClean="0"/>
              <a:t>	</a:t>
            </a:r>
            <a:r>
              <a:rPr lang="en-US" b="1" i="1" dirty="0" smtClean="0">
                <a:solidFill>
                  <a:srgbClr val="0033CC"/>
                </a:solidFill>
                <a:latin typeface="Franklin Gothic Medium" pitchFamily="34" charset="0"/>
              </a:rPr>
              <a:t> QC Goals:</a:t>
            </a:r>
          </a:p>
          <a:p>
            <a:pPr>
              <a:buNone/>
            </a:pPr>
            <a:r>
              <a:rPr lang="en-US" b="1" i="1" dirty="0" smtClean="0">
                <a:solidFill>
                  <a:srgbClr val="0033CC"/>
                </a:solidFill>
                <a:latin typeface="Franklin Gothic Medium" pitchFamily="34" charset="0"/>
              </a:rPr>
              <a:t>	</a:t>
            </a:r>
            <a:r>
              <a:rPr lang="en-US" sz="2400" b="1" i="1" dirty="0">
                <a:latin typeface="Franklin Gothic Medium" pitchFamily="34" charset="0"/>
              </a:rPr>
              <a:t>-  Finding and eliminating sources of quality problems through tools and equipment so that customer’s requirements are continually met.</a:t>
            </a:r>
          </a:p>
          <a:p>
            <a:pPr>
              <a:buNone/>
            </a:pPr>
            <a:r>
              <a:rPr lang="en-US" sz="2400" b="1" i="1" dirty="0">
                <a:latin typeface="Franklin Gothic Medium" pitchFamily="34" charset="0"/>
              </a:rPr>
              <a:t>	-  The activities or techniques used to achieve and maintain the product quality, process and service.</a:t>
            </a:r>
            <a:endParaRPr lang="en-US" dirty="0"/>
          </a:p>
        </p:txBody>
      </p:sp>
    </p:spTree>
    <p:extLst>
      <p:ext uri="{BB962C8B-B14F-4D97-AF65-F5344CB8AC3E}">
        <p14:creationId xmlns:p14="http://schemas.microsoft.com/office/powerpoint/2010/main" val="1867544607"/>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9144000" cy="762000"/>
          </a:xfrm>
          <a:solidFill>
            <a:schemeClr val="accent6">
              <a:lumMod val="20000"/>
              <a:lumOff val="80000"/>
            </a:schemeClr>
          </a:solidFill>
        </p:spPr>
        <p:txBody>
          <a:bodyPr>
            <a:normAutofit/>
          </a:bodyPr>
          <a:lstStyle/>
          <a:p>
            <a:r>
              <a:rPr lang="en-US" sz="3600" b="1" i="1" dirty="0">
                <a:solidFill>
                  <a:srgbClr val="0070C0"/>
                </a:solidFill>
                <a:latin typeface="Franklin Gothic Demi Cond" pitchFamily="34" charset="0"/>
              </a:rPr>
              <a:t>Quality Assurance of  Pharmaceuticals</a:t>
            </a:r>
          </a:p>
        </p:txBody>
      </p:sp>
      <p:sp>
        <p:nvSpPr>
          <p:cNvPr id="3" name="Content Placeholder 2"/>
          <p:cNvSpPr>
            <a:spLocks noGrp="1"/>
          </p:cNvSpPr>
          <p:nvPr>
            <p:ph idx="1"/>
          </p:nvPr>
        </p:nvSpPr>
        <p:spPr>
          <a:xfrm>
            <a:off x="1524000" y="990600"/>
            <a:ext cx="9144000" cy="5867400"/>
          </a:xfrm>
          <a:solidFill>
            <a:schemeClr val="accent6">
              <a:lumMod val="20000"/>
              <a:lumOff val="80000"/>
            </a:schemeClr>
          </a:solidFill>
        </p:spPr>
        <p:txBody>
          <a:bodyPr>
            <a:normAutofit fontScale="92500" lnSpcReduction="10000"/>
          </a:bodyPr>
          <a:lstStyle/>
          <a:p>
            <a:pPr algn="just">
              <a:lnSpc>
                <a:spcPct val="150000"/>
              </a:lnSpc>
              <a:buNone/>
            </a:pPr>
            <a:r>
              <a:rPr lang="en-US" dirty="0" smtClean="0"/>
              <a:t>	</a:t>
            </a:r>
          </a:p>
          <a:p>
            <a:pPr algn="just">
              <a:lnSpc>
                <a:spcPct val="150000"/>
              </a:lnSpc>
              <a:buNone/>
            </a:pPr>
            <a:r>
              <a:rPr lang="en-US" b="1" i="1" dirty="0">
                <a:solidFill>
                  <a:srgbClr val="0070C0"/>
                </a:solidFill>
                <a:latin typeface="Franklin Gothic Medium" pitchFamily="34" charset="0"/>
              </a:rPr>
              <a:t>	Pharmaceutical Quality Assurance</a:t>
            </a:r>
            <a:r>
              <a:rPr lang="en-US" sz="2400" dirty="0"/>
              <a:t> </a:t>
            </a:r>
            <a:r>
              <a:rPr lang="en-US" sz="2600" b="1" dirty="0">
                <a:solidFill>
                  <a:srgbClr val="FF0000"/>
                </a:solidFill>
                <a:latin typeface="Franklin Gothic Medium" pitchFamily="34" charset="0"/>
              </a:rPr>
              <a:t>may be defined as the sum of all activities and responsibilities required to ensure that the medicine that reaches the patient is safe, effective, and acceptable to the patient.</a:t>
            </a:r>
          </a:p>
          <a:p>
            <a:pPr algn="just">
              <a:lnSpc>
                <a:spcPct val="150000"/>
              </a:lnSpc>
              <a:buNone/>
            </a:pPr>
            <a:r>
              <a:rPr lang="en-US" sz="2400" b="1" dirty="0">
                <a:latin typeface="Franklin Gothic Medium" pitchFamily="34" charset="0"/>
              </a:rPr>
              <a:t>	</a:t>
            </a:r>
            <a:r>
              <a:rPr lang="en-US" sz="2600" b="1" dirty="0">
                <a:latin typeface="Franklin Gothic Demi Cond" pitchFamily="34" charset="0"/>
              </a:rPr>
              <a:t>In the</a:t>
            </a:r>
            <a:r>
              <a:rPr lang="en-US" sz="2600" dirty="0">
                <a:latin typeface="Franklin Gothic Demi Cond" pitchFamily="34" charset="0"/>
              </a:rPr>
              <a:t> </a:t>
            </a:r>
            <a:r>
              <a:rPr lang="en-US" sz="2600" b="1" dirty="0">
                <a:solidFill>
                  <a:srgbClr val="7030A0"/>
                </a:solidFill>
                <a:latin typeface="Franklin Gothic Demi Cond" pitchFamily="34" charset="0"/>
              </a:rPr>
              <a:t>Pharmaceutical Industry</a:t>
            </a:r>
            <a:r>
              <a:rPr lang="en-US" sz="2600" dirty="0">
                <a:latin typeface="Franklin Gothic Demi Cond" pitchFamily="34" charset="0"/>
              </a:rPr>
              <a:t>, </a:t>
            </a:r>
            <a:r>
              <a:rPr lang="en-US" sz="2600" b="1" i="1" dirty="0">
                <a:solidFill>
                  <a:srgbClr val="0033CC"/>
                </a:solidFill>
                <a:latin typeface="Franklin Gothic Demi Cond" pitchFamily="34" charset="0"/>
              </a:rPr>
              <a:t>Quality Assurance (QA)</a:t>
            </a:r>
            <a:r>
              <a:rPr lang="en-US" sz="2600" dirty="0">
                <a:latin typeface="Franklin Gothic Demi Cond" pitchFamily="34" charset="0"/>
              </a:rPr>
              <a:t> </a:t>
            </a:r>
            <a:r>
              <a:rPr lang="en-US" sz="2600" b="1" dirty="0">
                <a:latin typeface="Franklin Gothic Demi Cond" pitchFamily="34" charset="0"/>
              </a:rPr>
              <a:t>is essential for ensuring that</a:t>
            </a:r>
            <a:r>
              <a:rPr lang="en-US" sz="2600" dirty="0">
                <a:latin typeface="Franklin Gothic Demi Cond" pitchFamily="34" charset="0"/>
              </a:rPr>
              <a:t> </a:t>
            </a:r>
            <a:r>
              <a:rPr lang="en-US" sz="2600" b="1" i="1" dirty="0">
                <a:solidFill>
                  <a:srgbClr val="0033CC"/>
                </a:solidFill>
                <a:latin typeface="Franklin Gothic Demi Cond" pitchFamily="34" charset="0"/>
              </a:rPr>
              <a:t>Pharmaceutical</a:t>
            </a:r>
            <a:r>
              <a:rPr lang="en-US" sz="2600" dirty="0">
                <a:latin typeface="Franklin Gothic Demi Cond" pitchFamily="34" charset="0"/>
              </a:rPr>
              <a:t> </a:t>
            </a:r>
            <a:r>
              <a:rPr lang="en-US" sz="2600" b="1" dirty="0">
                <a:latin typeface="Franklin Gothic Demi Cond" pitchFamily="34" charset="0"/>
              </a:rPr>
              <a:t>products are manufactured to a safe and consistent standard.</a:t>
            </a:r>
            <a:r>
              <a:rPr lang="en-US" sz="2600" dirty="0">
                <a:latin typeface="Franklin Gothic Demi Cond" pitchFamily="34" charset="0"/>
              </a:rPr>
              <a:t> ... </a:t>
            </a:r>
            <a:r>
              <a:rPr lang="en-US" sz="2600" b="1" i="1" dirty="0">
                <a:solidFill>
                  <a:srgbClr val="0033CC"/>
                </a:solidFill>
                <a:latin typeface="Franklin Gothic Demi Cond" pitchFamily="34" charset="0"/>
              </a:rPr>
              <a:t>QA</a:t>
            </a:r>
            <a:r>
              <a:rPr lang="en-US" sz="2600" dirty="0">
                <a:latin typeface="Franklin Gothic Demi Cond" pitchFamily="34" charset="0"/>
              </a:rPr>
              <a:t> </a:t>
            </a:r>
            <a:r>
              <a:rPr lang="en-US" sz="2600" b="1" dirty="0">
                <a:latin typeface="Franklin Gothic Demi Cond" pitchFamily="34" charset="0"/>
              </a:rPr>
              <a:t>professionals are responsible for instituting a range of practices that help guarantee a drug's</a:t>
            </a:r>
            <a:r>
              <a:rPr lang="en-US" sz="2600" dirty="0">
                <a:latin typeface="Franklin Gothic Demi Cond" pitchFamily="34" charset="0"/>
              </a:rPr>
              <a:t> </a:t>
            </a:r>
            <a:r>
              <a:rPr lang="en-US" sz="2600" b="1" i="1" dirty="0">
                <a:solidFill>
                  <a:srgbClr val="0033CC"/>
                </a:solidFill>
                <a:latin typeface="Franklin Gothic Demi Cond" pitchFamily="34" charset="0"/>
              </a:rPr>
              <a:t>Quality</a:t>
            </a:r>
            <a:r>
              <a:rPr lang="en-US" sz="2600" dirty="0">
                <a:latin typeface="Franklin Gothic Demi Cond" pitchFamily="34" charset="0"/>
              </a:rPr>
              <a:t>.</a:t>
            </a:r>
          </a:p>
          <a:p>
            <a:r>
              <a:rPr lang="en-US" sz="2400" dirty="0"/>
              <a:t/>
            </a:r>
            <a:br>
              <a:rPr lang="en-US" sz="2400" dirty="0"/>
            </a:br>
            <a:endParaRPr lang="en-US" sz="2400" b="1" dirty="0">
              <a:latin typeface="Franklin Gothic Medium" pitchFamily="34" charset="0"/>
            </a:endParaRPr>
          </a:p>
        </p:txBody>
      </p:sp>
    </p:spTree>
    <p:extLst>
      <p:ext uri="{BB962C8B-B14F-4D97-AF65-F5344CB8AC3E}">
        <p14:creationId xmlns:p14="http://schemas.microsoft.com/office/powerpoint/2010/main" val="2194855185"/>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417638"/>
          </a:xfrm>
          <a:solidFill>
            <a:schemeClr val="accent6">
              <a:lumMod val="20000"/>
              <a:lumOff val="80000"/>
            </a:schemeClr>
          </a:solidFill>
        </p:spPr>
        <p:txBody>
          <a:bodyPr>
            <a:normAutofit/>
          </a:bodyPr>
          <a:lstStyle/>
          <a:p>
            <a:r>
              <a:rPr lang="en-US" sz="3600" b="1" i="1" dirty="0">
                <a:solidFill>
                  <a:srgbClr val="0033CC"/>
                </a:solidFill>
                <a:latin typeface="Franklin Gothic Demi Cond" pitchFamily="34" charset="0"/>
              </a:rPr>
              <a:t>Pharmaceutical Quality Assurance</a:t>
            </a:r>
            <a:br>
              <a:rPr lang="en-US" sz="3600" b="1" i="1" dirty="0">
                <a:solidFill>
                  <a:srgbClr val="0033CC"/>
                </a:solidFill>
                <a:latin typeface="Franklin Gothic Demi Cond" pitchFamily="34" charset="0"/>
              </a:rPr>
            </a:br>
            <a:r>
              <a:rPr lang="en-US" sz="3600" b="1" i="1" dirty="0">
                <a:solidFill>
                  <a:srgbClr val="0033CC"/>
                </a:solidFill>
                <a:latin typeface="Franklin Gothic Demi Cond" pitchFamily="34" charset="0"/>
              </a:rPr>
              <a:t>in Pharmacy</a:t>
            </a:r>
            <a:endParaRPr lang="en-US" sz="3600" i="1" dirty="0">
              <a:solidFill>
                <a:srgbClr val="0033CC"/>
              </a:solidFill>
              <a:latin typeface="Franklin Gothic Demi Cond" pitchFamily="34" charset="0"/>
            </a:endParaRPr>
          </a:p>
        </p:txBody>
      </p:sp>
      <p:sp>
        <p:nvSpPr>
          <p:cNvPr id="3" name="Content Placeholder 2"/>
          <p:cNvSpPr>
            <a:spLocks noGrp="1"/>
          </p:cNvSpPr>
          <p:nvPr>
            <p:ph idx="1"/>
          </p:nvPr>
        </p:nvSpPr>
        <p:spPr>
          <a:xfrm>
            <a:off x="1524000" y="1371600"/>
            <a:ext cx="9144000" cy="5486400"/>
          </a:xfrm>
          <a:solidFill>
            <a:schemeClr val="accent6">
              <a:lumMod val="20000"/>
              <a:lumOff val="80000"/>
            </a:schemeClr>
          </a:solidFill>
        </p:spPr>
        <p:txBody>
          <a:bodyPr>
            <a:normAutofit/>
          </a:bodyPr>
          <a:lstStyle/>
          <a:p>
            <a:pPr algn="just">
              <a:lnSpc>
                <a:spcPct val="160000"/>
              </a:lnSpc>
              <a:buNone/>
            </a:pPr>
            <a:r>
              <a:rPr lang="en-US" b="1" dirty="0" smtClean="0">
                <a:latin typeface="Franklin Gothic Medium" pitchFamily="34" charset="0"/>
              </a:rPr>
              <a:t>	A</a:t>
            </a:r>
            <a:r>
              <a:rPr lang="en-US" dirty="0" smtClean="0"/>
              <a:t> </a:t>
            </a:r>
            <a:r>
              <a:rPr lang="en-US" b="1" i="1" dirty="0" smtClean="0">
                <a:solidFill>
                  <a:srgbClr val="C00000"/>
                </a:solidFill>
                <a:latin typeface="Franklin Gothic Demi Cond" pitchFamily="34" charset="0"/>
              </a:rPr>
              <a:t>Quality Assurance Specialist</a:t>
            </a:r>
            <a:r>
              <a:rPr lang="en-US" dirty="0" smtClean="0"/>
              <a:t> </a:t>
            </a:r>
            <a:r>
              <a:rPr lang="en-US" b="1" dirty="0">
                <a:latin typeface="Franklin Gothic Medium" pitchFamily="34" charset="0"/>
              </a:rPr>
              <a:t>should ensure that the final product observes the company's quality standards. In general, these detail-oriented professionals are responsible for the development and implementation of inspection activities, the detection and resolution of problems, and the delivery of satisfactory outcomes.</a:t>
            </a:r>
          </a:p>
          <a:p>
            <a:pPr>
              <a:buNone/>
            </a:pPr>
            <a:r>
              <a:rPr lang="en-US" dirty="0" smtClean="0"/>
              <a:t>	</a:t>
            </a:r>
            <a:br>
              <a:rPr lang="en-US" dirty="0" smtClean="0"/>
            </a:br>
            <a:r>
              <a:rPr lang="en-US" dirty="0" smtClean="0"/>
              <a:t/>
            </a:r>
            <a:br>
              <a:rPr lang="en-US" dirty="0" smtClean="0"/>
            </a:br>
            <a:endParaRPr lang="en-US" dirty="0"/>
          </a:p>
        </p:txBody>
      </p:sp>
    </p:spTree>
    <p:extLst>
      <p:ext uri="{BB962C8B-B14F-4D97-AF65-F5344CB8AC3E}">
        <p14:creationId xmlns:p14="http://schemas.microsoft.com/office/powerpoint/2010/main" val="1184258042"/>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a:bodyPr>
          <a:lstStyle/>
          <a:p>
            <a:r>
              <a:rPr lang="en-US" sz="3200" b="1" i="1" dirty="0">
                <a:solidFill>
                  <a:srgbClr val="0033CC"/>
                </a:solidFill>
                <a:latin typeface="Franklin Gothic Demi Cond" pitchFamily="34" charset="0"/>
              </a:rPr>
              <a:t>QA EXAMPLES</a:t>
            </a:r>
            <a:br>
              <a:rPr lang="en-US" sz="3200" b="1" i="1" dirty="0">
                <a:solidFill>
                  <a:srgbClr val="0033CC"/>
                </a:solidFill>
                <a:latin typeface="Franklin Gothic Demi Cond" pitchFamily="34" charset="0"/>
              </a:rPr>
            </a:br>
            <a:r>
              <a:rPr lang="en-US" sz="3200" b="1" i="1" dirty="0">
                <a:solidFill>
                  <a:srgbClr val="0033CC"/>
                </a:solidFill>
                <a:latin typeface="Franklin Gothic Demi Cond" pitchFamily="34" charset="0"/>
              </a:rPr>
              <a:t>and Responsibilities</a:t>
            </a:r>
          </a:p>
        </p:txBody>
      </p:sp>
      <p:sp>
        <p:nvSpPr>
          <p:cNvPr id="3" name="Content Placeholder 2"/>
          <p:cNvSpPr>
            <a:spLocks noGrp="1"/>
          </p:cNvSpPr>
          <p:nvPr>
            <p:ph idx="1"/>
          </p:nvPr>
        </p:nvSpPr>
        <p:spPr>
          <a:xfrm>
            <a:off x="1981200" y="1371601"/>
            <a:ext cx="8229600" cy="4754563"/>
          </a:xfrm>
          <a:solidFill>
            <a:schemeClr val="accent6">
              <a:lumMod val="20000"/>
              <a:lumOff val="80000"/>
            </a:schemeClr>
          </a:solidFill>
        </p:spPr>
        <p:txBody>
          <a:bodyPr/>
          <a:lstStyle/>
          <a:p>
            <a:pPr>
              <a:buNone/>
            </a:pPr>
            <a:r>
              <a:rPr lang="en-US" dirty="0" smtClean="0"/>
              <a:t>	</a:t>
            </a:r>
            <a:r>
              <a:rPr lang="en-US" b="1" i="1" dirty="0">
                <a:solidFill>
                  <a:srgbClr val="0033CC"/>
                </a:solidFill>
                <a:latin typeface="Franklin Gothic Medium" pitchFamily="34" charset="0"/>
              </a:rPr>
              <a:t> QA – Example:</a:t>
            </a:r>
          </a:p>
          <a:p>
            <a:pPr>
              <a:buNone/>
            </a:pPr>
            <a:r>
              <a:rPr lang="en-US" sz="2000" b="1" i="1" dirty="0">
                <a:solidFill>
                  <a:srgbClr val="0033CC"/>
                </a:solidFill>
              </a:rPr>
              <a:t>		-	</a:t>
            </a:r>
            <a:r>
              <a:rPr lang="en-US" sz="2000" b="1" i="1" dirty="0">
                <a:solidFill>
                  <a:srgbClr val="7030A0"/>
                </a:solidFill>
                <a:latin typeface="Franklin Gothic Medium" pitchFamily="34" charset="0"/>
              </a:rPr>
              <a:t>A QA Audit</a:t>
            </a:r>
            <a:r>
              <a:rPr lang="en-US" sz="2000" b="1" i="1" dirty="0">
                <a:solidFill>
                  <a:srgbClr val="7030A0"/>
                </a:solidFill>
              </a:rPr>
              <a:t> </a:t>
            </a:r>
            <a:r>
              <a:rPr lang="en-US" sz="2000" b="1" i="1" dirty="0">
                <a:solidFill>
                  <a:srgbClr val="0033CC"/>
                </a:solidFill>
              </a:rPr>
              <a:t>  </a:t>
            </a:r>
            <a:r>
              <a:rPr lang="ar-SA" sz="1400" b="1" i="1" dirty="0"/>
              <a:t>تدقيق</a:t>
            </a:r>
            <a:endParaRPr lang="en-US" sz="1400" b="1" i="1" dirty="0">
              <a:solidFill>
                <a:srgbClr val="0033CC"/>
              </a:solidFill>
            </a:endParaRPr>
          </a:p>
          <a:p>
            <a:pPr>
              <a:buNone/>
            </a:pPr>
            <a:r>
              <a:rPr lang="en-US" sz="2000" b="1" i="1" dirty="0">
                <a:solidFill>
                  <a:srgbClr val="0033CC"/>
                </a:solidFill>
              </a:rPr>
              <a:t>		-	</a:t>
            </a:r>
            <a:r>
              <a:rPr lang="en-US" sz="2400" b="1" i="1" dirty="0">
                <a:solidFill>
                  <a:srgbClr val="7030A0"/>
                </a:solidFill>
                <a:latin typeface="Franklin Gothic Medium" pitchFamily="34" charset="0"/>
              </a:rPr>
              <a:t>Process Documentation</a:t>
            </a:r>
          </a:p>
          <a:p>
            <a:pPr>
              <a:buNone/>
            </a:pPr>
            <a:r>
              <a:rPr lang="en-US" sz="2400" b="1" i="1" dirty="0">
                <a:solidFill>
                  <a:srgbClr val="7030A0"/>
                </a:solidFill>
                <a:latin typeface="Franklin Gothic Medium" pitchFamily="34" charset="0"/>
              </a:rPr>
              <a:t>		-	Establishing Standards</a:t>
            </a:r>
          </a:p>
          <a:p>
            <a:pPr>
              <a:buNone/>
            </a:pPr>
            <a:r>
              <a:rPr lang="en-US" sz="2400" b="1" i="1" dirty="0">
                <a:solidFill>
                  <a:srgbClr val="7030A0"/>
                </a:solidFill>
                <a:latin typeface="Franklin Gothic Medium" pitchFamily="34" charset="0"/>
              </a:rPr>
              <a:t>		-	Developing Checklist</a:t>
            </a:r>
          </a:p>
          <a:p>
            <a:pPr>
              <a:buNone/>
            </a:pPr>
            <a:r>
              <a:rPr lang="en-US" sz="2000" b="1" i="1" dirty="0">
                <a:solidFill>
                  <a:srgbClr val="0033CC"/>
                </a:solidFill>
                <a:latin typeface="Franklin Gothic Medium" pitchFamily="34" charset="0"/>
              </a:rPr>
              <a:t>		</a:t>
            </a:r>
            <a:r>
              <a:rPr lang="en-US" sz="2400" b="1" i="1" dirty="0">
                <a:solidFill>
                  <a:srgbClr val="7030A0"/>
                </a:solidFill>
                <a:latin typeface="Franklin Gothic Medium" pitchFamily="34" charset="0"/>
              </a:rPr>
              <a:t>-	Conducting Internal Audit</a:t>
            </a:r>
            <a:r>
              <a:rPr lang="ar-SA" sz="2400" b="1" i="1" dirty="0">
                <a:solidFill>
                  <a:srgbClr val="7030A0"/>
                </a:solidFill>
              </a:rPr>
              <a:t> </a:t>
            </a:r>
            <a:r>
              <a:rPr lang="ar-SA" sz="2000" b="1" i="1" dirty="0">
                <a:solidFill>
                  <a:srgbClr val="0033CC"/>
                </a:solidFill>
              </a:rPr>
              <a:t> </a:t>
            </a:r>
            <a:r>
              <a:rPr lang="en-US" sz="2000" b="1" i="1" dirty="0">
                <a:solidFill>
                  <a:srgbClr val="0033CC"/>
                </a:solidFill>
              </a:rPr>
              <a:t> </a:t>
            </a:r>
            <a:r>
              <a:rPr lang="ar-SA" sz="2000" b="1" i="1" dirty="0">
                <a:solidFill>
                  <a:srgbClr val="0033CC"/>
                </a:solidFill>
              </a:rPr>
              <a:t> </a:t>
            </a:r>
            <a:r>
              <a:rPr lang="ar-SA" sz="1400" b="1" i="1" dirty="0"/>
              <a:t>تدقيق داخلي</a:t>
            </a:r>
            <a:r>
              <a:rPr lang="en-US" sz="1400" b="1" i="1" dirty="0"/>
              <a:t>    </a:t>
            </a:r>
          </a:p>
          <a:p>
            <a:pPr>
              <a:buNone/>
            </a:pPr>
            <a:r>
              <a:rPr lang="en-US" sz="2400" b="1" i="1" dirty="0">
                <a:solidFill>
                  <a:srgbClr val="0033CC"/>
                </a:solidFill>
                <a:latin typeface="Franklin Gothic Medium" pitchFamily="34" charset="0"/>
              </a:rPr>
              <a:t>	</a:t>
            </a:r>
          </a:p>
          <a:p>
            <a:pPr>
              <a:buNone/>
            </a:pPr>
            <a:r>
              <a:rPr lang="en-US" sz="2400" b="1" i="1" dirty="0">
                <a:solidFill>
                  <a:srgbClr val="0033CC"/>
                </a:solidFill>
                <a:latin typeface="Franklin Gothic Medium" pitchFamily="34" charset="0"/>
              </a:rPr>
              <a:t>	 RESPONSIBLE FOR QA :</a:t>
            </a:r>
          </a:p>
          <a:p>
            <a:pPr>
              <a:buNone/>
            </a:pPr>
            <a:r>
              <a:rPr lang="en-US" sz="1400" b="1" i="1" dirty="0"/>
              <a:t>	</a:t>
            </a:r>
            <a:r>
              <a:rPr lang="en-US" sz="2400" b="1" i="1" dirty="0">
                <a:solidFill>
                  <a:srgbClr val="7030A0"/>
                </a:solidFill>
                <a:latin typeface="Franklin Gothic Medium" pitchFamily="34" charset="0"/>
              </a:rPr>
              <a:t>Everyone in the team involved in developing the </a:t>
            </a:r>
          </a:p>
          <a:p>
            <a:pPr>
              <a:buNone/>
            </a:pPr>
            <a:r>
              <a:rPr lang="en-US" sz="2400" b="1" i="1" dirty="0">
                <a:solidFill>
                  <a:srgbClr val="7030A0"/>
                </a:solidFill>
                <a:latin typeface="Franklin Gothic Medium" pitchFamily="34" charset="0"/>
              </a:rPr>
              <a:t>	product is responsible for Quality Assurance</a:t>
            </a:r>
            <a:endParaRPr lang="en-US" sz="2400" dirty="0">
              <a:solidFill>
                <a:srgbClr val="7030A0"/>
              </a:solidFill>
              <a:latin typeface="Franklin Gothic Medium" pitchFamily="34" charset="0"/>
            </a:endParaRPr>
          </a:p>
        </p:txBody>
      </p:sp>
    </p:spTree>
    <p:extLst>
      <p:ext uri="{BB962C8B-B14F-4D97-AF65-F5344CB8AC3E}">
        <p14:creationId xmlns:p14="http://schemas.microsoft.com/office/powerpoint/2010/main" val="4059358645"/>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20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20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a:normAutofit/>
          </a:bodyPr>
          <a:lstStyle/>
          <a:p>
            <a:r>
              <a:rPr lang="en-US" sz="3200" b="1" i="1" dirty="0">
                <a:solidFill>
                  <a:srgbClr val="0033CC"/>
                </a:solidFill>
                <a:latin typeface="Franklin Gothic Demi Cond" pitchFamily="34" charset="0"/>
              </a:rPr>
              <a:t>QC EXAMPLE</a:t>
            </a:r>
            <a:r>
              <a:rPr lang="en-US" sz="3200" b="1" i="1" dirty="0">
                <a:solidFill>
                  <a:srgbClr val="0033CC"/>
                </a:solidFill>
              </a:rPr>
              <a:t> </a:t>
            </a:r>
            <a:br>
              <a:rPr lang="en-US" sz="3200" b="1" i="1" dirty="0">
                <a:solidFill>
                  <a:srgbClr val="0033CC"/>
                </a:solidFill>
              </a:rPr>
            </a:br>
            <a:r>
              <a:rPr lang="en-US" sz="3200" b="1" i="1" dirty="0">
                <a:solidFill>
                  <a:srgbClr val="0033CC"/>
                </a:solidFill>
                <a:latin typeface="Franklin Gothic Demi Cond" pitchFamily="34" charset="0"/>
              </a:rPr>
              <a:t>and Responsibilities </a:t>
            </a:r>
            <a:endParaRPr lang="en-US" sz="3200" dirty="0"/>
          </a:p>
        </p:txBody>
      </p:sp>
      <p:sp>
        <p:nvSpPr>
          <p:cNvPr id="3" name="Content Placeholder 2"/>
          <p:cNvSpPr>
            <a:spLocks noGrp="1"/>
          </p:cNvSpPr>
          <p:nvPr>
            <p:ph idx="1"/>
          </p:nvPr>
        </p:nvSpPr>
        <p:spPr>
          <a:solidFill>
            <a:schemeClr val="accent6">
              <a:lumMod val="20000"/>
              <a:lumOff val="80000"/>
            </a:schemeClr>
          </a:solidFill>
        </p:spPr>
        <p:txBody>
          <a:bodyPr/>
          <a:lstStyle/>
          <a:p>
            <a:pPr>
              <a:buNone/>
            </a:pPr>
            <a:r>
              <a:rPr lang="en-US" b="1" dirty="0" smtClean="0">
                <a:latin typeface="Franklin Gothic Medium" pitchFamily="34" charset="0"/>
              </a:rPr>
              <a:t>	</a:t>
            </a:r>
            <a:r>
              <a:rPr lang="en-US" b="1" i="1" dirty="0" smtClean="0">
                <a:solidFill>
                  <a:srgbClr val="0033CC"/>
                </a:solidFill>
                <a:latin typeface="Franklin Gothic Medium" pitchFamily="34" charset="0"/>
              </a:rPr>
              <a:t>QC -  EXAMPLE:</a:t>
            </a:r>
          </a:p>
          <a:p>
            <a:pPr>
              <a:buNone/>
            </a:pPr>
            <a:r>
              <a:rPr lang="en-US" b="1" i="1" dirty="0" smtClean="0">
                <a:solidFill>
                  <a:srgbClr val="0033CC"/>
                </a:solidFill>
              </a:rPr>
              <a:t>		</a:t>
            </a:r>
            <a:r>
              <a:rPr lang="en-US" b="1" i="1" dirty="0">
                <a:solidFill>
                  <a:srgbClr val="7030A0"/>
                </a:solidFill>
                <a:latin typeface="Franklin Gothic Medium" pitchFamily="34" charset="0"/>
              </a:rPr>
              <a:t>-	A QC review</a:t>
            </a:r>
          </a:p>
          <a:p>
            <a:pPr>
              <a:buNone/>
            </a:pPr>
            <a:r>
              <a:rPr lang="en-US" b="1" i="1" dirty="0">
                <a:solidFill>
                  <a:srgbClr val="7030A0"/>
                </a:solidFill>
                <a:latin typeface="Franklin Gothic Medium" pitchFamily="34" charset="0"/>
              </a:rPr>
              <a:t>		-	Performing Inspections</a:t>
            </a:r>
          </a:p>
          <a:p>
            <a:pPr>
              <a:buNone/>
            </a:pPr>
            <a:r>
              <a:rPr lang="en-US" b="1" i="1" dirty="0">
                <a:solidFill>
                  <a:srgbClr val="7030A0"/>
                </a:solidFill>
                <a:latin typeface="Franklin Gothic Medium" pitchFamily="34" charset="0"/>
              </a:rPr>
              <a:t>		-	Performing Testing.</a:t>
            </a:r>
          </a:p>
          <a:p>
            <a:pPr>
              <a:buNone/>
            </a:pPr>
            <a:endParaRPr lang="en-US" b="1" i="1" dirty="0">
              <a:solidFill>
                <a:srgbClr val="7030A0"/>
              </a:solidFill>
              <a:latin typeface="Franklin Gothic Medium" pitchFamily="34" charset="0"/>
            </a:endParaRPr>
          </a:p>
          <a:p>
            <a:pPr>
              <a:buNone/>
            </a:pPr>
            <a:r>
              <a:rPr lang="en-US" b="1" i="1" dirty="0" smtClean="0">
                <a:solidFill>
                  <a:srgbClr val="0033CC"/>
                </a:solidFill>
                <a:latin typeface="Franklin Gothic Medium" pitchFamily="34" charset="0"/>
              </a:rPr>
              <a:t>	Responsible For QC:</a:t>
            </a:r>
          </a:p>
          <a:p>
            <a:pPr>
              <a:buNone/>
            </a:pPr>
            <a:r>
              <a:rPr lang="en-US" dirty="0">
                <a:solidFill>
                  <a:srgbClr val="7030A0"/>
                </a:solidFill>
                <a:latin typeface="Franklin Gothic Medium" pitchFamily="34" charset="0"/>
              </a:rPr>
              <a:t>	</a:t>
            </a:r>
            <a:r>
              <a:rPr lang="en-US" sz="2400" dirty="0">
                <a:solidFill>
                  <a:srgbClr val="7030A0"/>
                </a:solidFill>
                <a:latin typeface="Franklin Gothic Medium" pitchFamily="34" charset="0"/>
              </a:rPr>
              <a:t>QC is usually the responsibility of a specific team </a:t>
            </a:r>
          </a:p>
          <a:p>
            <a:pPr>
              <a:buNone/>
            </a:pPr>
            <a:r>
              <a:rPr lang="en-US" sz="2400" dirty="0">
                <a:solidFill>
                  <a:srgbClr val="7030A0"/>
                </a:solidFill>
                <a:latin typeface="Franklin Gothic Medium" pitchFamily="34" charset="0"/>
              </a:rPr>
              <a:t>	that tests the product defects.</a:t>
            </a:r>
            <a:endParaRPr lang="en-US" dirty="0">
              <a:solidFill>
                <a:srgbClr val="7030A0"/>
              </a:solidFill>
              <a:latin typeface="Franklin Gothic Medium" pitchFamily="34" charset="0"/>
            </a:endParaRPr>
          </a:p>
        </p:txBody>
      </p:sp>
    </p:spTree>
    <p:extLst>
      <p:ext uri="{BB962C8B-B14F-4D97-AF65-F5344CB8AC3E}">
        <p14:creationId xmlns:p14="http://schemas.microsoft.com/office/powerpoint/2010/main" val="1191171568"/>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112543"/>
            <a:ext cx="10772775" cy="689315"/>
          </a:xfrm>
        </p:spPr>
        <p:txBody>
          <a:bodyPr>
            <a:normAutofit/>
          </a:bodyPr>
          <a:lstStyle/>
          <a:p>
            <a:pPr algn="ctr"/>
            <a:r>
              <a:rPr lang="en-US" sz="3000" b="1" dirty="0" smtClean="0">
                <a:solidFill>
                  <a:srgbClr val="FF0000"/>
                </a:solidFill>
                <a:latin typeface="Franklin Gothic Heavy" panose="020B0903020102020204" pitchFamily="34" charset="0"/>
              </a:rPr>
              <a:t>COURSE CONTENT</a:t>
            </a:r>
            <a:endParaRPr lang="en-US" sz="3000" b="1" dirty="0">
              <a:solidFill>
                <a:srgbClr val="FF0000"/>
              </a:solidFill>
              <a:latin typeface="Franklin Gothic Heavy" panose="020B0903020102020204" pitchFamily="34" charset="0"/>
            </a:endParaRPr>
          </a:p>
        </p:txBody>
      </p:sp>
      <p:sp>
        <p:nvSpPr>
          <p:cNvPr id="3" name="Content Placeholder 2"/>
          <p:cNvSpPr>
            <a:spLocks noGrp="1"/>
          </p:cNvSpPr>
          <p:nvPr>
            <p:ph idx="1"/>
          </p:nvPr>
        </p:nvSpPr>
        <p:spPr>
          <a:xfrm>
            <a:off x="676656" y="801858"/>
            <a:ext cx="10753725" cy="5655213"/>
          </a:xfrm>
        </p:spPr>
        <p:txBody>
          <a:bodyPr>
            <a:normAutofit fontScale="92500" lnSpcReduction="10000"/>
          </a:bodyPr>
          <a:lstStyle/>
          <a:p>
            <a:pPr lvl="1">
              <a:lnSpc>
                <a:spcPct val="150000"/>
              </a:lnSpc>
            </a:pPr>
            <a:r>
              <a:rPr lang="en-US" b="1" dirty="0" smtClean="0">
                <a:solidFill>
                  <a:srgbClr val="CC0066"/>
                </a:solidFill>
                <a:latin typeface="Franklin Gothic Heavy" panose="020B0903020102020204" pitchFamily="34" charset="0"/>
              </a:rPr>
              <a:t>-	General Introduction &amp; Definitions</a:t>
            </a:r>
          </a:p>
          <a:p>
            <a:pPr lvl="1">
              <a:lnSpc>
                <a:spcPct val="150000"/>
              </a:lnSpc>
            </a:pPr>
            <a:r>
              <a:rPr lang="en-US" b="1" dirty="0" smtClean="0">
                <a:solidFill>
                  <a:srgbClr val="CC0066"/>
                </a:solidFill>
                <a:latin typeface="Franklin Gothic Heavy" panose="020B0903020102020204" pitchFamily="34" charset="0"/>
              </a:rPr>
              <a:t>-	Principles of Pharmaceutical Quality Control</a:t>
            </a:r>
          </a:p>
          <a:p>
            <a:pPr lvl="1">
              <a:lnSpc>
                <a:spcPct val="150000"/>
              </a:lnSpc>
            </a:pPr>
            <a:r>
              <a:rPr lang="en-US" b="1" dirty="0" smtClean="0">
                <a:solidFill>
                  <a:srgbClr val="CC0066"/>
                </a:solidFill>
                <a:latin typeface="Franklin Gothic Heavy" panose="020B0903020102020204" pitchFamily="34" charset="0"/>
              </a:rPr>
              <a:t>-	Analytical Criteria for Drug Quality Assessment</a:t>
            </a:r>
          </a:p>
          <a:p>
            <a:pPr lvl="1">
              <a:lnSpc>
                <a:spcPct val="150000"/>
              </a:lnSpc>
            </a:pPr>
            <a:r>
              <a:rPr lang="en-US" b="1" dirty="0" smtClean="0">
                <a:solidFill>
                  <a:srgbClr val="CC0066"/>
                </a:solidFill>
                <a:latin typeface="Franklin Gothic Heavy" panose="020B0903020102020204" pitchFamily="34" charset="0"/>
              </a:rPr>
              <a:t>-	Statistical Methods for Analysis</a:t>
            </a:r>
          </a:p>
          <a:p>
            <a:pPr lvl="1">
              <a:lnSpc>
                <a:spcPct val="150000"/>
              </a:lnSpc>
            </a:pPr>
            <a:r>
              <a:rPr lang="en-US" b="1" dirty="0" smtClean="0">
                <a:solidFill>
                  <a:srgbClr val="CC0066"/>
                </a:solidFill>
                <a:latin typeface="Franklin Gothic Heavy" panose="020B0903020102020204" pitchFamily="34" charset="0"/>
              </a:rPr>
              <a:t>-	Quality Control Methods Validation</a:t>
            </a:r>
          </a:p>
          <a:p>
            <a:pPr lvl="1">
              <a:lnSpc>
                <a:spcPct val="150000"/>
              </a:lnSpc>
            </a:pPr>
            <a:r>
              <a:rPr lang="en-US" b="1" dirty="0" smtClean="0">
                <a:solidFill>
                  <a:srgbClr val="CC0066"/>
                </a:solidFill>
                <a:latin typeface="Franklin Gothic Heavy" panose="020B0903020102020204" pitchFamily="34" charset="0"/>
              </a:rPr>
              <a:t>-	Chemical Purity and its Control</a:t>
            </a:r>
          </a:p>
          <a:p>
            <a:pPr lvl="1">
              <a:lnSpc>
                <a:spcPct val="150000"/>
              </a:lnSpc>
            </a:pPr>
            <a:r>
              <a:rPr lang="en-US" b="1" dirty="0" smtClean="0">
                <a:solidFill>
                  <a:srgbClr val="CC0066"/>
                </a:solidFill>
                <a:latin typeface="Franklin Gothic Heavy" panose="020B0903020102020204" pitchFamily="34" charset="0"/>
              </a:rPr>
              <a:t>-	Assay of Bulk and Pharmaceutical Preparation</a:t>
            </a:r>
          </a:p>
          <a:p>
            <a:pPr lvl="1">
              <a:lnSpc>
                <a:spcPct val="150000"/>
              </a:lnSpc>
            </a:pPr>
            <a:r>
              <a:rPr lang="en-US" b="1" dirty="0" smtClean="0">
                <a:solidFill>
                  <a:srgbClr val="CC0066"/>
                </a:solidFill>
                <a:latin typeface="Franklin Gothic Heavy" panose="020B0903020102020204" pitchFamily="34" charset="0"/>
              </a:rPr>
              <a:t>-	Analytical Problems</a:t>
            </a:r>
          </a:p>
          <a:p>
            <a:pPr lvl="1">
              <a:lnSpc>
                <a:spcPct val="150000"/>
              </a:lnSpc>
            </a:pPr>
            <a:r>
              <a:rPr lang="en-US" b="1" dirty="0" smtClean="0">
                <a:solidFill>
                  <a:srgbClr val="CC0066"/>
                </a:solidFill>
                <a:latin typeface="Franklin Gothic Heavy" panose="020B0903020102020204" pitchFamily="34" charset="0"/>
              </a:rPr>
              <a:t>-	Stability Indicating Method of Analysis</a:t>
            </a:r>
          </a:p>
          <a:p>
            <a:pPr lvl="1">
              <a:lnSpc>
                <a:spcPct val="150000"/>
              </a:lnSpc>
            </a:pPr>
            <a:r>
              <a:rPr lang="en-US" b="1" dirty="0" smtClean="0">
                <a:solidFill>
                  <a:srgbClr val="CC0066"/>
                </a:solidFill>
                <a:latin typeface="Franklin Gothic Heavy" panose="020B0903020102020204" pitchFamily="34" charset="0"/>
              </a:rPr>
              <a:t>-	Others</a:t>
            </a:r>
            <a:endParaRPr lang="en-US" b="1" dirty="0">
              <a:solidFill>
                <a:srgbClr val="CC0066"/>
              </a:solidFill>
              <a:latin typeface="Franklin Gothic Heavy" panose="020B0903020102020204" pitchFamily="34" charset="0"/>
            </a:endParaRPr>
          </a:p>
        </p:txBody>
      </p:sp>
    </p:spTree>
    <p:extLst>
      <p:ext uri="{BB962C8B-B14F-4D97-AF65-F5344CB8AC3E}">
        <p14:creationId xmlns:p14="http://schemas.microsoft.com/office/powerpoint/2010/main" val="1853730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168813"/>
            <a:ext cx="10772775" cy="942535"/>
          </a:xfrm>
        </p:spPr>
        <p:txBody>
          <a:bodyPr>
            <a:normAutofit/>
          </a:bodyPr>
          <a:lstStyle/>
          <a:p>
            <a:pPr algn="ctr"/>
            <a:r>
              <a:rPr lang="en-US" sz="2400" b="1" dirty="0">
                <a:solidFill>
                  <a:srgbClr val="CC0066"/>
                </a:solidFill>
                <a:latin typeface="Franklin Gothic Heavy" panose="020B0903020102020204" pitchFamily="34" charset="0"/>
              </a:rPr>
              <a:t>General Introduction &amp; Definitions</a:t>
            </a:r>
            <a:endParaRPr lang="en-US" sz="2400" dirty="0">
              <a:latin typeface="Franklin Gothic Heavy" panose="020B0903020102020204" pitchFamily="34" charset="0"/>
            </a:endParaRPr>
          </a:p>
        </p:txBody>
      </p:sp>
      <p:sp>
        <p:nvSpPr>
          <p:cNvPr id="3" name="Content Placeholder 2"/>
          <p:cNvSpPr>
            <a:spLocks noGrp="1"/>
          </p:cNvSpPr>
          <p:nvPr>
            <p:ph idx="1"/>
          </p:nvPr>
        </p:nvSpPr>
        <p:spPr>
          <a:xfrm>
            <a:off x="407963" y="1111348"/>
            <a:ext cx="11366695" cy="5430129"/>
          </a:xfrm>
        </p:spPr>
        <p:txBody>
          <a:bodyPr>
            <a:normAutofit fontScale="47500" lnSpcReduction="20000"/>
          </a:bodyPr>
          <a:lstStyle/>
          <a:p>
            <a:pPr algn="just">
              <a:lnSpc>
                <a:spcPct val="110000"/>
              </a:lnSpc>
            </a:pPr>
            <a:r>
              <a:rPr lang="en-US" sz="4200" b="1" i="1" dirty="0">
                <a:solidFill>
                  <a:srgbClr val="CC0066"/>
                </a:solidFill>
                <a:latin typeface="Franklin Gothic Heavy" panose="020B0903020102020204" pitchFamily="34" charset="0"/>
              </a:rPr>
              <a:t>Pharmaceutical analysis </a:t>
            </a:r>
            <a:r>
              <a:rPr lang="en-US" sz="4200" b="1" dirty="0">
                <a:solidFill>
                  <a:srgbClr val="FF5050"/>
                </a:solidFill>
                <a:latin typeface="Franklin Gothic Heavy" panose="020B0903020102020204" pitchFamily="34" charset="0"/>
              </a:rPr>
              <a:t>is a broader term which can be defined in many ways. It is the series of processes that are used for identification, determination, separation, purification, and structure elucidation of the given compound used in the formulation of</a:t>
            </a:r>
            <a:r>
              <a:rPr lang="en-US" sz="4200" dirty="0">
                <a:latin typeface="Franklin Gothic Heavy" panose="020B0903020102020204" pitchFamily="34" charset="0"/>
              </a:rPr>
              <a:t> </a:t>
            </a:r>
            <a:r>
              <a:rPr lang="en-US" sz="4200" b="1" dirty="0">
                <a:solidFill>
                  <a:srgbClr val="CC0066"/>
                </a:solidFill>
                <a:latin typeface="Franklin Gothic Heavy" panose="020B0903020102020204" pitchFamily="34" charset="0"/>
              </a:rPr>
              <a:t>pharmaceutical</a:t>
            </a:r>
            <a:r>
              <a:rPr lang="en-US" sz="4200" dirty="0">
                <a:solidFill>
                  <a:srgbClr val="CC0066"/>
                </a:solidFill>
                <a:latin typeface="Franklin Gothic Heavy" panose="020B0903020102020204" pitchFamily="34" charset="0"/>
              </a:rPr>
              <a:t> products</a:t>
            </a:r>
            <a:r>
              <a:rPr lang="en-US" sz="4200" dirty="0" smtClean="0">
                <a:latin typeface="Franklin Gothic Heavy" panose="020B0903020102020204" pitchFamily="34" charset="0"/>
              </a:rPr>
              <a:t>.</a:t>
            </a:r>
          </a:p>
          <a:p>
            <a:pPr algn="just">
              <a:lnSpc>
                <a:spcPct val="110000"/>
              </a:lnSpc>
            </a:pPr>
            <a:endParaRPr lang="en-US" sz="4200" dirty="0" smtClean="0">
              <a:latin typeface="Franklin Gothic Heavy" panose="020B0903020102020204" pitchFamily="34" charset="0"/>
            </a:endParaRPr>
          </a:p>
          <a:p>
            <a:pPr algn="just">
              <a:lnSpc>
                <a:spcPct val="110000"/>
              </a:lnSpc>
            </a:pPr>
            <a:r>
              <a:rPr lang="en-US" sz="4200" b="1" dirty="0" smtClean="0">
                <a:solidFill>
                  <a:srgbClr val="CC0066"/>
                </a:solidFill>
                <a:latin typeface="Franklin Gothic Heavy" panose="020B0903020102020204" pitchFamily="34" charset="0"/>
              </a:rPr>
              <a:t>What is Pharmaceutical Quality Control?</a:t>
            </a:r>
          </a:p>
          <a:p>
            <a:pPr algn="just">
              <a:lnSpc>
                <a:spcPct val="110000"/>
              </a:lnSpc>
            </a:pPr>
            <a:r>
              <a:rPr lang="en-US" sz="4200" dirty="0" smtClean="0">
                <a:latin typeface="Franklin Gothic Heavy" panose="020B0903020102020204" pitchFamily="34" charset="0"/>
              </a:rPr>
              <a:t>The </a:t>
            </a:r>
            <a:r>
              <a:rPr lang="en-US" sz="4200" dirty="0">
                <a:latin typeface="Franklin Gothic Heavy" panose="020B0903020102020204" pitchFamily="34" charset="0"/>
              </a:rPr>
              <a:t>term </a:t>
            </a:r>
            <a:r>
              <a:rPr lang="en-US" sz="4200" b="1" i="1" dirty="0">
                <a:solidFill>
                  <a:srgbClr val="C00000"/>
                </a:solidFill>
                <a:latin typeface="Franklin Gothic Heavy" panose="020B0903020102020204" pitchFamily="34" charset="0"/>
              </a:rPr>
              <a:t>quality control</a:t>
            </a:r>
            <a:r>
              <a:rPr lang="en-US" sz="4200" dirty="0">
                <a:latin typeface="Franklin Gothic Heavy" panose="020B0903020102020204" pitchFamily="34" charset="0"/>
              </a:rPr>
              <a:t> refers to the sum of all procedures undertaken to ensure the identity and purity of a particular </a:t>
            </a:r>
            <a:r>
              <a:rPr lang="en-US" sz="4200" b="1" i="1" dirty="0">
                <a:solidFill>
                  <a:srgbClr val="C00000"/>
                </a:solidFill>
                <a:latin typeface="Franklin Gothic Heavy" panose="020B0903020102020204" pitchFamily="34" charset="0"/>
              </a:rPr>
              <a:t>pharmaceutical</a:t>
            </a:r>
            <a:r>
              <a:rPr lang="en-US" sz="4200" dirty="0" smtClean="0">
                <a:latin typeface="Franklin Gothic Heavy" panose="020B0903020102020204" pitchFamily="34" charset="0"/>
              </a:rPr>
              <a:t>.</a:t>
            </a:r>
          </a:p>
          <a:p>
            <a:pPr algn="just">
              <a:lnSpc>
                <a:spcPct val="110000"/>
              </a:lnSpc>
            </a:pPr>
            <a:endParaRPr lang="en-US" sz="4200" dirty="0" smtClean="0">
              <a:latin typeface="Franklin Gothic Heavy" panose="020B0903020102020204" pitchFamily="34" charset="0"/>
            </a:endParaRPr>
          </a:p>
          <a:p>
            <a:pPr algn="just">
              <a:lnSpc>
                <a:spcPct val="110000"/>
              </a:lnSpc>
            </a:pPr>
            <a:r>
              <a:rPr lang="en-US" sz="4200" b="1" dirty="0">
                <a:solidFill>
                  <a:srgbClr val="CC0066"/>
                </a:solidFill>
                <a:latin typeface="Franklin Gothic Heavy" panose="020B0903020102020204" pitchFamily="34" charset="0"/>
              </a:rPr>
              <a:t>What is the role of quality control in pharmaceutical industry?</a:t>
            </a:r>
          </a:p>
          <a:p>
            <a:pPr algn="just">
              <a:lnSpc>
                <a:spcPct val="110000"/>
              </a:lnSpc>
            </a:pPr>
            <a:r>
              <a:rPr lang="en-US" sz="4200" b="1" dirty="0">
                <a:latin typeface="Franklin Gothic Heavy" panose="020B0903020102020204" pitchFamily="34" charset="0"/>
              </a:rPr>
              <a:t>The main</a:t>
            </a:r>
            <a:r>
              <a:rPr lang="en-US" sz="4200" dirty="0">
                <a:latin typeface="Franklin Gothic Heavy" panose="020B0903020102020204" pitchFamily="34" charset="0"/>
              </a:rPr>
              <a:t> </a:t>
            </a:r>
            <a:r>
              <a:rPr lang="en-US" sz="4200" b="1" dirty="0">
                <a:solidFill>
                  <a:srgbClr val="C00000"/>
                </a:solidFill>
                <a:latin typeface="Franklin Gothic Heavy" panose="020B0903020102020204" pitchFamily="34" charset="0"/>
              </a:rPr>
              <a:t>function of quality control</a:t>
            </a:r>
            <a:r>
              <a:rPr lang="en-US" sz="4200" dirty="0">
                <a:solidFill>
                  <a:srgbClr val="C00000"/>
                </a:solidFill>
                <a:latin typeface="Franklin Gothic Heavy" panose="020B0903020102020204" pitchFamily="34" charset="0"/>
              </a:rPr>
              <a:t> </a:t>
            </a:r>
            <a:r>
              <a:rPr lang="en-US" sz="4200" b="1" dirty="0">
                <a:latin typeface="Franklin Gothic Heavy" panose="020B0903020102020204" pitchFamily="34" charset="0"/>
              </a:rPr>
              <a:t>is to test and verify the product</a:t>
            </a:r>
            <a:r>
              <a:rPr lang="en-US" sz="4200" dirty="0">
                <a:latin typeface="Franklin Gothic Heavy" panose="020B0903020102020204" pitchFamily="34" charset="0"/>
              </a:rPr>
              <a:t> </a:t>
            </a:r>
            <a:r>
              <a:rPr lang="en-US" sz="4200" b="1" dirty="0">
                <a:solidFill>
                  <a:srgbClr val="C00000"/>
                </a:solidFill>
                <a:latin typeface="Franklin Gothic Heavy" panose="020B0903020102020204" pitchFamily="34" charset="0"/>
              </a:rPr>
              <a:t>quality</a:t>
            </a:r>
            <a:r>
              <a:rPr lang="en-US" sz="4200" dirty="0">
                <a:latin typeface="Franklin Gothic Heavy" panose="020B0903020102020204" pitchFamily="34" charset="0"/>
              </a:rPr>
              <a:t> </a:t>
            </a:r>
            <a:r>
              <a:rPr lang="en-US" sz="4200" b="1" dirty="0">
                <a:latin typeface="Franklin Gothic Heavy" panose="020B0903020102020204" pitchFamily="34" charset="0"/>
              </a:rPr>
              <a:t>against the predefined standards.</a:t>
            </a:r>
            <a:r>
              <a:rPr lang="en-US" sz="4200" dirty="0">
                <a:latin typeface="Franklin Gothic Heavy" panose="020B0903020102020204" pitchFamily="34" charset="0"/>
              </a:rPr>
              <a:t> ... </a:t>
            </a:r>
            <a:r>
              <a:rPr lang="en-US" sz="4200" b="1" dirty="0">
                <a:solidFill>
                  <a:srgbClr val="C00000"/>
                </a:solidFill>
                <a:latin typeface="Franklin Gothic Heavy" panose="020B0903020102020204" pitchFamily="34" charset="0"/>
              </a:rPr>
              <a:t>Quality Control</a:t>
            </a:r>
            <a:r>
              <a:rPr lang="en-US" sz="4200" dirty="0">
                <a:solidFill>
                  <a:srgbClr val="C00000"/>
                </a:solidFill>
                <a:latin typeface="Franklin Gothic Heavy" panose="020B0903020102020204" pitchFamily="34" charset="0"/>
              </a:rPr>
              <a:t> </a:t>
            </a:r>
            <a:r>
              <a:rPr lang="en-US" sz="4200" b="1" dirty="0">
                <a:latin typeface="Franklin Gothic Heavy" panose="020B0903020102020204" pitchFamily="34" charset="0"/>
              </a:rPr>
              <a:t>department</a:t>
            </a:r>
            <a:r>
              <a:rPr lang="en-US" sz="4200" dirty="0">
                <a:latin typeface="Franklin Gothic Heavy" panose="020B0903020102020204" pitchFamily="34" charset="0"/>
              </a:rPr>
              <a:t> </a:t>
            </a:r>
            <a:r>
              <a:rPr lang="en-US" sz="4200" b="1" dirty="0">
                <a:solidFill>
                  <a:srgbClr val="C00000"/>
                </a:solidFill>
                <a:latin typeface="Franklin Gothic Heavy" panose="020B0903020102020204" pitchFamily="34" charset="0"/>
              </a:rPr>
              <a:t>functions</a:t>
            </a:r>
            <a:r>
              <a:rPr lang="en-US" sz="4200" dirty="0">
                <a:solidFill>
                  <a:srgbClr val="C00000"/>
                </a:solidFill>
                <a:latin typeface="Franklin Gothic Heavy" panose="020B0903020102020204" pitchFamily="34" charset="0"/>
              </a:rPr>
              <a:t> </a:t>
            </a:r>
            <a:r>
              <a:rPr lang="en-US" sz="4200" b="1" dirty="0">
                <a:latin typeface="Franklin Gothic Heavy" panose="020B0903020102020204" pitchFamily="34" charset="0"/>
              </a:rPr>
              <a:t>for assuring the</a:t>
            </a:r>
            <a:r>
              <a:rPr lang="en-US" sz="4200" dirty="0">
                <a:latin typeface="Franklin Gothic Heavy" panose="020B0903020102020204" pitchFamily="34" charset="0"/>
              </a:rPr>
              <a:t> </a:t>
            </a:r>
            <a:r>
              <a:rPr lang="en-US" sz="4200" b="1" dirty="0">
                <a:solidFill>
                  <a:srgbClr val="C00000"/>
                </a:solidFill>
                <a:latin typeface="Franklin Gothic Heavy" panose="020B0903020102020204" pitchFamily="34" charset="0"/>
              </a:rPr>
              <a:t>quality</a:t>
            </a:r>
            <a:r>
              <a:rPr lang="en-US" sz="4200" dirty="0">
                <a:solidFill>
                  <a:srgbClr val="C00000"/>
                </a:solidFill>
                <a:latin typeface="Franklin Gothic Heavy" panose="020B0903020102020204" pitchFamily="34" charset="0"/>
              </a:rPr>
              <a:t> </a:t>
            </a:r>
            <a:r>
              <a:rPr lang="en-US" sz="4200" b="1" dirty="0">
                <a:latin typeface="Franklin Gothic Heavy" panose="020B0903020102020204" pitchFamily="34" charset="0"/>
              </a:rPr>
              <a:t>of all the batches manufactured, at every stage of </a:t>
            </a:r>
            <a:r>
              <a:rPr lang="en-US" sz="4200" b="1" dirty="0" smtClean="0">
                <a:solidFill>
                  <a:srgbClr val="C00000"/>
                </a:solidFill>
                <a:latin typeface="Franklin Gothic Heavy" panose="020B0903020102020204" pitchFamily="34" charset="0"/>
              </a:rPr>
              <a:t>manufacturing </a:t>
            </a:r>
            <a:r>
              <a:rPr lang="en-US" sz="4200" b="1" dirty="0" smtClean="0">
                <a:latin typeface="Franklin Gothic Heavy" panose="020B0903020102020204" pitchFamily="34" charset="0"/>
              </a:rPr>
              <a:t>/</a:t>
            </a:r>
            <a:r>
              <a:rPr lang="en-US" sz="4200" b="1" dirty="0">
                <a:latin typeface="Franklin Gothic Heavy" panose="020B0903020102020204" pitchFamily="34" charset="0"/>
              </a:rPr>
              <a:t>processing Drug Products.</a:t>
            </a:r>
          </a:p>
          <a:p>
            <a:r>
              <a:rPr lang="en-US" dirty="0"/>
              <a:t/>
            </a:r>
            <a:br>
              <a:rPr lang="en-US" dirty="0"/>
            </a:br>
            <a:endParaRPr lang="en-US" dirty="0"/>
          </a:p>
          <a:p>
            <a:r>
              <a:rPr lang="en-US" dirty="0"/>
              <a:t/>
            </a:r>
            <a:br>
              <a:rPr lang="en-US" dirty="0"/>
            </a:br>
            <a:endParaRPr lang="en-US" dirty="0"/>
          </a:p>
        </p:txBody>
      </p:sp>
    </p:spTree>
    <p:extLst>
      <p:ext uri="{BB962C8B-B14F-4D97-AF65-F5344CB8AC3E}">
        <p14:creationId xmlns:p14="http://schemas.microsoft.com/office/powerpoint/2010/main" val="35763211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2881"/>
            <a:ext cx="11534776" cy="6675119"/>
          </a:xfrm>
        </p:spPr>
        <p:txBody>
          <a:bodyPr>
            <a:normAutofit/>
          </a:bodyPr>
          <a:lstStyle/>
          <a:p>
            <a:pPr algn="ctr"/>
            <a:endParaRPr lang="en-US" sz="3200" b="1" dirty="0">
              <a:solidFill>
                <a:srgbClr val="FF0000"/>
              </a:solidFill>
              <a:latin typeface="Franklin Gothic Heavy" panose="020B0903020102020204" pitchFamily="34" charset="0"/>
            </a:endParaRPr>
          </a:p>
        </p:txBody>
      </p:sp>
      <p:sp>
        <p:nvSpPr>
          <p:cNvPr id="3" name="Content Placeholder 2"/>
          <p:cNvSpPr>
            <a:spLocks noGrp="1"/>
          </p:cNvSpPr>
          <p:nvPr>
            <p:ph idx="1"/>
          </p:nvPr>
        </p:nvSpPr>
        <p:spPr>
          <a:xfrm>
            <a:off x="0" y="1"/>
            <a:ext cx="12192000" cy="6858000"/>
          </a:xfrm>
        </p:spPr>
        <p:txBody>
          <a:bodyPr>
            <a:normAutofit fontScale="40000" lnSpcReduction="20000"/>
          </a:bodyPr>
          <a:lstStyle/>
          <a:p>
            <a:pPr>
              <a:lnSpc>
                <a:spcPct val="170000"/>
              </a:lnSpc>
            </a:pPr>
            <a:r>
              <a:rPr lang="en-US" sz="4800" b="1" dirty="0" smtClean="0">
                <a:latin typeface="Franklin Gothic Medium" panose="020B0603020102020204" pitchFamily="34" charset="0"/>
              </a:rPr>
              <a:t>What </a:t>
            </a:r>
            <a:r>
              <a:rPr lang="en-US" sz="4800" b="1" dirty="0">
                <a:latin typeface="Franklin Gothic Medium" panose="020B0603020102020204" pitchFamily="34" charset="0"/>
              </a:rPr>
              <a:t>is quality control analysis?</a:t>
            </a:r>
          </a:p>
          <a:p>
            <a:pPr>
              <a:lnSpc>
                <a:spcPct val="170000"/>
              </a:lnSpc>
            </a:pPr>
            <a:r>
              <a:rPr lang="en-US" sz="4800" b="1" dirty="0">
                <a:latin typeface="Franklin Gothic Medium" panose="020B0603020102020204" pitchFamily="34" charset="0"/>
              </a:rPr>
              <a:t>Quality control involves testing of units and determining if they are within the specifications for the final product. The purpose of the testing is to determine any needs for corrective actions in the manufacturing process. Good quality control helps companies meet consumer demands for better </a:t>
            </a:r>
            <a:r>
              <a:rPr lang="en-US" sz="4800" b="1" dirty="0" smtClean="0">
                <a:latin typeface="Franklin Gothic Medium" panose="020B0603020102020204" pitchFamily="34" charset="0"/>
              </a:rPr>
              <a:t>products.</a:t>
            </a:r>
          </a:p>
          <a:p>
            <a:pPr>
              <a:lnSpc>
                <a:spcPct val="170000"/>
              </a:lnSpc>
            </a:pPr>
            <a:r>
              <a:rPr lang="en-US" sz="4800" b="1" dirty="0">
                <a:latin typeface="Franklin Gothic Medium" panose="020B0603020102020204" pitchFamily="34" charset="0"/>
              </a:rPr>
              <a:t>What is quality control analysis?</a:t>
            </a:r>
          </a:p>
          <a:p>
            <a:pPr>
              <a:lnSpc>
                <a:spcPct val="170000"/>
              </a:lnSpc>
            </a:pPr>
            <a:r>
              <a:rPr lang="en-US" sz="4800" b="1" dirty="0">
                <a:latin typeface="Franklin Gothic Medium" panose="020B0603020102020204" pitchFamily="34" charset="0"/>
              </a:rPr>
              <a:t>Quality control involves testing of units and determining if they are within the specifications for the final product. The purpose of the testing is to determine any needs for corrective actions in the manufacturing process. Good quality control helps companies meet consumer demands for better products.</a:t>
            </a:r>
          </a:p>
          <a:p>
            <a:pPr>
              <a:lnSpc>
                <a:spcPct val="170000"/>
              </a:lnSpc>
            </a:pPr>
            <a:r>
              <a:rPr lang="en-US" sz="4800" b="1" dirty="0" smtClean="0">
                <a:latin typeface="Franklin Gothic Medium" panose="020B0603020102020204" pitchFamily="34" charset="0"/>
              </a:rPr>
              <a:t>Which </a:t>
            </a:r>
            <a:r>
              <a:rPr lang="en-US" sz="4800" b="1" dirty="0">
                <a:latin typeface="Franklin Gothic Medium" panose="020B0603020102020204" pitchFamily="34" charset="0"/>
              </a:rPr>
              <a:t>comes first QA or QC?</a:t>
            </a:r>
          </a:p>
          <a:p>
            <a:pPr>
              <a:lnSpc>
                <a:spcPct val="170000"/>
              </a:lnSpc>
            </a:pPr>
            <a:r>
              <a:rPr lang="en-US" sz="4800" b="1" dirty="0">
                <a:latin typeface="Franklin Gothic Medium" panose="020B0603020102020204" pitchFamily="34" charset="0"/>
              </a:rPr>
              <a:t>Quality assurance is a proactive process which starts even before the work on the deliverable has started, while quality control is a reactive process and its activity starts as soon as you start working on the </a:t>
            </a:r>
            <a:r>
              <a:rPr lang="en-US" sz="4800" b="1" dirty="0" smtClean="0">
                <a:latin typeface="Franklin Gothic Medium" panose="020B0603020102020204" pitchFamily="34" charset="0"/>
              </a:rPr>
              <a:t>deliverable.</a:t>
            </a:r>
            <a:endParaRPr lang="en-US" sz="4800" b="1" dirty="0">
              <a:latin typeface="Franklin Gothic Medium" panose="020B0603020102020204" pitchFamily="34" charset="0"/>
            </a:endParaRPr>
          </a:p>
          <a:p>
            <a:r>
              <a:rPr lang="en-US" dirty="0"/>
              <a:t/>
            </a:r>
            <a:br>
              <a:rPr lang="en-US" dirty="0"/>
            </a:br>
            <a:endParaRPr lang="en-US" dirty="0"/>
          </a:p>
          <a:p>
            <a:r>
              <a:rPr lang="en-US" dirty="0"/>
              <a:t/>
            </a:r>
            <a:br>
              <a:rPr lang="en-US" dirty="0"/>
            </a:br>
            <a:endParaRPr lang="en-US" dirty="0"/>
          </a:p>
        </p:txBody>
      </p:sp>
    </p:spTree>
    <p:extLst>
      <p:ext uri="{BB962C8B-B14F-4D97-AF65-F5344CB8AC3E}">
        <p14:creationId xmlns:p14="http://schemas.microsoft.com/office/powerpoint/2010/main" val="3762697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960438"/>
            <a:ext cx="8229600" cy="5897562"/>
          </a:xfrm>
          <a:solidFill>
            <a:schemeClr val="accent6">
              <a:lumMod val="20000"/>
              <a:lumOff val="80000"/>
            </a:schemeClr>
          </a:solidFill>
        </p:spPr>
        <p:txBody>
          <a:bodyPr/>
          <a:lstStyle/>
          <a:p>
            <a:endParaRPr lang="en-US" dirty="0"/>
          </a:p>
        </p:txBody>
      </p:sp>
      <p:sp>
        <p:nvSpPr>
          <p:cNvPr id="3" name="Content Placeholder 2"/>
          <p:cNvSpPr>
            <a:spLocks noGrp="1"/>
          </p:cNvSpPr>
          <p:nvPr>
            <p:ph idx="1"/>
          </p:nvPr>
        </p:nvSpPr>
        <p:spPr>
          <a:xfrm>
            <a:off x="1524000" y="0"/>
            <a:ext cx="9144000" cy="6172200"/>
          </a:xfrm>
          <a:solidFill>
            <a:schemeClr val="accent6">
              <a:lumMod val="20000"/>
              <a:lumOff val="80000"/>
            </a:schemeClr>
          </a:solidFill>
        </p:spPr>
        <p:txBody>
          <a:bodyPr/>
          <a:lstStyle/>
          <a:p>
            <a:pPr algn="ctr">
              <a:buNone/>
            </a:pPr>
            <a:endParaRPr lang="en-US" dirty="0" smtClean="0"/>
          </a:p>
          <a:p>
            <a:pPr algn="ctr">
              <a:buNone/>
            </a:pPr>
            <a:endParaRPr lang="en-US" dirty="0" smtClean="0"/>
          </a:p>
          <a:p>
            <a:pPr algn="ctr">
              <a:buNone/>
            </a:pPr>
            <a:r>
              <a:rPr lang="en-US" dirty="0" smtClean="0"/>
              <a:t>	</a:t>
            </a:r>
            <a:r>
              <a:rPr lang="en-US" sz="4800" b="1" dirty="0">
                <a:solidFill>
                  <a:srgbClr val="0033CC"/>
                </a:solidFill>
                <a:latin typeface="Franklin Gothic Demi Cond" pitchFamily="34" charset="0"/>
              </a:rPr>
              <a:t>QUALITY CONTROL AND </a:t>
            </a:r>
          </a:p>
          <a:p>
            <a:pPr algn="ctr">
              <a:buNone/>
            </a:pPr>
            <a:r>
              <a:rPr lang="en-US" sz="4800" b="1" dirty="0">
                <a:solidFill>
                  <a:srgbClr val="0033CC"/>
                </a:solidFill>
                <a:latin typeface="Franklin Gothic Demi Cond" pitchFamily="34" charset="0"/>
              </a:rPr>
              <a:t>	QUALITY ASSURANCE</a:t>
            </a:r>
          </a:p>
          <a:p>
            <a:pPr algn="ctr">
              <a:buNone/>
            </a:pPr>
            <a:r>
              <a:rPr lang="en-US" sz="4800" b="1" dirty="0">
                <a:solidFill>
                  <a:srgbClr val="0033CC"/>
                </a:solidFill>
                <a:latin typeface="Franklin Gothic Demi Cond" pitchFamily="34" charset="0"/>
              </a:rPr>
              <a:t>	MEASURES IN PHARMACY</a:t>
            </a:r>
          </a:p>
          <a:p>
            <a:pPr algn="ctr">
              <a:buNone/>
            </a:pPr>
            <a:endParaRPr lang="en-US" dirty="0"/>
          </a:p>
        </p:txBody>
      </p:sp>
      <p:pic>
        <p:nvPicPr>
          <p:cNvPr id="4" name="Picture 3" descr="Are QA and QC same terms? &#10;7 &#10;Let's differentiate according to below points: &#10; Definition &#10; Focus on &#10; Goal &#10; How to A..."/>
          <p:cNvPicPr/>
          <p:nvPr/>
        </p:nvPicPr>
        <p:blipFill>
          <a:blip r:embed="rId3"/>
          <a:srcRect/>
          <a:stretch>
            <a:fillRect/>
          </a:stretch>
        </p:blipFill>
        <p:spPr bwMode="auto">
          <a:xfrm>
            <a:off x="3581400" y="4191000"/>
            <a:ext cx="5334000" cy="2057400"/>
          </a:xfrm>
          <a:prstGeom prst="rect">
            <a:avLst/>
          </a:prstGeom>
          <a:noFill/>
        </p:spPr>
      </p:pic>
    </p:spTree>
    <p:extLst>
      <p:ext uri="{BB962C8B-B14F-4D97-AF65-F5344CB8AC3E}">
        <p14:creationId xmlns:p14="http://schemas.microsoft.com/office/powerpoint/2010/main" val="1414512328"/>
      </p:ext>
    </p:extLst>
  </p:cSld>
  <p:clrMapOvr>
    <a:masterClrMapping/>
  </p:clrMapOvr>
  <p:transition spd="slow" advClick="0" advTm="20000">
    <p:wipe dir="d"/>
    <p:sndAc>
      <p:stSnd>
        <p:snd r:embed="rId2" name="push.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6248400"/>
          </a:xfrm>
          <a:solidFill>
            <a:schemeClr val="accent6">
              <a:lumMod val="20000"/>
              <a:lumOff val="80000"/>
            </a:schemeClr>
          </a:solidFill>
        </p:spPr>
        <p:txBody>
          <a:bodyPr/>
          <a:lstStyle/>
          <a:p>
            <a:endParaRPr lang="en-US" dirty="0"/>
          </a:p>
        </p:txBody>
      </p:sp>
      <p:sp>
        <p:nvSpPr>
          <p:cNvPr id="3" name="Content Placeholder 2"/>
          <p:cNvSpPr>
            <a:spLocks noGrp="1"/>
          </p:cNvSpPr>
          <p:nvPr>
            <p:ph idx="1"/>
          </p:nvPr>
        </p:nvSpPr>
        <p:spPr>
          <a:xfrm>
            <a:off x="1524000" y="0"/>
            <a:ext cx="9144000" cy="6858000"/>
          </a:xfrm>
          <a:solidFill>
            <a:schemeClr val="accent6">
              <a:lumMod val="20000"/>
              <a:lumOff val="80000"/>
            </a:schemeClr>
          </a:solidFill>
        </p:spPr>
        <p:txBody>
          <a:bodyPr>
            <a:normAutofit lnSpcReduction="10000"/>
          </a:bodyPr>
          <a:lstStyle/>
          <a:p>
            <a:pPr algn="just">
              <a:lnSpc>
                <a:spcPct val="200000"/>
              </a:lnSpc>
              <a:buNone/>
            </a:pPr>
            <a:r>
              <a:rPr lang="en-US" dirty="0" smtClean="0"/>
              <a:t>	</a:t>
            </a:r>
            <a:r>
              <a:rPr lang="en-US" sz="2400" b="1" dirty="0">
                <a:latin typeface="Franklin Gothic Medium" pitchFamily="34" charset="0"/>
              </a:rPr>
              <a:t>In order to maintain or enhance the quality of the offerings, manufacturers use Two Techniques: Quality Control (QC) and Quality Assurance (QA). These two practices make sure that the end products meets the quality requirements and standards defined for the product.</a:t>
            </a:r>
          </a:p>
          <a:p>
            <a:pPr algn="just">
              <a:lnSpc>
                <a:spcPct val="200000"/>
              </a:lnSpc>
              <a:buNone/>
            </a:pPr>
            <a:r>
              <a:rPr lang="en-US" sz="2400" b="1" dirty="0">
                <a:latin typeface="Franklin Gothic Medium" pitchFamily="34" charset="0"/>
              </a:rPr>
              <a:t>	Somebody may ask: </a:t>
            </a:r>
            <a:r>
              <a:rPr lang="en-US" sz="2400" b="1" i="1" dirty="0">
                <a:solidFill>
                  <a:srgbClr val="C00000"/>
                </a:solidFill>
                <a:latin typeface="Franklin Gothic Medium" pitchFamily="34" charset="0"/>
              </a:rPr>
              <a:t>Are QA and QC same Terms? </a:t>
            </a:r>
          </a:p>
          <a:p>
            <a:pPr algn="just">
              <a:lnSpc>
                <a:spcPct val="200000"/>
              </a:lnSpc>
              <a:buNone/>
            </a:pPr>
            <a:r>
              <a:rPr lang="en-US" sz="2400" b="1" dirty="0">
                <a:latin typeface="Franklin Gothic Medium" pitchFamily="34" charset="0"/>
              </a:rPr>
              <a:t>	The Answer is </a:t>
            </a:r>
            <a:r>
              <a:rPr lang="en-US" sz="2400" b="1" i="1" dirty="0">
                <a:solidFill>
                  <a:srgbClr val="FF0000"/>
                </a:solidFill>
                <a:latin typeface="Franklin Gothic Medium" pitchFamily="34" charset="0"/>
              </a:rPr>
              <a:t>Big No</a:t>
            </a:r>
            <a:r>
              <a:rPr lang="en-US" sz="2400" b="1" dirty="0">
                <a:latin typeface="Franklin Gothic Medium" pitchFamily="34" charset="0"/>
              </a:rPr>
              <a:t>. This both  terms are effectively different.</a:t>
            </a:r>
          </a:p>
          <a:p>
            <a:pPr algn="just">
              <a:lnSpc>
                <a:spcPct val="200000"/>
              </a:lnSpc>
              <a:buNone/>
            </a:pPr>
            <a:r>
              <a:rPr lang="en-US" sz="2400" b="1" dirty="0">
                <a:latin typeface="Franklin Gothic Medium" pitchFamily="34" charset="0"/>
              </a:rPr>
              <a:t>	Most of the time we use both terms randomly, hence to study and  understand the difference between them is important.</a:t>
            </a:r>
          </a:p>
        </p:txBody>
      </p:sp>
    </p:spTree>
    <p:extLst>
      <p:ext uri="{BB962C8B-B14F-4D97-AF65-F5344CB8AC3E}">
        <p14:creationId xmlns:p14="http://schemas.microsoft.com/office/powerpoint/2010/main" val="3127551706"/>
      </p:ext>
    </p:extLst>
  </p:cSld>
  <p:clrMapOvr>
    <a:masterClrMapping/>
  </p:clrMapOvr>
  <p:transition spd="slow" advClick="0" advTm="20000">
    <p:wipe dir="d"/>
    <p:sndAc>
      <p:stSnd>
        <p:snd r:embed="rId2" name="pu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990600"/>
          </a:xfrm>
          <a:solidFill>
            <a:schemeClr val="accent6">
              <a:lumMod val="20000"/>
              <a:lumOff val="80000"/>
            </a:schemeClr>
          </a:solidFill>
        </p:spPr>
        <p:txBody>
          <a:bodyPr>
            <a:normAutofit/>
          </a:bodyPr>
          <a:lstStyle/>
          <a:p>
            <a:r>
              <a:rPr lang="en-US" sz="4000" b="1" i="1" dirty="0">
                <a:solidFill>
                  <a:srgbClr val="C00000"/>
                </a:solidFill>
                <a:effectLst>
                  <a:outerShdw blurRad="38100" dist="38100" dir="2700000" algn="tl">
                    <a:srgbClr val="000000">
                      <a:alpha val="43137"/>
                    </a:srgbClr>
                  </a:outerShdw>
                </a:effectLst>
                <a:latin typeface="Franklin Gothic Demi Cond" pitchFamily="34" charset="0"/>
              </a:rPr>
              <a:t>Differentiation Between  QA and QC</a:t>
            </a:r>
            <a:endParaRPr lang="en-US" sz="4000" dirty="0">
              <a:effectLst>
                <a:outerShdw blurRad="38100" dist="38100" dir="2700000" algn="tl">
                  <a:srgbClr val="000000">
                    <a:alpha val="43137"/>
                  </a:srgbClr>
                </a:outerShdw>
              </a:effectLst>
              <a:latin typeface="Franklin Gothic Demi Cond" pitchFamily="34" charset="0"/>
            </a:endParaRPr>
          </a:p>
        </p:txBody>
      </p:sp>
      <p:sp>
        <p:nvSpPr>
          <p:cNvPr id="3" name="Content Placeholder 2"/>
          <p:cNvSpPr>
            <a:spLocks noGrp="1"/>
          </p:cNvSpPr>
          <p:nvPr>
            <p:ph idx="1"/>
          </p:nvPr>
        </p:nvSpPr>
        <p:spPr>
          <a:xfrm>
            <a:off x="1524000" y="990600"/>
            <a:ext cx="9144000" cy="5867400"/>
          </a:xfrm>
          <a:solidFill>
            <a:schemeClr val="accent6">
              <a:lumMod val="20000"/>
              <a:lumOff val="80000"/>
            </a:schemeClr>
          </a:solidFill>
        </p:spPr>
        <p:txBody>
          <a:bodyPr/>
          <a:lstStyle/>
          <a:p>
            <a:pPr>
              <a:lnSpc>
                <a:spcPct val="150000"/>
              </a:lnSpc>
              <a:buNone/>
            </a:pPr>
            <a:r>
              <a:rPr lang="en-US" b="1" dirty="0" smtClean="0">
                <a:solidFill>
                  <a:srgbClr val="7030A0"/>
                </a:solidFill>
                <a:latin typeface="Franklin Gothic Medium" pitchFamily="34" charset="0"/>
              </a:rPr>
              <a:t>	Let’s us Differentiate according to below points:</a:t>
            </a:r>
          </a:p>
          <a:p>
            <a:pPr>
              <a:lnSpc>
                <a:spcPct val="150000"/>
              </a:lnSpc>
              <a:buNone/>
            </a:pPr>
            <a:r>
              <a:rPr lang="en-US" b="1" dirty="0" smtClean="0">
                <a:latin typeface="Franklin Gothic Medium" pitchFamily="34" charset="0"/>
              </a:rPr>
              <a:t>	-	</a:t>
            </a:r>
            <a:r>
              <a:rPr lang="en-US" b="1" dirty="0" smtClean="0">
                <a:solidFill>
                  <a:srgbClr val="00B050"/>
                </a:solidFill>
                <a:latin typeface="Franklin Gothic Medium" pitchFamily="34" charset="0"/>
              </a:rPr>
              <a:t>Definition</a:t>
            </a:r>
          </a:p>
          <a:p>
            <a:pPr>
              <a:lnSpc>
                <a:spcPct val="150000"/>
              </a:lnSpc>
              <a:buNone/>
            </a:pPr>
            <a:r>
              <a:rPr lang="en-US" b="1" dirty="0" smtClean="0">
                <a:solidFill>
                  <a:schemeClr val="accent1">
                    <a:lumMod val="75000"/>
                  </a:schemeClr>
                </a:solidFill>
                <a:latin typeface="Franklin Gothic Medium" pitchFamily="34" charset="0"/>
              </a:rPr>
              <a:t>	-	Focus on</a:t>
            </a:r>
          </a:p>
          <a:p>
            <a:pPr>
              <a:lnSpc>
                <a:spcPct val="150000"/>
              </a:lnSpc>
              <a:buNone/>
            </a:pPr>
            <a:r>
              <a:rPr lang="en-US" b="1" dirty="0" smtClean="0">
                <a:solidFill>
                  <a:srgbClr val="0070C0"/>
                </a:solidFill>
                <a:latin typeface="Franklin Gothic Medium" pitchFamily="34" charset="0"/>
              </a:rPr>
              <a:t>	-	Goal</a:t>
            </a:r>
          </a:p>
          <a:p>
            <a:pPr>
              <a:lnSpc>
                <a:spcPct val="150000"/>
              </a:lnSpc>
              <a:buNone/>
            </a:pPr>
            <a:r>
              <a:rPr lang="en-US" b="1" dirty="0" smtClean="0">
                <a:solidFill>
                  <a:srgbClr val="FF0000"/>
                </a:solidFill>
                <a:latin typeface="Franklin Gothic Medium" pitchFamily="34" charset="0"/>
              </a:rPr>
              <a:t>	-	How to Achieve</a:t>
            </a:r>
          </a:p>
          <a:p>
            <a:pPr>
              <a:lnSpc>
                <a:spcPct val="150000"/>
              </a:lnSpc>
              <a:buNone/>
            </a:pPr>
            <a:r>
              <a:rPr lang="en-US" b="1" dirty="0" smtClean="0">
                <a:solidFill>
                  <a:schemeClr val="accent6">
                    <a:lumMod val="75000"/>
                  </a:schemeClr>
                </a:solidFill>
                <a:latin typeface="Franklin Gothic Medium" pitchFamily="34" charset="0"/>
              </a:rPr>
              <a:t>	-	Example</a:t>
            </a:r>
          </a:p>
          <a:p>
            <a:pPr>
              <a:lnSpc>
                <a:spcPct val="150000"/>
              </a:lnSpc>
              <a:buNone/>
            </a:pPr>
            <a:r>
              <a:rPr lang="en-US" b="1" dirty="0" smtClean="0">
                <a:solidFill>
                  <a:srgbClr val="0033CC"/>
                </a:solidFill>
                <a:latin typeface="Franklin Gothic Medium" pitchFamily="34" charset="0"/>
              </a:rPr>
              <a:t>	-	Responsibility</a:t>
            </a:r>
            <a:endParaRPr lang="en-US" b="1" dirty="0">
              <a:solidFill>
                <a:srgbClr val="0033CC"/>
              </a:solidFill>
              <a:latin typeface="Franklin Gothic Medium" pitchFamily="34" charset="0"/>
            </a:endParaRPr>
          </a:p>
        </p:txBody>
      </p:sp>
    </p:spTree>
    <p:extLst>
      <p:ext uri="{BB962C8B-B14F-4D97-AF65-F5344CB8AC3E}">
        <p14:creationId xmlns:p14="http://schemas.microsoft.com/office/powerpoint/2010/main" val="1474475628"/>
      </p:ext>
    </p:extLst>
  </p:cSld>
  <p:clrMapOvr>
    <a:masterClrMapping/>
  </p:clrMapOvr>
  <p:transition spd="slow" advClick="0" advTm="20000">
    <p:wipe dir="d"/>
    <p:sndAc>
      <p:stSnd>
        <p:snd r:embed="rId2" name="push.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914400"/>
          </a:xfrm>
          <a:solidFill>
            <a:schemeClr val="accent6">
              <a:lumMod val="20000"/>
              <a:lumOff val="80000"/>
            </a:schemeClr>
          </a:solidFill>
        </p:spPr>
        <p:txBody>
          <a:bodyPr>
            <a:normAutofit fontScale="90000"/>
          </a:bodyPr>
          <a:lstStyle/>
          <a:p>
            <a:r>
              <a:rPr lang="en-US" b="1" dirty="0" smtClean="0">
                <a:solidFill>
                  <a:srgbClr val="0033CC"/>
                </a:solidFill>
                <a:latin typeface="Franklin Gothic Demi Cond" pitchFamily="34" charset="0"/>
              </a:rPr>
              <a:t>DEFINITION: QUALITY CONTROL (QC)</a:t>
            </a:r>
            <a:endParaRPr lang="en-US" dirty="0"/>
          </a:p>
        </p:txBody>
      </p:sp>
      <p:sp>
        <p:nvSpPr>
          <p:cNvPr id="3" name="Content Placeholder 2"/>
          <p:cNvSpPr>
            <a:spLocks noGrp="1"/>
          </p:cNvSpPr>
          <p:nvPr>
            <p:ph idx="1"/>
          </p:nvPr>
        </p:nvSpPr>
        <p:spPr>
          <a:xfrm>
            <a:off x="1524000" y="914400"/>
            <a:ext cx="9144000" cy="5943600"/>
          </a:xfrm>
          <a:solidFill>
            <a:schemeClr val="accent6">
              <a:lumMod val="20000"/>
              <a:lumOff val="80000"/>
            </a:schemeClr>
          </a:solidFill>
        </p:spPr>
        <p:txBody>
          <a:bodyPr>
            <a:normAutofit/>
          </a:bodyPr>
          <a:lstStyle/>
          <a:p>
            <a:pPr algn="just">
              <a:buNone/>
            </a:pPr>
            <a:r>
              <a:rPr lang="en-US" dirty="0" smtClean="0"/>
              <a:t>	 </a:t>
            </a:r>
            <a:r>
              <a:rPr lang="en-US" b="1" dirty="0">
                <a:latin typeface="Franklin Gothic Medium" pitchFamily="34" charset="0"/>
              </a:rPr>
              <a:t>• </a:t>
            </a:r>
            <a:r>
              <a:rPr lang="en-US" sz="2400" b="1" dirty="0">
                <a:latin typeface="Franklin Gothic Medium" pitchFamily="34" charset="0"/>
              </a:rPr>
              <a:t>QC is a set of activities for ensuring quality in products. The 	activities focus on identifying defects in the actual products 	produced.</a:t>
            </a:r>
          </a:p>
          <a:p>
            <a:pPr algn="just">
              <a:buNone/>
            </a:pPr>
            <a:r>
              <a:rPr lang="en-US" b="1" dirty="0">
                <a:latin typeface="Franklin Gothic Medium" pitchFamily="34" charset="0"/>
              </a:rPr>
              <a:t>	 • </a:t>
            </a:r>
            <a:r>
              <a:rPr lang="en-US" sz="2400" b="1" dirty="0">
                <a:latin typeface="Franklin Gothic Medium" pitchFamily="34" charset="0"/>
              </a:rPr>
              <a:t>Quality is the fitness of a product for purpose or use by 	patient. It refers to its features and characteristics like shape, 	dimension, composition, strength, finish and color.</a:t>
            </a:r>
          </a:p>
          <a:p>
            <a:pPr algn="just">
              <a:buNone/>
            </a:pPr>
            <a:r>
              <a:rPr lang="en-US" sz="2400" b="1" dirty="0">
                <a:latin typeface="Franklin Gothic Medium" pitchFamily="34" charset="0"/>
              </a:rPr>
              <a:t>	• The Quality Control is “the systematic control of these 	variables encountered in manufacturing process 	which affect 	the excellence of the end product.”</a:t>
            </a:r>
          </a:p>
          <a:p>
            <a:pPr algn="just">
              <a:buNone/>
            </a:pPr>
            <a:r>
              <a:rPr lang="en-US" sz="2400" b="1" dirty="0">
                <a:latin typeface="Franklin Gothic Medium" pitchFamily="34" charset="0"/>
              </a:rPr>
              <a:t>	•  Also, Quality Control is “that technique or group of 	techniques 	of industrial management by means of which products of 	uniform acceptable quality </a:t>
            </a:r>
            <a:r>
              <a:rPr lang="en-US" sz="2400" b="1">
                <a:latin typeface="Franklin Gothic Medium" pitchFamily="34" charset="0"/>
              </a:rPr>
              <a:t>are manufactured</a:t>
            </a:r>
            <a:r>
              <a:rPr lang="en-US" sz="2400" b="1" dirty="0">
                <a:latin typeface="Franklin Gothic Medium" pitchFamily="34" charset="0"/>
              </a:rPr>
              <a:t>.”</a:t>
            </a:r>
          </a:p>
        </p:txBody>
      </p:sp>
    </p:spTree>
    <p:extLst>
      <p:ext uri="{BB962C8B-B14F-4D97-AF65-F5344CB8AC3E}">
        <p14:creationId xmlns:p14="http://schemas.microsoft.com/office/powerpoint/2010/main" val="1070456449"/>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417638"/>
          </a:xfrm>
          <a:solidFill>
            <a:schemeClr val="accent6">
              <a:lumMod val="20000"/>
              <a:lumOff val="80000"/>
            </a:schemeClr>
          </a:solidFill>
        </p:spPr>
        <p:txBody>
          <a:bodyPr>
            <a:normAutofit fontScale="90000"/>
          </a:bodyPr>
          <a:lstStyle/>
          <a:p>
            <a:r>
              <a:rPr lang="en-US" b="1" dirty="0" smtClean="0">
                <a:solidFill>
                  <a:srgbClr val="0033CC"/>
                </a:solidFill>
                <a:latin typeface="Franklin Gothic Demi Cond" pitchFamily="34" charset="0"/>
              </a:rPr>
              <a:t>DEFINITION: QUALITY ASSURANCE (QA)</a:t>
            </a:r>
            <a:endParaRPr lang="en-US" dirty="0"/>
          </a:p>
        </p:txBody>
      </p:sp>
      <p:sp>
        <p:nvSpPr>
          <p:cNvPr id="3" name="Content Placeholder 2"/>
          <p:cNvSpPr>
            <a:spLocks noGrp="1"/>
          </p:cNvSpPr>
          <p:nvPr>
            <p:ph idx="1"/>
          </p:nvPr>
        </p:nvSpPr>
        <p:spPr>
          <a:xfrm>
            <a:off x="1524000" y="1447800"/>
            <a:ext cx="9144000" cy="5410200"/>
          </a:xfrm>
          <a:solidFill>
            <a:schemeClr val="accent6">
              <a:lumMod val="20000"/>
              <a:lumOff val="80000"/>
            </a:schemeClr>
          </a:solidFill>
        </p:spPr>
        <p:txBody>
          <a:bodyPr>
            <a:normAutofit fontScale="85000" lnSpcReduction="20000"/>
          </a:bodyPr>
          <a:lstStyle/>
          <a:p>
            <a:pPr marL="685800" indent="-685800">
              <a:buNone/>
            </a:pPr>
            <a:r>
              <a:rPr lang="en-US" b="1" dirty="0">
                <a:latin typeface="Franklin Gothic Medium" pitchFamily="34" charset="0"/>
              </a:rPr>
              <a:t>     • </a:t>
            </a:r>
            <a:r>
              <a:rPr lang="en-US" b="1" dirty="0" smtClean="0">
                <a:solidFill>
                  <a:srgbClr val="0033CC"/>
                </a:solidFill>
                <a:latin typeface="Franklin Gothic Medium" pitchFamily="34" charset="0"/>
              </a:rPr>
              <a:t>QA</a:t>
            </a:r>
            <a:r>
              <a:rPr lang="en-US" b="1" dirty="0" smtClean="0">
                <a:latin typeface="Franklin Gothic Medium" pitchFamily="34" charset="0"/>
              </a:rPr>
              <a:t> is a set of activities for ensuring quality in the process by which products are developed.</a:t>
            </a:r>
          </a:p>
          <a:p>
            <a:pPr marL="685800" indent="-685800">
              <a:buNone/>
            </a:pPr>
            <a:endParaRPr lang="en-US" b="1" dirty="0" smtClean="0">
              <a:latin typeface="Franklin Gothic Medium" pitchFamily="34" charset="0"/>
            </a:endParaRPr>
          </a:p>
          <a:p>
            <a:pPr marL="579438" indent="-579438">
              <a:buNone/>
            </a:pPr>
            <a:r>
              <a:rPr lang="en-US" b="1" dirty="0" smtClean="0">
                <a:latin typeface="Franklin Gothic Medium" pitchFamily="34" charset="0"/>
              </a:rPr>
              <a:t>     •</a:t>
            </a:r>
            <a:r>
              <a:rPr lang="en-US" b="1" dirty="0" smtClean="0">
                <a:solidFill>
                  <a:srgbClr val="0033CC"/>
                </a:solidFill>
                <a:latin typeface="Franklin Gothic Medium" pitchFamily="34" charset="0"/>
              </a:rPr>
              <a:t>QA</a:t>
            </a:r>
            <a:r>
              <a:rPr lang="en-US" b="1" dirty="0" smtClean="0">
                <a:latin typeface="Franklin Gothic Medium" pitchFamily="34" charset="0"/>
              </a:rPr>
              <a:t> ensures that products are consistently produced and controlled to  the quality standards appropriate to their intended use.</a:t>
            </a:r>
          </a:p>
          <a:p>
            <a:pPr marL="579438" indent="-579438">
              <a:buNone/>
            </a:pPr>
            <a:endParaRPr lang="en-US" b="1" dirty="0" smtClean="0">
              <a:latin typeface="Franklin Gothic Medium" pitchFamily="34" charset="0"/>
            </a:endParaRPr>
          </a:p>
          <a:p>
            <a:pPr marL="625475" indent="-336550">
              <a:buNone/>
            </a:pPr>
            <a:r>
              <a:rPr lang="en-US" b="1" dirty="0" smtClean="0">
                <a:latin typeface="Franklin Gothic Medium" pitchFamily="34" charset="0"/>
              </a:rPr>
              <a:t>• </a:t>
            </a:r>
            <a:r>
              <a:rPr lang="en-US" b="1" dirty="0" smtClean="0">
                <a:solidFill>
                  <a:srgbClr val="0033CC"/>
                </a:solidFill>
                <a:latin typeface="Franklin Gothic Medium" pitchFamily="34" charset="0"/>
              </a:rPr>
              <a:t>QA</a:t>
            </a:r>
            <a:r>
              <a:rPr lang="en-US" b="1" dirty="0" smtClean="0">
                <a:latin typeface="Franklin Gothic Medium" pitchFamily="34" charset="0"/>
              </a:rPr>
              <a:t> can be defined as "part of quality management focused on providing confidence that quality requirements will be fulfilled.“ The confidence provided by quality assurance is twofold—internally to management and externally to customers, government agencies, regulators, certifiers, and third parties.</a:t>
            </a:r>
          </a:p>
          <a:p>
            <a:pPr marL="625475" indent="-336550">
              <a:buNone/>
            </a:pPr>
            <a:endParaRPr lang="en-US" b="1" dirty="0" smtClean="0">
              <a:latin typeface="Franklin Gothic Medium" pitchFamily="34" charset="0"/>
            </a:endParaRPr>
          </a:p>
          <a:p>
            <a:pPr marL="579438" indent="-579438">
              <a:buNone/>
            </a:pPr>
            <a:r>
              <a:rPr lang="en-US" b="1" dirty="0" smtClean="0">
                <a:latin typeface="Franklin Gothic Medium" pitchFamily="34" charset="0"/>
              </a:rPr>
              <a:t>      • </a:t>
            </a:r>
            <a:r>
              <a:rPr lang="en-US" b="1" dirty="0" smtClean="0">
                <a:solidFill>
                  <a:srgbClr val="0033CC"/>
                </a:solidFill>
                <a:latin typeface="Franklin Gothic Medium" pitchFamily="34" charset="0"/>
              </a:rPr>
              <a:t>QA</a:t>
            </a:r>
            <a:r>
              <a:rPr lang="en-US" b="1" dirty="0" smtClean="0">
                <a:latin typeface="Franklin Gothic Medium" pitchFamily="34" charset="0"/>
              </a:rPr>
              <a:t> is a way of preventing mistakes and defects in manufactured products and avoiding     problems when delivering products or services to customers; which ISO 9000 defines as "part of quality management focused on providing confidence that quality requirements will be fulfilled". </a:t>
            </a:r>
            <a:br>
              <a:rPr lang="en-US" b="1" dirty="0" smtClean="0">
                <a:latin typeface="Franklin Gothic Medium" pitchFamily="34" charset="0"/>
              </a:rPr>
            </a:br>
            <a:endParaRPr lang="en-US" b="1" dirty="0" smtClean="0">
              <a:latin typeface="Franklin Gothic Medium" pitchFamily="34" charset="0"/>
            </a:endParaRPr>
          </a:p>
          <a:p>
            <a:pPr>
              <a:buNone/>
            </a:pPr>
            <a:endParaRPr lang="en-US" b="1" dirty="0">
              <a:latin typeface="Franklin Gothic Medium" pitchFamily="34" charset="0"/>
            </a:endParaRPr>
          </a:p>
          <a:p>
            <a:pPr>
              <a:buNone/>
            </a:pPr>
            <a:r>
              <a:rPr lang="en-US" b="1" dirty="0">
                <a:latin typeface="Franklin Gothic Medium" pitchFamily="34" charset="0"/>
              </a:rPr>
              <a:t>	 </a:t>
            </a:r>
          </a:p>
        </p:txBody>
      </p:sp>
    </p:spTree>
    <p:extLst>
      <p:ext uri="{BB962C8B-B14F-4D97-AF65-F5344CB8AC3E}">
        <p14:creationId xmlns:p14="http://schemas.microsoft.com/office/powerpoint/2010/main" val="1431847982"/>
      </p:ext>
    </p:extLst>
  </p:cSld>
  <p:clrMapOvr>
    <a:masterClrMapping/>
  </p:clrMapOvr>
  <p:transition spd="slow" advClick="0" advTm="20000">
    <p:wipe dir="d"/>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TM03457491[[fn=Metropolitan]]</Template>
  <TotalTime>90</TotalTime>
  <Words>140</Words>
  <Application>Microsoft Office PowerPoint</Application>
  <PresentationFormat>Widescreen</PresentationFormat>
  <Paragraphs>132</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Albertus Extra Bold</vt:lpstr>
      <vt:lpstr>Arial</vt:lpstr>
      <vt:lpstr>Calibri Light</vt:lpstr>
      <vt:lpstr>Franklin Gothic Demi Cond</vt:lpstr>
      <vt:lpstr>Franklin Gothic Heavy</vt:lpstr>
      <vt:lpstr>Franklin Gothic Medium</vt:lpstr>
      <vt:lpstr>Times New Roman</vt:lpstr>
      <vt:lpstr>Metropolitan</vt:lpstr>
      <vt:lpstr>PowerPoint Presentation</vt:lpstr>
      <vt:lpstr>COURSE CONTENT</vt:lpstr>
      <vt:lpstr>General Introduction &amp; Definitions</vt:lpstr>
      <vt:lpstr>PowerPoint Presentation</vt:lpstr>
      <vt:lpstr>PowerPoint Presentation</vt:lpstr>
      <vt:lpstr>PowerPoint Presentation</vt:lpstr>
      <vt:lpstr>Differentiation Between  QA and QC</vt:lpstr>
      <vt:lpstr>DEFINITION: QUALITY CONTROL (QC)</vt:lpstr>
      <vt:lpstr>DEFINITION: QUALITY ASSURANCE (QA)</vt:lpstr>
      <vt:lpstr>FOCUS ON QA and QC</vt:lpstr>
      <vt:lpstr>GOALS OF QA AND QC</vt:lpstr>
      <vt:lpstr>How to achieve QA and QC Goals</vt:lpstr>
      <vt:lpstr>Quality Assurance of  Pharmaceuticals</vt:lpstr>
      <vt:lpstr>Pharmaceutical Quality Assurance in Pharmacy</vt:lpstr>
      <vt:lpstr>QA EXAMPLES and Responsibilities</vt:lpstr>
      <vt:lpstr>QC EXAMPLE  and Responsibilities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TCG</dc:creator>
  <cp:lastModifiedBy>TCG</cp:lastModifiedBy>
  <cp:revision>21</cp:revision>
  <dcterms:created xsi:type="dcterms:W3CDTF">2021-01-17T19:59:35Z</dcterms:created>
  <dcterms:modified xsi:type="dcterms:W3CDTF">2021-01-18T05:42:48Z</dcterms:modified>
</cp:coreProperties>
</file>