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85" r:id="rId3"/>
    <p:sldMasterId id="2147483697" r:id="rId4"/>
  </p:sldMasterIdLst>
  <p:notesMasterIdLst>
    <p:notesMasterId r:id="rId39"/>
  </p:notesMasterIdLst>
  <p:sldIdLst>
    <p:sldId id="257" r:id="rId5"/>
    <p:sldId id="303" r:id="rId6"/>
    <p:sldId id="259" r:id="rId7"/>
    <p:sldId id="318" r:id="rId8"/>
    <p:sldId id="319" r:id="rId9"/>
    <p:sldId id="320" r:id="rId10"/>
    <p:sldId id="309" r:id="rId11"/>
    <p:sldId id="310" r:id="rId12"/>
    <p:sldId id="307" r:id="rId13"/>
    <p:sldId id="260" r:id="rId14"/>
    <p:sldId id="321" r:id="rId15"/>
    <p:sldId id="322" r:id="rId16"/>
    <p:sldId id="313" r:id="rId17"/>
    <p:sldId id="323" r:id="rId18"/>
    <p:sldId id="311" r:id="rId19"/>
    <p:sldId id="263" r:id="rId20"/>
    <p:sldId id="324" r:id="rId21"/>
    <p:sldId id="325" r:id="rId22"/>
    <p:sldId id="326" r:id="rId23"/>
    <p:sldId id="327" r:id="rId24"/>
    <p:sldId id="328" r:id="rId25"/>
    <p:sldId id="329" r:id="rId26"/>
    <p:sldId id="330" r:id="rId27"/>
    <p:sldId id="312" r:id="rId28"/>
    <p:sldId id="331" r:id="rId29"/>
    <p:sldId id="332" r:id="rId30"/>
    <p:sldId id="333" r:id="rId31"/>
    <p:sldId id="306" r:id="rId32"/>
    <p:sldId id="334" r:id="rId33"/>
    <p:sldId id="316" r:id="rId34"/>
    <p:sldId id="335" r:id="rId35"/>
    <p:sldId id="336" r:id="rId36"/>
    <p:sldId id="337" r:id="rId37"/>
    <p:sldId id="33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84524F-5C8C-4CF8-964C-68B44E826FEE}" type="datetimeFigureOut">
              <a:rPr lang="en-US" smtClean="0"/>
              <a:t>9/23/2020</a:t>
            </a:fld>
            <a:endParaRPr 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E00F3E-42E3-47B8-AD52-3484E0D8A9EB}" type="slidenum">
              <a:rPr lang="en-US" smtClean="0"/>
              <a:t>‹#›</a:t>
            </a:fld>
            <a:endParaRPr lang="en-US"/>
          </a:p>
        </p:txBody>
      </p:sp>
    </p:spTree>
    <p:extLst>
      <p:ext uri="{BB962C8B-B14F-4D97-AF65-F5344CB8AC3E}">
        <p14:creationId xmlns:p14="http://schemas.microsoft.com/office/powerpoint/2010/main" val="910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89C612A-E9CC-4AE4-BB0F-81541E3B6848}" type="datetimeFigureOut">
              <a:rPr lang="zh-CN" altLang="en-US" smtClean="0">
                <a:solidFill>
                  <a:prstClr val="black">
                    <a:tint val="75000"/>
                  </a:prstClr>
                </a:solidFill>
              </a:rPr>
              <a:pPr/>
              <a:t>2020/9/23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EB02FAA8-2860-4FDF-9C9C-6EE5851C1AF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643541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F872D2FA-1955-4AB8-83FD-8393E5717D7C}"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5" name="灯片编号占位符 5"/>
          <p:cNvSpPr>
            <a:spLocks noGrp="1"/>
          </p:cNvSpPr>
          <p:nvPr>
            <p:ph type="sldNum" sz="quarter" idx="12"/>
          </p:nvPr>
        </p:nvSpPr>
        <p:spPr/>
        <p:txBody>
          <a:bodyPr/>
          <a:lstStyle>
            <a:lvl1pPr>
              <a:defRPr/>
            </a:lvl1pPr>
          </a:lstStyle>
          <a:p>
            <a:pPr>
              <a:defRPr/>
            </a:pPr>
            <a:fld id="{253D8812-3C3E-4066-9144-924B4E0E90E4}"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57112841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D01B316-CA3C-4D59-8E77-3ACD5E108AD7}"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4" name="灯片编号占位符 5"/>
          <p:cNvSpPr>
            <a:spLocks noGrp="1"/>
          </p:cNvSpPr>
          <p:nvPr>
            <p:ph type="sldNum" sz="quarter" idx="12"/>
          </p:nvPr>
        </p:nvSpPr>
        <p:spPr/>
        <p:txBody>
          <a:bodyPr/>
          <a:lstStyle>
            <a:lvl1pPr>
              <a:defRPr/>
            </a:lvl1pPr>
          </a:lstStyle>
          <a:p>
            <a:pPr>
              <a:defRPr/>
            </a:pPr>
            <a:fld id="{038DD23A-2B1D-4564-83A1-66346C17C65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11076655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7448216-5A43-491C-AD08-0E8233255C9E}"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灯片编号占位符 5"/>
          <p:cNvSpPr>
            <a:spLocks noGrp="1"/>
          </p:cNvSpPr>
          <p:nvPr>
            <p:ph type="sldNum" sz="quarter" idx="12"/>
          </p:nvPr>
        </p:nvSpPr>
        <p:spPr/>
        <p:txBody>
          <a:bodyPr/>
          <a:lstStyle>
            <a:lvl1pPr>
              <a:defRPr/>
            </a:lvl1pPr>
          </a:lstStyle>
          <a:p>
            <a:pPr>
              <a:defRPr/>
            </a:pPr>
            <a:fld id="{01A63A8E-469B-4970-AB63-0288E4698E6E}"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22244707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63F6DCA-E11E-402E-A1F5-847AF96EDE04}"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灯片编号占位符 5"/>
          <p:cNvSpPr>
            <a:spLocks noGrp="1"/>
          </p:cNvSpPr>
          <p:nvPr>
            <p:ph type="sldNum" sz="quarter" idx="12"/>
          </p:nvPr>
        </p:nvSpPr>
        <p:spPr/>
        <p:txBody>
          <a:bodyPr/>
          <a:lstStyle>
            <a:lvl1pPr>
              <a:defRPr/>
            </a:lvl1pPr>
          </a:lstStyle>
          <a:p>
            <a:pPr>
              <a:defRPr/>
            </a:pPr>
            <a:fld id="{46A77698-C8F1-46B6-AAB5-12E9B8567DDC}"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75667099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CD44B540-6087-4BAC-9AF1-04F0B851D22C}"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lvl1pPr>
              <a:defRPr/>
            </a:lvl1pPr>
          </a:lstStyle>
          <a:p>
            <a:pPr>
              <a:defRPr/>
            </a:pPr>
            <a:fld id="{9F4DC271-097E-4A00-92A9-B3CEE520A865}"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27221182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9C0F622-745C-4EC7-B2B9-DA76DD6D0F83}"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lvl1pPr>
              <a:defRPr/>
            </a:lvl1pPr>
          </a:lstStyle>
          <a:p>
            <a:pPr>
              <a:defRPr/>
            </a:pPr>
            <a:fld id="{21773DD5-85E8-47B1-BB4A-B27F9A89EAAA}"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25127243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7" name="矩形 6"/>
          <p:cNvSpPr/>
          <p:nvPr userDrawn="1"/>
        </p:nvSpPr>
        <p:spPr>
          <a:xfrm>
            <a:off x="0" y="0"/>
            <a:ext cx="9144000" cy="1052736"/>
          </a:xfrm>
          <a:prstGeom prst="rect">
            <a:avLst/>
          </a:prstGeom>
          <a:solidFill>
            <a:srgbClr val="6CA62C"/>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350"/>
          </a:p>
        </p:txBody>
      </p:sp>
      <p:sp>
        <p:nvSpPr>
          <p:cNvPr id="8" name="矩形 7"/>
          <p:cNvSpPr/>
          <p:nvPr userDrawn="1"/>
        </p:nvSpPr>
        <p:spPr>
          <a:xfrm>
            <a:off x="0" y="6331632"/>
            <a:ext cx="9144000" cy="526368"/>
          </a:xfrm>
          <a:prstGeom prst="rect">
            <a:avLst/>
          </a:prstGeom>
          <a:solidFill>
            <a:srgbClr val="6CA62C"/>
          </a:solidFill>
          <a:ln>
            <a:noFill/>
          </a:ln>
        </p:spPr>
        <p:style>
          <a:lnRef idx="1">
            <a:schemeClr val="dk1"/>
          </a:lnRef>
          <a:fillRef idx="3">
            <a:schemeClr val="dk1"/>
          </a:fillRef>
          <a:effectRef idx="2">
            <a:schemeClr val="dk1"/>
          </a:effectRef>
          <a:fontRef idx="minor">
            <a:schemeClr val="lt1"/>
          </a:fontRef>
        </p:style>
        <p:txBody>
          <a:bodyPr rtlCol="0" anchor="ctr"/>
          <a:lstStyle/>
          <a:p>
            <a:pPr lvl="0" algn="ctr"/>
            <a:endParaRPr lang="en-US" sz="1350"/>
          </a:p>
        </p:txBody>
      </p:sp>
      <p:sp>
        <p:nvSpPr>
          <p:cNvPr id="9" name="椭圆 8"/>
          <p:cNvSpPr/>
          <p:nvPr userDrawn="1"/>
        </p:nvSpPr>
        <p:spPr>
          <a:xfrm>
            <a:off x="3490793" y="6522816"/>
            <a:ext cx="107972" cy="144000"/>
          </a:xfrm>
          <a:prstGeom prst="ellipse">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0" name="椭圆 9"/>
          <p:cNvSpPr/>
          <p:nvPr userDrawn="1"/>
        </p:nvSpPr>
        <p:spPr>
          <a:xfrm>
            <a:off x="3706618" y="6522816"/>
            <a:ext cx="107972" cy="144000"/>
          </a:xfrm>
          <a:prstGeom prst="ellipse">
            <a:avLst/>
          </a:prstGeom>
          <a:solidFill>
            <a:schemeClr val="bg1">
              <a:lumMod val="9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1" name="椭圆 10"/>
          <p:cNvSpPr/>
          <p:nvPr userDrawn="1"/>
        </p:nvSpPr>
        <p:spPr>
          <a:xfrm>
            <a:off x="3922444" y="6522816"/>
            <a:ext cx="107972" cy="144000"/>
          </a:xfrm>
          <a:prstGeom prst="ellipse">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2" name="TextBox 28"/>
          <p:cNvSpPr txBox="1">
            <a:spLocks noChangeArrowheads="1"/>
          </p:cNvSpPr>
          <p:nvPr userDrawn="1"/>
        </p:nvSpPr>
        <p:spPr bwMode="auto">
          <a:xfrm>
            <a:off x="4246302" y="6394762"/>
            <a:ext cx="270134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宋体" charset="-122"/>
              </a:defRPr>
            </a:lvl1pPr>
            <a:lvl2pPr marL="742950" indent="-285750" eaLnBrk="0" hangingPunct="0">
              <a:defRPr sz="2000">
                <a:solidFill>
                  <a:schemeClr val="tx1"/>
                </a:solidFill>
                <a:latin typeface="Arial" charset="0"/>
                <a:ea typeface="宋体" charset="-122"/>
              </a:defRPr>
            </a:lvl2pPr>
            <a:lvl3pPr marL="1143000" indent="-228600" eaLnBrk="0" hangingPunct="0">
              <a:defRPr sz="2000">
                <a:solidFill>
                  <a:schemeClr val="tx1"/>
                </a:solidFill>
                <a:latin typeface="Arial" charset="0"/>
                <a:ea typeface="宋体" charset="-122"/>
              </a:defRPr>
            </a:lvl3pPr>
            <a:lvl4pPr marL="1600200" indent="-228600" eaLnBrk="0" hangingPunct="0">
              <a:defRPr sz="2000">
                <a:solidFill>
                  <a:schemeClr val="tx1"/>
                </a:solidFill>
                <a:latin typeface="Arial" charset="0"/>
                <a:ea typeface="宋体" charset="-122"/>
              </a:defRPr>
            </a:lvl4pPr>
            <a:lvl5pPr eaLnBrk="0" hangingPunct="0">
              <a:defRPr sz="2000">
                <a:solidFill>
                  <a:schemeClr val="tx1"/>
                </a:solidFill>
                <a:latin typeface="Arial" charset="0"/>
                <a:ea typeface="宋体" charset="-122"/>
              </a:defRPr>
            </a:lvl5pPr>
            <a:lvl6pPr marL="2514600" indent="-228600" defTabSz="1028700" eaLnBrk="0" fontAlgn="base" hangingPunct="0">
              <a:spcBef>
                <a:spcPct val="0"/>
              </a:spcBef>
              <a:spcAft>
                <a:spcPct val="0"/>
              </a:spcAft>
              <a:defRPr sz="2000">
                <a:solidFill>
                  <a:schemeClr val="tx1"/>
                </a:solidFill>
                <a:latin typeface="Arial" charset="0"/>
                <a:ea typeface="宋体" charset="-122"/>
              </a:defRPr>
            </a:lvl6pPr>
            <a:lvl7pPr marL="2971800" indent="-228600" defTabSz="1028700" eaLnBrk="0" fontAlgn="base" hangingPunct="0">
              <a:spcBef>
                <a:spcPct val="0"/>
              </a:spcBef>
              <a:spcAft>
                <a:spcPct val="0"/>
              </a:spcAft>
              <a:defRPr sz="2000">
                <a:solidFill>
                  <a:schemeClr val="tx1"/>
                </a:solidFill>
                <a:latin typeface="Arial" charset="0"/>
                <a:ea typeface="宋体" charset="-122"/>
              </a:defRPr>
            </a:lvl7pPr>
            <a:lvl8pPr marL="3429000" indent="-228600" defTabSz="1028700" eaLnBrk="0" fontAlgn="base" hangingPunct="0">
              <a:spcBef>
                <a:spcPct val="0"/>
              </a:spcBef>
              <a:spcAft>
                <a:spcPct val="0"/>
              </a:spcAft>
              <a:defRPr sz="2000">
                <a:solidFill>
                  <a:schemeClr val="tx1"/>
                </a:solidFill>
                <a:latin typeface="Arial" charset="0"/>
                <a:ea typeface="宋体" charset="-122"/>
              </a:defRPr>
            </a:lvl8pPr>
            <a:lvl9pPr marL="3886200" indent="-228600" defTabSz="1028700" eaLnBrk="0" fontAlgn="base" hangingPunct="0">
              <a:spcBef>
                <a:spcPct val="0"/>
              </a:spcBef>
              <a:spcAft>
                <a:spcPct val="0"/>
              </a:spcAft>
              <a:defRPr sz="2000">
                <a:solidFill>
                  <a:schemeClr val="tx1"/>
                </a:solidFill>
                <a:latin typeface="Arial" charset="0"/>
                <a:ea typeface="宋体" charset="-122"/>
              </a:defRPr>
            </a:lvl9pPr>
          </a:lstStyle>
          <a:p>
            <a:pPr eaLnBrk="1" hangingPunct="1"/>
            <a:r>
              <a:rPr lang="zh-CN" altLang="en-US" sz="1500" b="1" dirty="0" smtClean="0">
                <a:solidFill>
                  <a:schemeClr val="bg1">
                    <a:lumMod val="95000"/>
                  </a:schemeClr>
                </a:solidFill>
                <a:latin typeface="微软雅黑" pitchFamily="34" charset="-122"/>
                <a:ea typeface="微软雅黑" pitchFamily="34" charset="-122"/>
              </a:rPr>
              <a:t>课程开发的原则</a:t>
            </a:r>
            <a:endParaRPr lang="zh-CN" altLang="en-US" sz="1500" b="1" dirty="0">
              <a:solidFill>
                <a:schemeClr val="bg1">
                  <a:lumMod val="95000"/>
                </a:schemeClr>
              </a:solidFill>
              <a:latin typeface="微软雅黑" pitchFamily="34" charset="-122"/>
              <a:ea typeface="微软雅黑" pitchFamily="34" charset="-122"/>
            </a:endParaRPr>
          </a:p>
        </p:txBody>
      </p:sp>
      <p:cxnSp>
        <p:nvCxnSpPr>
          <p:cNvPr id="13" name="直接连接符 12"/>
          <p:cNvCxnSpPr/>
          <p:nvPr userDrawn="1"/>
        </p:nvCxnSpPr>
        <p:spPr>
          <a:xfrm>
            <a:off x="198653" y="620688"/>
            <a:ext cx="874669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144661" y="188640"/>
            <a:ext cx="672156" cy="507831"/>
          </a:xfrm>
          <a:prstGeom prst="rect">
            <a:avLst/>
          </a:prstGeom>
          <a:noFill/>
          <a:effectLst>
            <a:reflection blurRad="6350" stA="50000" endA="300" endPos="38500" dist="50800" dir="5400000" sy="-100000" algn="bl" rotWithShape="0"/>
          </a:effectLst>
        </p:spPr>
        <p:txBody>
          <a:bodyPr wrap="square" rtlCol="0">
            <a:spAutoFit/>
          </a:bodyPr>
          <a:lstStyle/>
          <a:p>
            <a:pPr marL="0" algn="l" defTabSz="685617" rtl="0" eaLnBrk="1" latinLnBrk="0" hangingPunct="1"/>
            <a:r>
              <a:rPr lang="en-US" altLang="zh-CN" sz="1350" kern="1200" dirty="0" smtClean="0">
                <a:solidFill>
                  <a:schemeClr val="bg1"/>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sz="1350" kern="1200" dirty="0">
              <a:solidFill>
                <a:schemeClr val="bg1"/>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cxnSp>
        <p:nvCxnSpPr>
          <p:cNvPr id="15" name="直接连接符 14"/>
          <p:cNvCxnSpPr/>
          <p:nvPr userDrawn="1"/>
        </p:nvCxnSpPr>
        <p:spPr>
          <a:xfrm>
            <a:off x="816817" y="242339"/>
            <a:ext cx="0" cy="2619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908825" y="219796"/>
            <a:ext cx="2237922" cy="276999"/>
          </a:xfrm>
          <a:prstGeom prst="rect">
            <a:avLst/>
          </a:prstGeom>
          <a:noFill/>
          <a:effectLst>
            <a:reflection blurRad="6350" stA="50000" endA="300" endPos="38500" dist="50800" dir="5400000" sy="-100000" algn="bl" rotWithShape="0"/>
          </a:effectLst>
        </p:spPr>
        <p:txBody>
          <a:bodyPr wrap="square" rtlCol="0">
            <a:spAutoFit/>
          </a:bodyPr>
          <a:lstStyle/>
          <a:p>
            <a:pPr marL="0" algn="l" defTabSz="685617" rtl="0" eaLnBrk="1" latinLnBrk="0" hangingPunct="1"/>
            <a:r>
              <a:rPr lang="zh-CN" altLang="en-US" sz="1200" kern="1200" dirty="0" smtClean="0">
                <a:solidFill>
                  <a:schemeClr val="bg1"/>
                </a:solidFill>
                <a:latin typeface="微软雅黑" pitchFamily="34" charset="-122"/>
                <a:ea typeface="微软雅黑" pitchFamily="34" charset="-122"/>
                <a:cs typeface="+mn-cs"/>
              </a:rPr>
              <a:t>正文 </a:t>
            </a:r>
            <a:r>
              <a:rPr lang="en-US" altLang="zh-CN" sz="1200" kern="1200" dirty="0" smtClean="0">
                <a:solidFill>
                  <a:schemeClr val="bg1"/>
                </a:solidFill>
                <a:latin typeface="微软雅黑" pitchFamily="34" charset="-122"/>
                <a:ea typeface="微软雅黑" pitchFamily="34" charset="-122"/>
                <a:cs typeface="+mn-cs"/>
              </a:rPr>
              <a:t>. </a:t>
            </a:r>
            <a:r>
              <a:rPr lang="zh-CN" altLang="en-US" sz="1200" kern="1200" dirty="0" smtClean="0">
                <a:solidFill>
                  <a:schemeClr val="bg1"/>
                </a:solidFill>
                <a:latin typeface="微软雅黑" pitchFamily="34" charset="-122"/>
                <a:ea typeface="微软雅黑" pitchFamily="34" charset="-122"/>
                <a:cs typeface="+mn-cs"/>
              </a:rPr>
              <a:t>第二章</a:t>
            </a:r>
          </a:p>
        </p:txBody>
      </p:sp>
      <p:sp>
        <p:nvSpPr>
          <p:cNvPr id="17" name="矩形 16"/>
          <p:cNvSpPr/>
          <p:nvPr userDrawn="1"/>
        </p:nvSpPr>
        <p:spPr>
          <a:xfrm>
            <a:off x="404537" y="683404"/>
            <a:ext cx="819962" cy="369332"/>
          </a:xfrm>
          <a:prstGeom prst="rect">
            <a:avLst/>
          </a:prstGeom>
        </p:spPr>
        <p:txBody>
          <a:bodyPr/>
          <a:lstStyle/>
          <a:p>
            <a:pPr algn="ctr">
              <a:defRPr/>
            </a:pPr>
            <a:r>
              <a:rPr lang="zh-CN" altLang="en-US" sz="1200" dirty="0">
                <a:solidFill>
                  <a:schemeClr val="bg1"/>
                </a:solidFill>
                <a:latin typeface="微软雅黑" pitchFamily="34" charset="-122"/>
                <a:ea typeface="微软雅黑" pitchFamily="34" charset="-122"/>
              </a:rPr>
              <a:t>第 </a:t>
            </a:r>
            <a:fld id="{2EEF1883-7A0E-4F66-9932-E581691AD397}" type="slidenum">
              <a:rPr lang="zh-CN" altLang="en-US" sz="1200">
                <a:solidFill>
                  <a:schemeClr val="bg1"/>
                </a:solidFill>
              </a:rPr>
              <a:pPr algn="ctr">
                <a:defRPr/>
              </a:pPr>
              <a:t>‹#›</a:t>
            </a:fld>
            <a:r>
              <a:rPr lang="zh-CN" altLang="en-US" sz="1200" dirty="0">
                <a:solidFill>
                  <a:schemeClr val="bg1"/>
                </a:solidFill>
              </a:rPr>
              <a:t>  </a:t>
            </a:r>
            <a:r>
              <a:rPr lang="zh-CN" altLang="en-US" sz="1200" dirty="0">
                <a:solidFill>
                  <a:schemeClr val="bg1"/>
                </a:solidFill>
                <a:latin typeface="微软雅黑" pitchFamily="34" charset="-122"/>
                <a:ea typeface="微软雅黑" pitchFamily="34" charset="-122"/>
              </a:rPr>
              <a:t>页</a:t>
            </a:r>
          </a:p>
        </p:txBody>
      </p:sp>
    </p:spTree>
    <p:extLst>
      <p:ext uri="{BB962C8B-B14F-4D97-AF65-F5344CB8AC3E}">
        <p14:creationId xmlns:p14="http://schemas.microsoft.com/office/powerpoint/2010/main" val="300322358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两栏内容">
    <p:spTree>
      <p:nvGrpSpPr>
        <p:cNvPr id="1" name=""/>
        <p:cNvGrpSpPr/>
        <p:nvPr/>
      </p:nvGrpSpPr>
      <p:grpSpPr>
        <a:xfrm>
          <a:off x="0" y="0"/>
          <a:ext cx="0" cy="0"/>
          <a:chOff x="0" y="0"/>
          <a:chExt cx="0" cy="0"/>
        </a:xfrm>
      </p:grpSpPr>
      <p:sp>
        <p:nvSpPr>
          <p:cNvPr id="8" name="矩形 7"/>
          <p:cNvSpPr/>
          <p:nvPr userDrawn="1"/>
        </p:nvSpPr>
        <p:spPr>
          <a:xfrm>
            <a:off x="0" y="0"/>
            <a:ext cx="9144000" cy="1052736"/>
          </a:xfrm>
          <a:prstGeom prst="rect">
            <a:avLst/>
          </a:prstGeom>
          <a:solidFill>
            <a:srgbClr val="009BD2"/>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350"/>
          </a:p>
        </p:txBody>
      </p:sp>
      <p:sp>
        <p:nvSpPr>
          <p:cNvPr id="9" name="矩形 8"/>
          <p:cNvSpPr/>
          <p:nvPr userDrawn="1"/>
        </p:nvSpPr>
        <p:spPr>
          <a:xfrm>
            <a:off x="0" y="6331632"/>
            <a:ext cx="9144000" cy="526368"/>
          </a:xfrm>
          <a:prstGeom prst="rect">
            <a:avLst/>
          </a:prstGeom>
          <a:solidFill>
            <a:srgbClr val="009BD2"/>
          </a:solidFill>
          <a:ln>
            <a:noFill/>
          </a:ln>
        </p:spPr>
        <p:style>
          <a:lnRef idx="1">
            <a:schemeClr val="dk1"/>
          </a:lnRef>
          <a:fillRef idx="3">
            <a:schemeClr val="dk1"/>
          </a:fillRef>
          <a:effectRef idx="2">
            <a:schemeClr val="dk1"/>
          </a:effectRef>
          <a:fontRef idx="minor">
            <a:schemeClr val="lt1"/>
          </a:fontRef>
        </p:style>
        <p:txBody>
          <a:bodyPr rtlCol="0" anchor="ctr"/>
          <a:lstStyle/>
          <a:p>
            <a:pPr lvl="0" algn="ctr"/>
            <a:endParaRPr lang="en-US" sz="1350"/>
          </a:p>
        </p:txBody>
      </p:sp>
      <p:sp>
        <p:nvSpPr>
          <p:cNvPr id="10" name="椭圆 9"/>
          <p:cNvSpPr/>
          <p:nvPr userDrawn="1"/>
        </p:nvSpPr>
        <p:spPr>
          <a:xfrm>
            <a:off x="3490793" y="6522816"/>
            <a:ext cx="107972" cy="144000"/>
          </a:xfrm>
          <a:prstGeom prst="ellipse">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1" name="椭圆 10"/>
          <p:cNvSpPr/>
          <p:nvPr userDrawn="1"/>
        </p:nvSpPr>
        <p:spPr>
          <a:xfrm>
            <a:off x="3706618" y="6522816"/>
            <a:ext cx="107972" cy="144000"/>
          </a:xfrm>
          <a:prstGeom prst="ellipse">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12" name="椭圆 11"/>
          <p:cNvSpPr/>
          <p:nvPr userDrawn="1"/>
        </p:nvSpPr>
        <p:spPr>
          <a:xfrm>
            <a:off x="3922444" y="6522816"/>
            <a:ext cx="107972" cy="144000"/>
          </a:xfrm>
          <a:prstGeom prst="ellipse">
            <a:avLst/>
          </a:prstGeom>
          <a:solidFill>
            <a:schemeClr val="bg1">
              <a:lumMod val="9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3" name="TextBox 28"/>
          <p:cNvSpPr txBox="1">
            <a:spLocks noChangeArrowheads="1"/>
          </p:cNvSpPr>
          <p:nvPr userDrawn="1"/>
        </p:nvSpPr>
        <p:spPr bwMode="auto">
          <a:xfrm>
            <a:off x="4246302" y="6394762"/>
            <a:ext cx="270134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宋体" charset="-122"/>
              </a:defRPr>
            </a:lvl1pPr>
            <a:lvl2pPr marL="742950" indent="-285750" eaLnBrk="0" hangingPunct="0">
              <a:defRPr sz="2000">
                <a:solidFill>
                  <a:schemeClr val="tx1"/>
                </a:solidFill>
                <a:latin typeface="Arial" charset="0"/>
                <a:ea typeface="宋体" charset="-122"/>
              </a:defRPr>
            </a:lvl2pPr>
            <a:lvl3pPr marL="1143000" indent="-228600" eaLnBrk="0" hangingPunct="0">
              <a:defRPr sz="2000">
                <a:solidFill>
                  <a:schemeClr val="tx1"/>
                </a:solidFill>
                <a:latin typeface="Arial" charset="0"/>
                <a:ea typeface="宋体" charset="-122"/>
              </a:defRPr>
            </a:lvl3pPr>
            <a:lvl4pPr marL="1600200" indent="-228600" eaLnBrk="0" hangingPunct="0">
              <a:defRPr sz="2000">
                <a:solidFill>
                  <a:schemeClr val="tx1"/>
                </a:solidFill>
                <a:latin typeface="Arial" charset="0"/>
                <a:ea typeface="宋体" charset="-122"/>
              </a:defRPr>
            </a:lvl4pPr>
            <a:lvl5pPr eaLnBrk="0" hangingPunct="0">
              <a:defRPr sz="2000">
                <a:solidFill>
                  <a:schemeClr val="tx1"/>
                </a:solidFill>
                <a:latin typeface="Arial" charset="0"/>
                <a:ea typeface="宋体" charset="-122"/>
              </a:defRPr>
            </a:lvl5pPr>
            <a:lvl6pPr marL="2514600" indent="-228600" defTabSz="1028700" eaLnBrk="0" fontAlgn="base" hangingPunct="0">
              <a:spcBef>
                <a:spcPct val="0"/>
              </a:spcBef>
              <a:spcAft>
                <a:spcPct val="0"/>
              </a:spcAft>
              <a:defRPr sz="2000">
                <a:solidFill>
                  <a:schemeClr val="tx1"/>
                </a:solidFill>
                <a:latin typeface="Arial" charset="0"/>
                <a:ea typeface="宋体" charset="-122"/>
              </a:defRPr>
            </a:lvl6pPr>
            <a:lvl7pPr marL="2971800" indent="-228600" defTabSz="1028700" eaLnBrk="0" fontAlgn="base" hangingPunct="0">
              <a:spcBef>
                <a:spcPct val="0"/>
              </a:spcBef>
              <a:spcAft>
                <a:spcPct val="0"/>
              </a:spcAft>
              <a:defRPr sz="2000">
                <a:solidFill>
                  <a:schemeClr val="tx1"/>
                </a:solidFill>
                <a:latin typeface="Arial" charset="0"/>
                <a:ea typeface="宋体" charset="-122"/>
              </a:defRPr>
            </a:lvl7pPr>
            <a:lvl8pPr marL="3429000" indent="-228600" defTabSz="1028700" eaLnBrk="0" fontAlgn="base" hangingPunct="0">
              <a:spcBef>
                <a:spcPct val="0"/>
              </a:spcBef>
              <a:spcAft>
                <a:spcPct val="0"/>
              </a:spcAft>
              <a:defRPr sz="2000">
                <a:solidFill>
                  <a:schemeClr val="tx1"/>
                </a:solidFill>
                <a:latin typeface="Arial" charset="0"/>
                <a:ea typeface="宋体" charset="-122"/>
              </a:defRPr>
            </a:lvl8pPr>
            <a:lvl9pPr marL="3886200" indent="-228600" defTabSz="1028700" eaLnBrk="0" fontAlgn="base" hangingPunct="0">
              <a:spcBef>
                <a:spcPct val="0"/>
              </a:spcBef>
              <a:spcAft>
                <a:spcPct val="0"/>
              </a:spcAft>
              <a:defRPr sz="2000">
                <a:solidFill>
                  <a:schemeClr val="tx1"/>
                </a:solidFill>
                <a:latin typeface="Arial" charset="0"/>
                <a:ea typeface="宋体" charset="-122"/>
              </a:defRPr>
            </a:lvl9pPr>
          </a:lstStyle>
          <a:p>
            <a:pPr eaLnBrk="1" hangingPunct="1"/>
            <a:r>
              <a:rPr lang="zh-CN" altLang="en-US" sz="1500" b="1" dirty="0" smtClean="0">
                <a:solidFill>
                  <a:schemeClr val="bg1">
                    <a:lumMod val="95000"/>
                  </a:schemeClr>
                </a:solidFill>
                <a:latin typeface="微软雅黑" pitchFamily="34" charset="-122"/>
                <a:ea typeface="微软雅黑" pitchFamily="34" charset="-122"/>
              </a:rPr>
              <a:t>课程开发的步骤</a:t>
            </a:r>
            <a:endParaRPr lang="zh-CN" altLang="en-US" sz="1500" b="1" dirty="0">
              <a:solidFill>
                <a:schemeClr val="bg1">
                  <a:lumMod val="95000"/>
                </a:schemeClr>
              </a:solidFill>
              <a:latin typeface="微软雅黑" pitchFamily="34" charset="-122"/>
              <a:ea typeface="微软雅黑" pitchFamily="34" charset="-122"/>
            </a:endParaRPr>
          </a:p>
        </p:txBody>
      </p:sp>
      <p:cxnSp>
        <p:nvCxnSpPr>
          <p:cNvPr id="14" name="直接连接符 13"/>
          <p:cNvCxnSpPr/>
          <p:nvPr userDrawn="1"/>
        </p:nvCxnSpPr>
        <p:spPr>
          <a:xfrm>
            <a:off x="198653" y="620688"/>
            <a:ext cx="874669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144661" y="188640"/>
            <a:ext cx="672156" cy="507831"/>
          </a:xfrm>
          <a:prstGeom prst="rect">
            <a:avLst/>
          </a:prstGeom>
          <a:noFill/>
          <a:effectLst>
            <a:reflection blurRad="6350" stA="50000" endA="300" endPos="38500" dist="50800" dir="5400000" sy="-100000" algn="bl" rotWithShape="0"/>
          </a:effectLst>
        </p:spPr>
        <p:txBody>
          <a:bodyPr wrap="square" rtlCol="0">
            <a:spAutoFit/>
          </a:bodyPr>
          <a:lstStyle/>
          <a:p>
            <a:pPr marL="0" algn="l" defTabSz="685617" rtl="0" eaLnBrk="1" latinLnBrk="0" hangingPunct="1"/>
            <a:r>
              <a:rPr lang="en-US" altLang="zh-CN" sz="1350" kern="1200" dirty="0" smtClean="0">
                <a:solidFill>
                  <a:schemeClr val="bg1"/>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sz="1350" kern="1200" dirty="0">
              <a:solidFill>
                <a:schemeClr val="bg1"/>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cxnSp>
        <p:nvCxnSpPr>
          <p:cNvPr id="16" name="直接连接符 15"/>
          <p:cNvCxnSpPr/>
          <p:nvPr userDrawn="1"/>
        </p:nvCxnSpPr>
        <p:spPr>
          <a:xfrm>
            <a:off x="816817" y="242339"/>
            <a:ext cx="0" cy="2619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908825" y="219796"/>
            <a:ext cx="2237922" cy="276999"/>
          </a:xfrm>
          <a:prstGeom prst="rect">
            <a:avLst/>
          </a:prstGeom>
          <a:noFill/>
          <a:effectLst>
            <a:reflection blurRad="6350" stA="50000" endA="300" endPos="38500" dist="50800" dir="5400000" sy="-100000" algn="bl" rotWithShape="0"/>
          </a:effectLst>
        </p:spPr>
        <p:txBody>
          <a:bodyPr wrap="square" rtlCol="0">
            <a:spAutoFit/>
          </a:bodyPr>
          <a:lstStyle/>
          <a:p>
            <a:pPr marL="0" algn="l" defTabSz="685617" rtl="0" eaLnBrk="1" latinLnBrk="0" hangingPunct="1"/>
            <a:r>
              <a:rPr lang="zh-CN" altLang="en-US" sz="1200" kern="1200" dirty="0" smtClean="0">
                <a:solidFill>
                  <a:schemeClr val="bg1"/>
                </a:solidFill>
                <a:latin typeface="微软雅黑" pitchFamily="34" charset="-122"/>
                <a:ea typeface="微软雅黑" pitchFamily="34" charset="-122"/>
                <a:cs typeface="+mn-cs"/>
              </a:rPr>
              <a:t>正文 </a:t>
            </a:r>
            <a:r>
              <a:rPr lang="en-US" altLang="zh-CN" sz="1200" kern="1200" dirty="0" smtClean="0">
                <a:solidFill>
                  <a:schemeClr val="bg1"/>
                </a:solidFill>
                <a:latin typeface="微软雅黑" pitchFamily="34" charset="-122"/>
                <a:ea typeface="微软雅黑" pitchFamily="34" charset="-122"/>
                <a:cs typeface="+mn-cs"/>
              </a:rPr>
              <a:t>. </a:t>
            </a:r>
            <a:r>
              <a:rPr lang="zh-CN" altLang="en-US" sz="1200" kern="1200" dirty="0" smtClean="0">
                <a:solidFill>
                  <a:schemeClr val="bg1"/>
                </a:solidFill>
                <a:latin typeface="微软雅黑" pitchFamily="34" charset="-122"/>
                <a:ea typeface="微软雅黑" pitchFamily="34" charset="-122"/>
                <a:cs typeface="+mn-cs"/>
              </a:rPr>
              <a:t>第三章</a:t>
            </a:r>
          </a:p>
        </p:txBody>
      </p:sp>
      <p:sp>
        <p:nvSpPr>
          <p:cNvPr id="18" name="矩形 17"/>
          <p:cNvSpPr/>
          <p:nvPr userDrawn="1"/>
        </p:nvSpPr>
        <p:spPr>
          <a:xfrm>
            <a:off x="404537" y="683404"/>
            <a:ext cx="819962" cy="369332"/>
          </a:xfrm>
          <a:prstGeom prst="rect">
            <a:avLst/>
          </a:prstGeom>
        </p:spPr>
        <p:txBody>
          <a:bodyPr/>
          <a:lstStyle/>
          <a:p>
            <a:pPr algn="ctr">
              <a:defRPr/>
            </a:pPr>
            <a:r>
              <a:rPr lang="zh-CN" altLang="en-US" sz="1200" dirty="0">
                <a:solidFill>
                  <a:schemeClr val="bg1"/>
                </a:solidFill>
                <a:latin typeface="微软雅黑" pitchFamily="34" charset="-122"/>
                <a:ea typeface="微软雅黑" pitchFamily="34" charset="-122"/>
              </a:rPr>
              <a:t>第 </a:t>
            </a:r>
            <a:fld id="{2EEF1883-7A0E-4F66-9932-E581691AD397}" type="slidenum">
              <a:rPr lang="zh-CN" altLang="en-US" sz="1200">
                <a:solidFill>
                  <a:schemeClr val="bg1"/>
                </a:solidFill>
              </a:rPr>
              <a:pPr algn="ctr">
                <a:defRPr/>
              </a:pPr>
              <a:t>‹#›</a:t>
            </a:fld>
            <a:r>
              <a:rPr lang="zh-CN" altLang="en-US" sz="1200" dirty="0">
                <a:solidFill>
                  <a:schemeClr val="bg1"/>
                </a:solidFill>
              </a:rPr>
              <a:t>  </a:t>
            </a:r>
            <a:r>
              <a:rPr lang="zh-CN" altLang="en-US" sz="1200" dirty="0">
                <a:solidFill>
                  <a:schemeClr val="bg1"/>
                </a:solidFill>
                <a:latin typeface="微软雅黑" pitchFamily="34" charset="-122"/>
                <a:ea typeface="微软雅黑" pitchFamily="34" charset="-122"/>
              </a:rPr>
              <a:t>页</a:t>
            </a:r>
          </a:p>
        </p:txBody>
      </p:sp>
    </p:spTree>
    <p:extLst>
      <p:ext uri="{BB962C8B-B14F-4D97-AF65-F5344CB8AC3E}">
        <p14:creationId xmlns:p14="http://schemas.microsoft.com/office/powerpoint/2010/main" val="22152977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
        <p:nvSpPr>
          <p:cNvPr id="10" name="TextBox 9"/>
          <p:cNvSpPr txBox="1"/>
          <p:nvPr userDrawn="1"/>
        </p:nvSpPr>
        <p:spPr>
          <a:xfrm>
            <a:off x="961157" y="291804"/>
            <a:ext cx="2238214" cy="276871"/>
          </a:xfrm>
          <a:prstGeom prst="rect">
            <a:avLst/>
          </a:prstGeom>
          <a:noFill/>
          <a:effectLst>
            <a:reflection blurRad="6350" stA="50000" endA="300" endPos="38500" dist="50800" dir="5400000" sy="-100000" algn="bl" rotWithShape="0"/>
          </a:effectLst>
        </p:spPr>
        <p:txBody>
          <a:bodyPr wrap="square" rtlCol="0">
            <a:spAutoFit/>
          </a:bodyPr>
          <a:lstStyle/>
          <a:p>
            <a:pPr marL="0" algn="l" defTabSz="685434" rtl="0" eaLnBrk="1" latinLnBrk="0" hangingPunct="1"/>
            <a:r>
              <a:rPr lang="zh-CN" altLang="en-US" sz="1199" kern="1200" dirty="0" smtClean="0">
                <a:solidFill>
                  <a:schemeClr val="tx1">
                    <a:lumMod val="75000"/>
                    <a:lumOff val="25000"/>
                  </a:schemeClr>
                </a:solidFill>
                <a:latin typeface="微软雅黑" pitchFamily="34" charset="-122"/>
                <a:ea typeface="微软雅黑" pitchFamily="34" charset="-122"/>
                <a:cs typeface="+mn-cs"/>
              </a:rPr>
              <a:t>正文</a:t>
            </a:r>
            <a:r>
              <a:rPr lang="en-US" altLang="zh-CN" sz="1199" kern="1200" baseline="0" dirty="0" smtClean="0">
                <a:solidFill>
                  <a:schemeClr val="tx1">
                    <a:lumMod val="75000"/>
                    <a:lumOff val="25000"/>
                  </a:schemeClr>
                </a:solidFill>
                <a:latin typeface="微软雅黑" pitchFamily="34" charset="-122"/>
                <a:ea typeface="微软雅黑" pitchFamily="34" charset="-122"/>
                <a:cs typeface="+mn-cs"/>
              </a:rPr>
              <a:t> . </a:t>
            </a:r>
            <a:r>
              <a:rPr lang="zh-CN" altLang="en-US" sz="1199" kern="1200" baseline="0" dirty="0" smtClean="0">
                <a:solidFill>
                  <a:schemeClr val="tx1">
                    <a:lumMod val="75000"/>
                    <a:lumOff val="25000"/>
                  </a:schemeClr>
                </a:solidFill>
                <a:latin typeface="微软雅黑" pitchFamily="34" charset="-122"/>
                <a:ea typeface="微软雅黑" pitchFamily="34" charset="-122"/>
                <a:cs typeface="+mn-cs"/>
              </a:rPr>
              <a:t>第三章</a:t>
            </a:r>
            <a:endParaRPr lang="zh-CN" altLang="en-US" sz="1199" kern="1200" dirty="0">
              <a:solidFill>
                <a:schemeClr val="tx1">
                  <a:lumMod val="75000"/>
                  <a:lumOff val="25000"/>
                </a:schemeClr>
              </a:solidFill>
              <a:latin typeface="微软雅黑" pitchFamily="34" charset="-122"/>
              <a:ea typeface="微软雅黑" pitchFamily="34" charset="-122"/>
              <a:cs typeface="+mn-cs"/>
            </a:endParaRPr>
          </a:p>
        </p:txBody>
      </p:sp>
      <p:sp>
        <p:nvSpPr>
          <p:cNvPr id="11" name="TextBox 10"/>
          <p:cNvSpPr txBox="1"/>
          <p:nvPr userDrawn="1"/>
        </p:nvSpPr>
        <p:spPr>
          <a:xfrm>
            <a:off x="6821641" y="990520"/>
            <a:ext cx="2131890" cy="161454"/>
          </a:xfrm>
          <a:prstGeom prst="rect">
            <a:avLst/>
          </a:prstGeom>
          <a:noFill/>
        </p:spPr>
        <p:txBody>
          <a:bodyPr vert="horz" wrap="square" lIns="0" tIns="0" rIns="0" bIns="0" rtlCol="0" anchor="ctr">
            <a:spAutoFit/>
          </a:bodyPr>
          <a:lstStyle/>
          <a:p>
            <a:pPr algn="ctr"/>
            <a:r>
              <a:rPr lang="en-US" altLang="zh-CN" sz="1049" dirty="0" smtClean="0">
                <a:solidFill>
                  <a:schemeClr val="bg1"/>
                </a:solidFill>
                <a:latin typeface="Impact" pitchFamily="34" charset="0"/>
                <a:ea typeface="微软雅黑" pitchFamily="34" charset="-122"/>
              </a:rPr>
              <a:t>04  </a:t>
            </a:r>
            <a:r>
              <a:rPr lang="zh-CN" altLang="en-US" sz="1049" dirty="0" smtClean="0">
                <a:solidFill>
                  <a:schemeClr val="bg1"/>
                </a:solidFill>
                <a:latin typeface="微软雅黑" pitchFamily="34" charset="-122"/>
                <a:ea typeface="微软雅黑" pitchFamily="34" charset="-122"/>
              </a:rPr>
              <a:t>各种风险规避</a:t>
            </a:r>
            <a:endParaRPr lang="zh-CN" altLang="en-US" sz="1049" dirty="0">
              <a:solidFill>
                <a:schemeClr val="bg1"/>
              </a:solidFill>
              <a:latin typeface="微软雅黑" pitchFamily="34" charset="-122"/>
              <a:ea typeface="微软雅黑" pitchFamily="34" charset="-122"/>
            </a:endParaRPr>
          </a:p>
        </p:txBody>
      </p:sp>
      <p:sp>
        <p:nvSpPr>
          <p:cNvPr id="12" name="TextBox 11"/>
          <p:cNvSpPr txBox="1"/>
          <p:nvPr userDrawn="1"/>
        </p:nvSpPr>
        <p:spPr>
          <a:xfrm>
            <a:off x="217464" y="990520"/>
            <a:ext cx="2131890" cy="161454"/>
          </a:xfrm>
          <a:prstGeom prst="rect">
            <a:avLst/>
          </a:prstGeom>
          <a:noFill/>
        </p:spPr>
        <p:txBody>
          <a:bodyPr vert="horz" wrap="square" lIns="0" tIns="0" rIns="0" bIns="0" rtlCol="0" anchor="ctr">
            <a:spAutoFit/>
          </a:bodyPr>
          <a:lstStyle/>
          <a:p>
            <a:pPr algn="ctr"/>
            <a:r>
              <a:rPr lang="en-US" altLang="zh-CN" sz="1049" dirty="0" smtClean="0">
                <a:solidFill>
                  <a:schemeClr val="bg1"/>
                </a:solidFill>
                <a:latin typeface="Impact" pitchFamily="34" charset="0"/>
                <a:ea typeface="微软雅黑" pitchFamily="34" charset="-122"/>
              </a:rPr>
              <a:t>01  </a:t>
            </a:r>
            <a:r>
              <a:rPr lang="zh-CN" altLang="en-US" sz="1049" dirty="0" smtClean="0">
                <a:solidFill>
                  <a:schemeClr val="bg1"/>
                </a:solidFill>
                <a:latin typeface="微软雅黑" pitchFamily="34" charset="-122"/>
                <a:ea typeface="微软雅黑" pitchFamily="34" charset="-122"/>
              </a:rPr>
              <a:t>员工关系管理概述</a:t>
            </a:r>
            <a:endParaRPr lang="zh-CN" altLang="en-US" sz="1049" dirty="0">
              <a:solidFill>
                <a:schemeClr val="bg1"/>
              </a:solidFill>
              <a:latin typeface="微软雅黑" pitchFamily="34" charset="-122"/>
              <a:ea typeface="微软雅黑" pitchFamily="34" charset="-122"/>
            </a:endParaRPr>
          </a:p>
        </p:txBody>
      </p:sp>
      <p:sp>
        <p:nvSpPr>
          <p:cNvPr id="13" name="TextBox 12"/>
          <p:cNvSpPr txBox="1"/>
          <p:nvPr userDrawn="1"/>
        </p:nvSpPr>
        <p:spPr>
          <a:xfrm>
            <a:off x="2418856" y="990520"/>
            <a:ext cx="2131890" cy="161454"/>
          </a:xfrm>
          <a:prstGeom prst="rect">
            <a:avLst/>
          </a:prstGeom>
          <a:noFill/>
        </p:spPr>
        <p:txBody>
          <a:bodyPr vert="horz" wrap="square" lIns="0" tIns="0" rIns="0" bIns="0" rtlCol="0" anchor="ctr">
            <a:spAutoFit/>
          </a:bodyPr>
          <a:lstStyle/>
          <a:p>
            <a:pPr algn="ctr"/>
            <a:r>
              <a:rPr lang="en-US" altLang="zh-CN" sz="1049" dirty="0" smtClean="0">
                <a:solidFill>
                  <a:schemeClr val="bg1"/>
                </a:solidFill>
                <a:latin typeface="Impact" pitchFamily="34" charset="0"/>
                <a:ea typeface="微软雅黑" pitchFamily="34" charset="-122"/>
              </a:rPr>
              <a:t>02  </a:t>
            </a:r>
            <a:r>
              <a:rPr lang="zh-CN" altLang="en-US" sz="1049" dirty="0" smtClean="0">
                <a:solidFill>
                  <a:schemeClr val="bg1"/>
                </a:solidFill>
                <a:latin typeface="微软雅黑" pitchFamily="34" charset="-122"/>
                <a:ea typeface="微软雅黑" pitchFamily="34" charset="-122"/>
              </a:rPr>
              <a:t>员工关系管理的误区及原则</a:t>
            </a:r>
            <a:endParaRPr lang="zh-CN" altLang="en-US" sz="1049" dirty="0">
              <a:solidFill>
                <a:schemeClr val="bg1"/>
              </a:solidFill>
              <a:latin typeface="微软雅黑" pitchFamily="34" charset="-122"/>
              <a:ea typeface="微软雅黑" pitchFamily="34" charset="-122"/>
            </a:endParaRPr>
          </a:p>
        </p:txBody>
      </p:sp>
      <p:sp>
        <p:nvSpPr>
          <p:cNvPr id="14" name="TextBox 13"/>
          <p:cNvSpPr txBox="1"/>
          <p:nvPr userDrawn="1"/>
        </p:nvSpPr>
        <p:spPr>
          <a:xfrm>
            <a:off x="4620249" y="931867"/>
            <a:ext cx="2131890" cy="230704"/>
          </a:xfrm>
          <a:prstGeom prst="rect">
            <a:avLst/>
          </a:prstGeom>
          <a:noFill/>
        </p:spPr>
        <p:txBody>
          <a:bodyPr vert="horz" wrap="square" lIns="0" tIns="0" rIns="0" bIns="0" rtlCol="0" anchor="ctr">
            <a:spAutoFit/>
          </a:bodyPr>
          <a:lstStyle/>
          <a:p>
            <a:pPr algn="ctr"/>
            <a:r>
              <a:rPr lang="en-US" altLang="zh-CN" sz="1499" dirty="0" smtClean="0">
                <a:solidFill>
                  <a:schemeClr val="bg1"/>
                </a:solidFill>
                <a:latin typeface="Impact" pitchFamily="34" charset="0"/>
                <a:ea typeface="微软雅黑" pitchFamily="34" charset="-122"/>
              </a:rPr>
              <a:t>03</a:t>
            </a:r>
            <a:r>
              <a:rPr lang="en-US" altLang="zh-CN" sz="1349" dirty="0" smtClean="0">
                <a:solidFill>
                  <a:schemeClr val="bg1"/>
                </a:solidFill>
                <a:latin typeface="Impact" pitchFamily="34" charset="0"/>
                <a:ea typeface="微软雅黑" pitchFamily="34" charset="-122"/>
              </a:rPr>
              <a:t>  </a:t>
            </a:r>
            <a:r>
              <a:rPr lang="zh-CN" altLang="en-US" sz="1349" b="1" dirty="0" smtClean="0">
                <a:solidFill>
                  <a:schemeClr val="bg1"/>
                </a:solidFill>
                <a:latin typeface="微软雅黑" pitchFamily="34" charset="-122"/>
                <a:ea typeface="微软雅黑" pitchFamily="34" charset="-122"/>
              </a:rPr>
              <a:t>员工关系管理分类阐述</a:t>
            </a:r>
            <a:endParaRPr lang="zh-CN" altLang="en-US" sz="1349" b="1" dirty="0">
              <a:solidFill>
                <a:schemeClr val="bg1"/>
              </a:solidFill>
              <a:latin typeface="微软雅黑" pitchFamily="34" charset="-122"/>
              <a:ea typeface="微软雅黑" pitchFamily="34" charset="-122"/>
            </a:endParaRPr>
          </a:p>
        </p:txBody>
      </p:sp>
      <p:sp>
        <p:nvSpPr>
          <p:cNvPr id="15" name="TextBox 8"/>
          <p:cNvSpPr txBox="1"/>
          <p:nvPr userDrawn="1"/>
        </p:nvSpPr>
        <p:spPr>
          <a:xfrm>
            <a:off x="724356" y="1455167"/>
            <a:ext cx="3725444" cy="346120"/>
          </a:xfrm>
          <a:prstGeom prst="rect">
            <a:avLst/>
          </a:prstGeom>
          <a:noFill/>
        </p:spPr>
        <p:txBody>
          <a:bodyPr wrap="square" rtlCol="0">
            <a:spAutoFit/>
          </a:bodyPr>
          <a:lstStyle/>
          <a:p>
            <a:r>
              <a:rPr lang="zh-CN" altLang="en-US" sz="1649" dirty="0" smtClean="0">
                <a:solidFill>
                  <a:srgbClr val="5F5E5C"/>
                </a:solidFill>
                <a:latin typeface="华康俪金黑W8(P)" pitchFamily="34" charset="-122"/>
                <a:ea typeface="华康俪金黑W8(P)" pitchFamily="34" charset="-122"/>
              </a:rPr>
              <a:t>第一节</a:t>
            </a:r>
            <a:r>
              <a:rPr lang="en-US" altLang="zh-CN" sz="1649" dirty="0" smtClean="0">
                <a:solidFill>
                  <a:srgbClr val="5F5E5C"/>
                </a:solidFill>
                <a:latin typeface="华康俪金黑W8(P)" pitchFamily="34" charset="-122"/>
                <a:ea typeface="华康俪金黑W8(P)" pitchFamily="34" charset="-122"/>
              </a:rPr>
              <a:t>  </a:t>
            </a:r>
            <a:r>
              <a:rPr lang="zh-CN" altLang="en-US" sz="1649" dirty="0" smtClean="0">
                <a:solidFill>
                  <a:srgbClr val="5F5E5C"/>
                </a:solidFill>
                <a:latin typeface="华康俪金黑W8(P)" pitchFamily="34" charset="-122"/>
                <a:ea typeface="华康俪金黑W8(P)" pitchFamily="34" charset="-122"/>
              </a:rPr>
              <a:t>劳动关系管理</a:t>
            </a:r>
            <a:endParaRPr lang="zh-CN" altLang="en-US" sz="1649" dirty="0">
              <a:solidFill>
                <a:srgbClr val="5F5E5C"/>
              </a:solidFill>
              <a:latin typeface="华康俪金黑W8(P)" pitchFamily="34" charset="-122"/>
              <a:ea typeface="华康俪金黑W8(P)" pitchFamily="34" charset="-122"/>
            </a:endParaRPr>
          </a:p>
        </p:txBody>
      </p:sp>
    </p:spTree>
    <p:extLst>
      <p:ext uri="{BB962C8B-B14F-4D97-AF65-F5344CB8AC3E}">
        <p14:creationId xmlns:p14="http://schemas.microsoft.com/office/powerpoint/2010/main" val="100263012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cxnSp>
        <p:nvCxnSpPr>
          <p:cNvPr id="7" name="直接连接符 6"/>
          <p:cNvCxnSpPr/>
          <p:nvPr userDrawn="1"/>
        </p:nvCxnSpPr>
        <p:spPr>
          <a:xfrm flipH="1">
            <a:off x="1287922" y="908722"/>
            <a:ext cx="5265" cy="5544000"/>
          </a:xfrm>
          <a:prstGeom prst="line">
            <a:avLst/>
          </a:prstGeom>
          <a:ln>
            <a:solidFill>
              <a:srgbClr val="00B0F0"/>
            </a:solidFill>
            <a:prstDash val="dash"/>
            <a:headEnd type="none" w="med" len="med"/>
            <a:tailEnd type="oval"/>
          </a:ln>
        </p:spPr>
        <p:style>
          <a:lnRef idx="1">
            <a:schemeClr val="accent2"/>
          </a:lnRef>
          <a:fillRef idx="0">
            <a:schemeClr val="accent2"/>
          </a:fillRef>
          <a:effectRef idx="0">
            <a:schemeClr val="accent2"/>
          </a:effectRef>
          <a:fontRef idx="minor">
            <a:schemeClr val="tx1"/>
          </a:fontRef>
        </p:style>
      </p:cxnSp>
      <p:sp>
        <p:nvSpPr>
          <p:cNvPr id="8" name="TextBox 7"/>
          <p:cNvSpPr txBox="1"/>
          <p:nvPr userDrawn="1"/>
        </p:nvSpPr>
        <p:spPr>
          <a:xfrm>
            <a:off x="620769" y="323364"/>
            <a:ext cx="672418" cy="507831"/>
          </a:xfrm>
          <a:prstGeom prst="rect">
            <a:avLst/>
          </a:prstGeom>
          <a:noFill/>
          <a:effectLst>
            <a:reflection blurRad="6350" stA="50000" endA="300" endPos="38500" dist="50800" dir="5400000" sy="-100000" algn="bl" rotWithShape="0"/>
          </a:effectLst>
        </p:spPr>
        <p:txBody>
          <a:bodyPr wrap="square" rtlCol="0">
            <a:spAutoFit/>
          </a:bodyPr>
          <a:lstStyle/>
          <a:p>
            <a:pPr marL="0" algn="l" defTabSz="685891" rtl="0" eaLnBrk="1" latinLnBrk="0" hangingPunct="1"/>
            <a:r>
              <a:rPr lang="en-US" altLang="zh-CN" sz="1350" kern="1200" dirty="0" smtClean="0">
                <a:solidFill>
                  <a:srgbClr val="00B0F0"/>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sz="1350" kern="1200" dirty="0">
              <a:solidFill>
                <a:srgbClr val="00B0F0"/>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sp>
        <p:nvSpPr>
          <p:cNvPr id="9" name="椭圆 8"/>
          <p:cNvSpPr/>
          <p:nvPr userDrawn="1"/>
        </p:nvSpPr>
        <p:spPr bwMode="auto">
          <a:xfrm>
            <a:off x="1061153" y="5517232"/>
            <a:ext cx="459060" cy="612000"/>
          </a:xfrm>
          <a:prstGeom prst="ellipse">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lIns="8101" tIns="2700" rIns="8101" bIns="2700" anchor="ctr" anchorCtr="0"/>
          <a:lstStyle/>
          <a:p>
            <a:pPr algn="ctr">
              <a:defRPr/>
            </a:pPr>
            <a:fld id="{2EEF1883-7A0E-4F66-9932-E581691AD397}" type="slidenum">
              <a:rPr kumimoji="0" lang="zh-CN" altLang="en-US" sz="1350" b="0" i="0" u="none" strike="noStrike" kern="1200" cap="none" spc="0" normalizeH="0" baseline="0" noProof="0" smtClean="0">
                <a:ln>
                  <a:noFill/>
                </a:ln>
                <a:solidFill>
                  <a:prstClr val="white"/>
                </a:solidFill>
                <a:effectLst/>
                <a:uLnTx/>
                <a:uFillTx/>
                <a:latin typeface="Tahoma" pitchFamily="34" charset="0"/>
                <a:ea typeface="Arial Unicode MS" pitchFamily="34" charset="-122"/>
                <a:cs typeface="Tahoma" pitchFamily="34" charset="0"/>
              </a:rPr>
              <a:pPr algn="ctr">
                <a:defRPr/>
              </a:pPr>
              <a:t>‹#›</a:t>
            </a:fld>
            <a:endParaRPr lang="zh-CN" altLang="en-US" sz="1350" dirty="0">
              <a:effectLst>
                <a:outerShdw blurRad="38100" dist="38100" dir="2700000" algn="tl">
                  <a:srgbClr val="000000">
                    <a:alpha val="43137"/>
                  </a:srgbClr>
                </a:outerShdw>
              </a:effectLst>
              <a:latin typeface="Tahoma" pitchFamily="34" charset="0"/>
              <a:ea typeface="Arial Unicode MS" pitchFamily="34" charset="-122"/>
              <a:cs typeface="Tahoma" pitchFamily="34" charset="0"/>
            </a:endParaRPr>
          </a:p>
        </p:txBody>
      </p:sp>
      <p:cxnSp>
        <p:nvCxnSpPr>
          <p:cNvPr id="10" name="直接连接符 9"/>
          <p:cNvCxnSpPr/>
          <p:nvPr userDrawn="1"/>
        </p:nvCxnSpPr>
        <p:spPr>
          <a:xfrm>
            <a:off x="1293187" y="412414"/>
            <a:ext cx="0" cy="2619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标题 1"/>
          <p:cNvSpPr txBox="1">
            <a:spLocks/>
          </p:cNvSpPr>
          <p:nvPr userDrawn="1"/>
        </p:nvSpPr>
        <p:spPr>
          <a:xfrm>
            <a:off x="1315179" y="399936"/>
            <a:ext cx="4976958" cy="288032"/>
          </a:xfrm>
          <a:prstGeom prst="rect">
            <a:avLst/>
          </a:prstGeom>
          <a:ln>
            <a:noFill/>
          </a:ln>
        </p:spPr>
        <p:txBody>
          <a:bodyPr>
            <a:norm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l" defTabSz="685891" rtl="0" eaLnBrk="1" latinLnBrk="0" hangingPunct="1"/>
            <a:r>
              <a:rPr lang="zh-CN" altLang="en-US" sz="1200" kern="1200" dirty="0" smtClean="0">
                <a:solidFill>
                  <a:srgbClr val="00B0F0"/>
                </a:solidFill>
                <a:latin typeface="微软雅黑" pitchFamily="34" charset="-122"/>
                <a:ea typeface="微软雅黑" pitchFamily="34" charset="-122"/>
                <a:cs typeface="+mj-cs"/>
              </a:rPr>
              <a:t>正文 </a:t>
            </a:r>
            <a:r>
              <a:rPr lang="en-US" altLang="zh-CN" sz="1200" kern="1200" dirty="0" smtClean="0">
                <a:solidFill>
                  <a:srgbClr val="00B0F0"/>
                </a:solidFill>
                <a:latin typeface="微软雅黑" pitchFamily="34" charset="-122"/>
                <a:ea typeface="微软雅黑" pitchFamily="34" charset="-122"/>
                <a:cs typeface="+mj-cs"/>
              </a:rPr>
              <a:t>. </a:t>
            </a:r>
            <a:r>
              <a:rPr lang="zh-CN" altLang="en-US" sz="1200" kern="1200" dirty="0" smtClean="0">
                <a:solidFill>
                  <a:srgbClr val="00B0F0"/>
                </a:solidFill>
                <a:latin typeface="微软雅黑" pitchFamily="34" charset="-122"/>
                <a:ea typeface="微软雅黑" pitchFamily="34" charset="-122"/>
                <a:cs typeface="+mj-cs"/>
              </a:rPr>
              <a:t>第一章</a:t>
            </a:r>
            <a:endParaRPr lang="zh-CN" altLang="en-US" sz="1200" kern="1200" dirty="0">
              <a:solidFill>
                <a:srgbClr val="00B0F0"/>
              </a:solidFill>
              <a:latin typeface="微软雅黑" pitchFamily="34" charset="-122"/>
              <a:ea typeface="微软雅黑" pitchFamily="34" charset="-122"/>
              <a:cs typeface="+mj-cs"/>
            </a:endParaRPr>
          </a:p>
        </p:txBody>
      </p:sp>
      <p:grpSp>
        <p:nvGrpSpPr>
          <p:cNvPr id="12" name="组合 11"/>
          <p:cNvGrpSpPr/>
          <p:nvPr userDrawn="1"/>
        </p:nvGrpSpPr>
        <p:grpSpPr>
          <a:xfrm>
            <a:off x="7812246" y="187201"/>
            <a:ext cx="1172554" cy="991575"/>
            <a:chOff x="10414972" y="187200"/>
            <a:chExt cx="1563202" cy="991575"/>
          </a:xfrm>
        </p:grpSpPr>
        <p:sp>
          <p:nvSpPr>
            <p:cNvPr id="13" name="矩形 12"/>
            <p:cNvSpPr/>
            <p:nvPr/>
          </p:nvSpPr>
          <p:spPr>
            <a:xfrm>
              <a:off x="10414972" y="187200"/>
              <a:ext cx="770400" cy="648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n>
                  <a:solidFill>
                    <a:srgbClr val="00B0F0"/>
                  </a:solidFill>
                </a:ln>
                <a:solidFill>
                  <a:srgbClr val="00B0F0"/>
                </a:solidFill>
              </a:endParaRPr>
            </a:p>
          </p:txBody>
        </p:sp>
        <p:sp>
          <p:nvSpPr>
            <p:cNvPr id="14" name="矩形 13"/>
            <p:cNvSpPr/>
            <p:nvPr/>
          </p:nvSpPr>
          <p:spPr>
            <a:xfrm>
              <a:off x="10414972" y="901776"/>
              <a:ext cx="1563202" cy="276999"/>
            </a:xfrm>
            <a:prstGeom prst="rect">
              <a:avLst/>
            </a:prstGeom>
            <a:solidFill>
              <a:srgbClr val="00B0F0"/>
            </a:solidFill>
            <a:ln w="28575">
              <a:solidFill>
                <a:srgbClr val="00B0F0"/>
              </a:solidFill>
            </a:ln>
          </p:spPr>
          <p:txBody>
            <a:bodyPr vert="horz" wrap="square">
              <a:spAutoFit/>
            </a:bodyPr>
            <a:lstStyle/>
            <a:p>
              <a:pPr indent="0" algn="r"/>
              <a:r>
                <a:rPr lang="zh-CN" altLang="en-US" sz="1200" dirty="0" smtClean="0">
                  <a:solidFill>
                    <a:schemeClr val="bg1"/>
                  </a:solidFill>
                  <a:latin typeface="微软雅黑" pitchFamily="34" charset="-122"/>
                  <a:ea typeface="微软雅黑" pitchFamily="34" charset="-122"/>
                </a:rPr>
                <a:t>意志概述</a:t>
              </a:r>
            </a:p>
          </p:txBody>
        </p:sp>
        <p:sp>
          <p:nvSpPr>
            <p:cNvPr id="15" name="矩形 14"/>
            <p:cNvSpPr/>
            <p:nvPr/>
          </p:nvSpPr>
          <p:spPr>
            <a:xfrm>
              <a:off x="10437374" y="188640"/>
              <a:ext cx="770400" cy="507831"/>
            </a:xfrm>
            <a:prstGeom prst="rect">
              <a:avLst/>
            </a:prstGeom>
          </p:spPr>
          <p:txBody>
            <a:bodyPr wrap="square">
              <a:spAutoFit/>
            </a:bodyPr>
            <a:lstStyle/>
            <a:p>
              <a:pPr algn="ctr"/>
              <a:r>
                <a:rPr lang="zh-CN" altLang="en-US" sz="2700" b="1" dirty="0" smtClean="0">
                  <a:solidFill>
                    <a:schemeClr val="bg1"/>
                  </a:solidFill>
                  <a:latin typeface="微软雅黑" pitchFamily="34" charset="-122"/>
                  <a:ea typeface="微软雅黑" pitchFamily="34" charset="-122"/>
                </a:rPr>
                <a:t>意</a:t>
              </a:r>
            </a:p>
          </p:txBody>
        </p:sp>
        <p:sp>
          <p:nvSpPr>
            <p:cNvPr id="16" name="矩形 15"/>
            <p:cNvSpPr/>
            <p:nvPr/>
          </p:nvSpPr>
          <p:spPr>
            <a:xfrm>
              <a:off x="11207774" y="258796"/>
              <a:ext cx="770400" cy="507831"/>
            </a:xfrm>
            <a:prstGeom prst="rect">
              <a:avLst/>
            </a:prstGeom>
            <a:ln w="28575">
              <a:solidFill>
                <a:srgbClr val="00B0F0"/>
              </a:solidFill>
            </a:ln>
          </p:spPr>
          <p:txBody>
            <a:bodyPr wrap="square" anchor="ctr">
              <a:spAutoFit/>
            </a:bodyPr>
            <a:lstStyle/>
            <a:p>
              <a:pPr algn="ctr"/>
              <a:r>
                <a:rPr lang="zh-CN" altLang="en-US" sz="2700" b="1" dirty="0" smtClean="0">
                  <a:solidFill>
                    <a:srgbClr val="00B0F0"/>
                  </a:solidFill>
                  <a:latin typeface="微软雅黑" pitchFamily="34" charset="-122"/>
                  <a:ea typeface="微软雅黑" pitchFamily="34" charset="-122"/>
                </a:rPr>
                <a:t>志</a:t>
              </a:r>
              <a:endParaRPr lang="zh-CN" altLang="en-US" sz="2700" b="1" dirty="0">
                <a:solidFill>
                  <a:srgbClr val="00B0F0"/>
                </a:solidFill>
                <a:latin typeface="微软雅黑" pitchFamily="34" charset="-122"/>
                <a:ea typeface="微软雅黑" pitchFamily="34" charset="-122"/>
              </a:endParaRPr>
            </a:p>
          </p:txBody>
        </p:sp>
      </p:grpSp>
      <p:cxnSp>
        <p:nvCxnSpPr>
          <p:cNvPr id="17" name="直接连接符 16"/>
          <p:cNvCxnSpPr/>
          <p:nvPr userDrawn="1"/>
        </p:nvCxnSpPr>
        <p:spPr>
          <a:xfrm flipH="1">
            <a:off x="620768" y="908722"/>
            <a:ext cx="667154" cy="0"/>
          </a:xfrm>
          <a:prstGeom prst="line">
            <a:avLst/>
          </a:prstGeom>
          <a:ln>
            <a:solidFill>
              <a:srgbClr val="00B0F0"/>
            </a:solidFill>
            <a:prstDash val="dash"/>
            <a:headEnd type="none" w="med" len="med"/>
            <a:tailEnd type="ova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82448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89C612A-E9CC-4AE4-BB0F-81541E3B6848}" type="datetimeFigureOut">
              <a:rPr lang="zh-CN" altLang="en-US" smtClean="0">
                <a:solidFill>
                  <a:prstClr val="black">
                    <a:tint val="75000"/>
                  </a:prstClr>
                </a:solidFill>
              </a:rPr>
              <a:pPr/>
              <a:t>2020/9/23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EB02FAA8-2860-4FDF-9C9C-6EE5851C1AF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4616932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grpSp>
        <p:nvGrpSpPr>
          <p:cNvPr id="3" name="组合 2"/>
          <p:cNvGrpSpPr/>
          <p:nvPr userDrawn="1"/>
        </p:nvGrpSpPr>
        <p:grpSpPr>
          <a:xfrm>
            <a:off x="-127134" y="6381328"/>
            <a:ext cx="3221929" cy="584200"/>
            <a:chOff x="-169490" y="6381328"/>
            <a:chExt cx="4295346" cy="584200"/>
          </a:xfrm>
        </p:grpSpPr>
        <p:grpSp>
          <p:nvGrpSpPr>
            <p:cNvPr id="4" name="组合 3"/>
            <p:cNvGrpSpPr/>
            <p:nvPr userDrawn="1"/>
          </p:nvGrpSpPr>
          <p:grpSpPr>
            <a:xfrm>
              <a:off x="-169490" y="6381328"/>
              <a:ext cx="2363659" cy="584200"/>
              <a:chOff x="-169490" y="6381328"/>
              <a:chExt cx="2363659" cy="584200"/>
            </a:xfrm>
          </p:grpSpPr>
          <p:grpSp>
            <p:nvGrpSpPr>
              <p:cNvPr id="12" name="组合 11"/>
              <p:cNvGrpSpPr/>
              <p:nvPr userDrawn="1"/>
            </p:nvGrpSpPr>
            <p:grpSpPr>
              <a:xfrm>
                <a:off x="-169490" y="6381328"/>
                <a:ext cx="1316315" cy="584200"/>
                <a:chOff x="-169490" y="6381328"/>
                <a:chExt cx="1316315" cy="584200"/>
              </a:xfrm>
            </p:grpSpPr>
            <p:pic>
              <p:nvPicPr>
                <p:cNvPr id="16"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组合 12"/>
              <p:cNvGrpSpPr/>
              <p:nvPr userDrawn="1"/>
            </p:nvGrpSpPr>
            <p:grpSpPr>
              <a:xfrm>
                <a:off x="877854" y="6381328"/>
                <a:ext cx="1316315" cy="584200"/>
                <a:chOff x="-169490" y="6381328"/>
                <a:chExt cx="1316315" cy="584200"/>
              </a:xfrm>
            </p:grpSpPr>
            <p:pic>
              <p:nvPicPr>
                <p:cNvPr id="14"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5" name="组合 4"/>
            <p:cNvGrpSpPr/>
            <p:nvPr userDrawn="1"/>
          </p:nvGrpSpPr>
          <p:grpSpPr>
            <a:xfrm>
              <a:off x="1762197" y="6381328"/>
              <a:ext cx="2363659" cy="584200"/>
              <a:chOff x="-169490" y="6381328"/>
              <a:chExt cx="2363659" cy="584200"/>
            </a:xfrm>
          </p:grpSpPr>
          <p:grpSp>
            <p:nvGrpSpPr>
              <p:cNvPr id="6" name="组合 5"/>
              <p:cNvGrpSpPr/>
              <p:nvPr userDrawn="1"/>
            </p:nvGrpSpPr>
            <p:grpSpPr>
              <a:xfrm>
                <a:off x="-169490" y="6381328"/>
                <a:ext cx="1316315" cy="584200"/>
                <a:chOff x="-169490" y="6381328"/>
                <a:chExt cx="1316315" cy="584200"/>
              </a:xfrm>
            </p:grpSpPr>
            <p:pic>
              <p:nvPicPr>
                <p:cNvPr id="10"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组合 6"/>
              <p:cNvGrpSpPr/>
              <p:nvPr userDrawn="1"/>
            </p:nvGrpSpPr>
            <p:grpSpPr>
              <a:xfrm>
                <a:off x="877854" y="6381328"/>
                <a:ext cx="1316315" cy="584200"/>
                <a:chOff x="-169490" y="6381328"/>
                <a:chExt cx="1316315" cy="584200"/>
              </a:xfrm>
            </p:grpSpPr>
            <p:pic>
              <p:nvPicPr>
                <p:cNvPr id="8"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grpSp>
      <p:grpSp>
        <p:nvGrpSpPr>
          <p:cNvPr id="18" name="组合 17"/>
          <p:cNvGrpSpPr/>
          <p:nvPr userDrawn="1"/>
        </p:nvGrpSpPr>
        <p:grpSpPr>
          <a:xfrm>
            <a:off x="2872980" y="6381328"/>
            <a:ext cx="3221929" cy="584200"/>
            <a:chOff x="-169490" y="6381328"/>
            <a:chExt cx="4295346" cy="584200"/>
          </a:xfrm>
        </p:grpSpPr>
        <p:grpSp>
          <p:nvGrpSpPr>
            <p:cNvPr id="19" name="组合 18"/>
            <p:cNvGrpSpPr/>
            <p:nvPr userDrawn="1"/>
          </p:nvGrpSpPr>
          <p:grpSpPr>
            <a:xfrm>
              <a:off x="-169490" y="6381328"/>
              <a:ext cx="2363659" cy="584200"/>
              <a:chOff x="-169490" y="6381328"/>
              <a:chExt cx="2363659" cy="584200"/>
            </a:xfrm>
          </p:grpSpPr>
          <p:grpSp>
            <p:nvGrpSpPr>
              <p:cNvPr id="27" name="组合 26"/>
              <p:cNvGrpSpPr/>
              <p:nvPr userDrawn="1"/>
            </p:nvGrpSpPr>
            <p:grpSpPr>
              <a:xfrm>
                <a:off x="-169490" y="6381328"/>
                <a:ext cx="1316315" cy="584200"/>
                <a:chOff x="-169490" y="6381328"/>
                <a:chExt cx="1316315" cy="584200"/>
              </a:xfrm>
            </p:grpSpPr>
            <p:pic>
              <p:nvPicPr>
                <p:cNvPr id="31"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组合 27"/>
              <p:cNvGrpSpPr/>
              <p:nvPr userDrawn="1"/>
            </p:nvGrpSpPr>
            <p:grpSpPr>
              <a:xfrm>
                <a:off x="783570" y="6381328"/>
                <a:ext cx="1410599" cy="584200"/>
                <a:chOff x="-263774" y="6381328"/>
                <a:chExt cx="1410599" cy="584200"/>
              </a:xfrm>
            </p:grpSpPr>
            <p:pic>
              <p:nvPicPr>
                <p:cNvPr id="29"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3774"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0" name="组合 19"/>
            <p:cNvGrpSpPr/>
            <p:nvPr userDrawn="1"/>
          </p:nvGrpSpPr>
          <p:grpSpPr>
            <a:xfrm>
              <a:off x="1762197" y="6381328"/>
              <a:ext cx="2363659" cy="584200"/>
              <a:chOff x="-169490" y="6381328"/>
              <a:chExt cx="2363659" cy="584200"/>
            </a:xfrm>
          </p:grpSpPr>
          <p:grpSp>
            <p:nvGrpSpPr>
              <p:cNvPr id="21" name="组合 20"/>
              <p:cNvGrpSpPr/>
              <p:nvPr userDrawn="1"/>
            </p:nvGrpSpPr>
            <p:grpSpPr>
              <a:xfrm>
                <a:off x="-169490" y="6381328"/>
                <a:ext cx="1316315" cy="584200"/>
                <a:chOff x="-169490" y="6381328"/>
                <a:chExt cx="1316315" cy="584200"/>
              </a:xfrm>
            </p:grpSpPr>
            <p:pic>
              <p:nvPicPr>
                <p:cNvPr id="25"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组合 21"/>
              <p:cNvGrpSpPr/>
              <p:nvPr userDrawn="1"/>
            </p:nvGrpSpPr>
            <p:grpSpPr>
              <a:xfrm>
                <a:off x="877854" y="6381328"/>
                <a:ext cx="1316315" cy="584200"/>
                <a:chOff x="-169490" y="6381328"/>
                <a:chExt cx="1316315" cy="584200"/>
              </a:xfrm>
            </p:grpSpPr>
            <p:pic>
              <p:nvPicPr>
                <p:cNvPr id="23"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grpSp>
      <p:grpSp>
        <p:nvGrpSpPr>
          <p:cNvPr id="33" name="组合 32"/>
          <p:cNvGrpSpPr/>
          <p:nvPr userDrawn="1"/>
        </p:nvGrpSpPr>
        <p:grpSpPr>
          <a:xfrm>
            <a:off x="5818859" y="6381328"/>
            <a:ext cx="3221929" cy="584200"/>
            <a:chOff x="-169490" y="6381328"/>
            <a:chExt cx="4295346" cy="584200"/>
          </a:xfrm>
        </p:grpSpPr>
        <p:grpSp>
          <p:nvGrpSpPr>
            <p:cNvPr id="34" name="组合 33"/>
            <p:cNvGrpSpPr/>
            <p:nvPr userDrawn="1"/>
          </p:nvGrpSpPr>
          <p:grpSpPr>
            <a:xfrm>
              <a:off x="-169490" y="6381328"/>
              <a:ext cx="2363659" cy="584200"/>
              <a:chOff x="-169490" y="6381328"/>
              <a:chExt cx="2363659" cy="584200"/>
            </a:xfrm>
          </p:grpSpPr>
          <p:grpSp>
            <p:nvGrpSpPr>
              <p:cNvPr id="42" name="组合 41"/>
              <p:cNvGrpSpPr/>
              <p:nvPr userDrawn="1"/>
            </p:nvGrpSpPr>
            <p:grpSpPr>
              <a:xfrm>
                <a:off x="-169490" y="6381328"/>
                <a:ext cx="1316315" cy="584200"/>
                <a:chOff x="-169490" y="6381328"/>
                <a:chExt cx="1316315" cy="584200"/>
              </a:xfrm>
            </p:grpSpPr>
            <p:pic>
              <p:nvPicPr>
                <p:cNvPr id="46"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 name="组合 42"/>
              <p:cNvGrpSpPr/>
              <p:nvPr userDrawn="1"/>
            </p:nvGrpSpPr>
            <p:grpSpPr>
              <a:xfrm>
                <a:off x="877854" y="6381328"/>
                <a:ext cx="1316315" cy="584200"/>
                <a:chOff x="-169490" y="6381328"/>
                <a:chExt cx="1316315" cy="584200"/>
              </a:xfrm>
            </p:grpSpPr>
            <p:pic>
              <p:nvPicPr>
                <p:cNvPr id="44"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5" name="组合 34"/>
            <p:cNvGrpSpPr/>
            <p:nvPr userDrawn="1"/>
          </p:nvGrpSpPr>
          <p:grpSpPr>
            <a:xfrm>
              <a:off x="1762197" y="6381328"/>
              <a:ext cx="2363659" cy="584200"/>
              <a:chOff x="-169490" y="6381328"/>
              <a:chExt cx="2363659" cy="584200"/>
            </a:xfrm>
          </p:grpSpPr>
          <p:grpSp>
            <p:nvGrpSpPr>
              <p:cNvPr id="36" name="组合 35"/>
              <p:cNvGrpSpPr/>
              <p:nvPr userDrawn="1"/>
            </p:nvGrpSpPr>
            <p:grpSpPr>
              <a:xfrm>
                <a:off x="-169490" y="6381328"/>
                <a:ext cx="1316315" cy="584200"/>
                <a:chOff x="-169490" y="6381328"/>
                <a:chExt cx="1316315" cy="584200"/>
              </a:xfrm>
            </p:grpSpPr>
            <p:pic>
              <p:nvPicPr>
                <p:cNvPr id="40"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490"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组合 36"/>
              <p:cNvGrpSpPr/>
              <p:nvPr userDrawn="1"/>
            </p:nvGrpSpPr>
            <p:grpSpPr>
              <a:xfrm>
                <a:off x="786260" y="6381328"/>
                <a:ext cx="1407909" cy="584200"/>
                <a:chOff x="-261084" y="6381328"/>
                <a:chExt cx="1407909" cy="584200"/>
              </a:xfrm>
            </p:grpSpPr>
            <p:pic>
              <p:nvPicPr>
                <p:cNvPr id="38"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1084" y="6381328"/>
                  <a:ext cx="850900" cy="5842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25" y="6381328"/>
                  <a:ext cx="850900" cy="584200"/>
                </a:xfrm>
                <a:prstGeom prst="rect">
                  <a:avLst/>
                </a:prstGeom>
                <a:noFill/>
                <a:extLst>
                  <a:ext uri="{909E8E84-426E-40DD-AFC4-6F175D3DCCD1}">
                    <a14:hiddenFill xmlns:a14="http://schemas.microsoft.com/office/drawing/2010/main">
                      <a:solidFill>
                        <a:srgbClr val="FFFFFF"/>
                      </a:solidFill>
                    </a14:hiddenFill>
                  </a:ext>
                </a:extLst>
              </p:spPr>
            </p:pic>
          </p:grpSp>
        </p:grpSp>
      </p:grpSp>
      <p:pic>
        <p:nvPicPr>
          <p:cNvPr id="48" name="Picture 3" descr="D:\Teliss_Tong\Copy\定期备份\工作备份\！PPT图片及版面资源\06-PPT精选插图\04-图标\ED6BD8A6436587B000280A08ACEB1355.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22977" y="6381328"/>
            <a:ext cx="638258" cy="584200"/>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直接连接符 48"/>
          <p:cNvCxnSpPr/>
          <p:nvPr userDrawn="1"/>
        </p:nvCxnSpPr>
        <p:spPr>
          <a:xfrm>
            <a:off x="7974821" y="447765"/>
            <a:ext cx="0" cy="2619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标题 1"/>
          <p:cNvSpPr>
            <a:spLocks noGrp="1"/>
          </p:cNvSpPr>
          <p:nvPr>
            <p:ph type="title"/>
          </p:nvPr>
        </p:nvSpPr>
        <p:spPr>
          <a:xfrm>
            <a:off x="2929113" y="399365"/>
            <a:ext cx="4976958" cy="288032"/>
          </a:xfrm>
        </p:spPr>
        <p:txBody>
          <a:bodyPr>
            <a:normAutofit/>
          </a:bodyPr>
          <a:lstStyle>
            <a:lvl1pPr algn="r">
              <a:defRPr sz="1200">
                <a:latin typeface="微软雅黑" pitchFamily="34" charset="-122"/>
                <a:ea typeface="微软雅黑" pitchFamily="34" charset="-122"/>
              </a:defRPr>
            </a:lvl1pPr>
          </a:lstStyle>
          <a:p>
            <a:r>
              <a:rPr lang="zh-CN" altLang="en-US" dirty="0" smtClean="0"/>
              <a:t>单击此处编辑母版标题样式</a:t>
            </a:r>
            <a:endParaRPr lang="zh-CN" altLang="en-US" dirty="0"/>
          </a:p>
        </p:txBody>
      </p:sp>
      <p:sp>
        <p:nvSpPr>
          <p:cNvPr id="51" name="TextBox 50"/>
          <p:cNvSpPr txBox="1"/>
          <p:nvPr userDrawn="1"/>
        </p:nvSpPr>
        <p:spPr>
          <a:xfrm>
            <a:off x="8028834" y="358715"/>
            <a:ext cx="672418" cy="507831"/>
          </a:xfrm>
          <a:prstGeom prst="rect">
            <a:avLst/>
          </a:prstGeom>
          <a:noFill/>
          <a:effectLst>
            <a:reflection blurRad="6350" stA="50000" endA="300" endPos="38500" dist="50800" dir="5400000" sy="-100000" algn="bl" rotWithShape="0"/>
          </a:effectLst>
        </p:spPr>
        <p:txBody>
          <a:bodyPr wrap="square" rtlCol="0">
            <a:spAutoFit/>
          </a:bodyPr>
          <a:lstStyle/>
          <a:p>
            <a:pPr algn="l"/>
            <a:r>
              <a:rPr lang="en-US" altLang="zh-CN" sz="1350" dirty="0" smtClean="0">
                <a:solidFill>
                  <a:schemeClr val="bg2">
                    <a:lumMod val="25000"/>
                  </a:schemeClr>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sz="1350" dirty="0">
              <a:solidFill>
                <a:schemeClr val="bg2">
                  <a:lumMod val="25000"/>
                </a:schemeClr>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spTree>
    <p:extLst>
      <p:ext uri="{BB962C8B-B14F-4D97-AF65-F5344CB8AC3E}">
        <p14:creationId xmlns:p14="http://schemas.microsoft.com/office/powerpoint/2010/main" val="155712572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5122" name="Picture 2" descr="http://img.wallba.com/Public/Upload/Image/fengjingbizi/jpdengtata/11/2011826141220625.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6457"/>
          <a:stretch/>
        </p:blipFill>
        <p:spPr bwMode="auto">
          <a:xfrm>
            <a:off x="6546601" y="0"/>
            <a:ext cx="2597399" cy="68580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userDrawn="1"/>
        </p:nvSpPr>
        <p:spPr>
          <a:xfrm>
            <a:off x="568319" y="6034622"/>
            <a:ext cx="672156" cy="507831"/>
          </a:xfrm>
          <a:prstGeom prst="rect">
            <a:avLst/>
          </a:prstGeom>
          <a:noFill/>
          <a:effectLst>
            <a:reflection blurRad="6350" stA="50000" endA="300" endPos="38500" dist="50800" dir="5400000" sy="-100000" algn="bl" rotWithShape="0"/>
          </a:effectLst>
        </p:spPr>
        <p:txBody>
          <a:bodyPr wrap="square" rtlCol="0">
            <a:spAutoFit/>
          </a:bodyPr>
          <a:lstStyle/>
          <a:p>
            <a:pPr marL="0" algn="l" defTabSz="685617" rtl="0" eaLnBrk="1" latinLnBrk="0" hangingPunct="1"/>
            <a:r>
              <a:rPr lang="en-US" altLang="zh-CN" sz="1350" kern="1200" dirty="0" smtClean="0">
                <a:solidFill>
                  <a:srgbClr val="F05425"/>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sz="1350" kern="1200" dirty="0">
              <a:solidFill>
                <a:srgbClr val="F05425"/>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cxnSp>
        <p:nvCxnSpPr>
          <p:cNvPr id="22" name="直接连接符 21"/>
          <p:cNvCxnSpPr/>
          <p:nvPr userDrawn="1"/>
        </p:nvCxnSpPr>
        <p:spPr>
          <a:xfrm>
            <a:off x="1240475" y="6088321"/>
            <a:ext cx="0" cy="2619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userDrawn="1"/>
        </p:nvCxnSpPr>
        <p:spPr>
          <a:xfrm>
            <a:off x="0" y="6219288"/>
            <a:ext cx="522605" cy="0"/>
          </a:xfrm>
          <a:prstGeom prst="line">
            <a:avLst/>
          </a:prstGeom>
          <a:ln/>
        </p:spPr>
        <p:style>
          <a:lnRef idx="1">
            <a:schemeClr val="accent6"/>
          </a:lnRef>
          <a:fillRef idx="0">
            <a:schemeClr val="accent6"/>
          </a:fillRef>
          <a:effectRef idx="0">
            <a:schemeClr val="accent6"/>
          </a:effectRef>
          <a:fontRef idx="minor">
            <a:schemeClr val="tx1"/>
          </a:fontRef>
        </p:style>
      </p:cxnSp>
      <p:sp>
        <p:nvSpPr>
          <p:cNvPr id="3" name="矩形 2"/>
          <p:cNvSpPr/>
          <p:nvPr userDrawn="1"/>
        </p:nvSpPr>
        <p:spPr>
          <a:xfrm>
            <a:off x="6546601" y="0"/>
            <a:ext cx="2597399" cy="6858000"/>
          </a:xfrm>
          <a:prstGeom prst="rect">
            <a:avLst/>
          </a:prstGeom>
          <a:gradFill>
            <a:gsLst>
              <a:gs pos="0">
                <a:schemeClr val="bg1">
                  <a:alpha val="0"/>
                </a:schemeClr>
              </a:gs>
              <a:gs pos="0">
                <a:schemeClr val="bg1">
                  <a:alpha val="78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gradFill>
                <a:gsLst>
                  <a:gs pos="0">
                    <a:schemeClr val="bg1"/>
                  </a:gs>
                  <a:gs pos="0">
                    <a:schemeClr val="bg1">
                      <a:alpha val="45000"/>
                    </a:schemeClr>
                  </a:gs>
                  <a:gs pos="100000">
                    <a:srgbClr val="FF0000"/>
                  </a:gs>
                </a:gsLst>
                <a:lin ang="10800000" scaled="0"/>
              </a:gradFill>
            </a:endParaRPr>
          </a:p>
        </p:txBody>
      </p:sp>
      <p:sp>
        <p:nvSpPr>
          <p:cNvPr id="16" name="矩形 15"/>
          <p:cNvSpPr/>
          <p:nvPr userDrawn="1"/>
        </p:nvSpPr>
        <p:spPr>
          <a:xfrm>
            <a:off x="6546601" y="6021288"/>
            <a:ext cx="2597399" cy="396000"/>
          </a:xfrm>
          <a:prstGeom prst="rect">
            <a:avLst/>
          </a:prstGeom>
          <a:solidFill>
            <a:srgbClr val="FFFFFF">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矩形 13"/>
          <p:cNvSpPr/>
          <p:nvPr userDrawn="1"/>
        </p:nvSpPr>
        <p:spPr>
          <a:xfrm>
            <a:off x="7811516" y="6034622"/>
            <a:ext cx="819962" cy="369332"/>
          </a:xfrm>
          <a:prstGeom prst="rect">
            <a:avLst/>
          </a:prstGeom>
        </p:spPr>
        <p:txBody>
          <a:bodyPr/>
          <a:lstStyle/>
          <a:p>
            <a:pPr algn="ctr">
              <a:defRPr/>
            </a:pPr>
            <a:r>
              <a:rPr lang="zh-CN" altLang="en-US" sz="1200" dirty="0">
                <a:solidFill>
                  <a:srgbClr val="F68426"/>
                </a:solidFill>
                <a:latin typeface="微软雅黑" pitchFamily="34" charset="-122"/>
                <a:ea typeface="微软雅黑" pitchFamily="34" charset="-122"/>
              </a:rPr>
              <a:t>第 </a:t>
            </a:r>
            <a:fld id="{2EEF1883-7A0E-4F66-9932-E581691AD397}" type="slidenum">
              <a:rPr lang="zh-CN" altLang="en-US" sz="1200">
                <a:solidFill>
                  <a:srgbClr val="F68426"/>
                </a:solidFill>
              </a:rPr>
              <a:pPr algn="ctr">
                <a:defRPr/>
              </a:pPr>
              <a:t>‹#›</a:t>
            </a:fld>
            <a:r>
              <a:rPr lang="zh-CN" altLang="en-US" sz="1200" dirty="0">
                <a:solidFill>
                  <a:srgbClr val="F68426"/>
                </a:solidFill>
              </a:rPr>
              <a:t>  </a:t>
            </a:r>
            <a:r>
              <a:rPr lang="zh-CN" altLang="en-US" sz="1200" dirty="0">
                <a:solidFill>
                  <a:srgbClr val="F68426"/>
                </a:solidFill>
                <a:latin typeface="微软雅黑" pitchFamily="34" charset="-122"/>
                <a:ea typeface="微软雅黑" pitchFamily="34" charset="-122"/>
              </a:rPr>
              <a:t>页</a:t>
            </a:r>
          </a:p>
        </p:txBody>
      </p:sp>
      <p:cxnSp>
        <p:nvCxnSpPr>
          <p:cNvPr id="17" name="直接连接符 16"/>
          <p:cNvCxnSpPr/>
          <p:nvPr userDrawn="1"/>
        </p:nvCxnSpPr>
        <p:spPr>
          <a:xfrm>
            <a:off x="8621395" y="6219288"/>
            <a:ext cx="522605" cy="0"/>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6" name="直接连接符 5"/>
          <p:cNvCxnSpPr/>
          <p:nvPr userDrawn="1"/>
        </p:nvCxnSpPr>
        <p:spPr>
          <a:xfrm>
            <a:off x="1872403" y="6225956"/>
            <a:ext cx="5939113" cy="0"/>
          </a:xfrm>
          <a:prstGeom prst="line">
            <a:avLst/>
          </a:prstGeom>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4840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目录页">
    <p:bg>
      <p:bgPr>
        <a:solidFill>
          <a:schemeClr val="bg1"/>
        </a:solidFill>
        <a:effectLst/>
      </p:bgPr>
    </p:bg>
    <p:spTree>
      <p:nvGrpSpPr>
        <p:cNvPr id="1" name=""/>
        <p:cNvGrpSpPr/>
        <p:nvPr/>
      </p:nvGrpSpPr>
      <p:grpSpPr>
        <a:xfrm>
          <a:off x="0" y="0"/>
          <a:ext cx="0" cy="0"/>
          <a:chOff x="0" y="0"/>
          <a:chExt cx="0" cy="0"/>
        </a:xfrm>
      </p:grpSpPr>
      <p:pic>
        <p:nvPicPr>
          <p:cNvPr id="14" name="图片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extBox 15"/>
          <p:cNvSpPr txBox="1"/>
          <p:nvPr userDrawn="1"/>
        </p:nvSpPr>
        <p:spPr>
          <a:xfrm>
            <a:off x="198652" y="6114783"/>
            <a:ext cx="971855" cy="276999"/>
          </a:xfrm>
          <a:prstGeom prst="rect">
            <a:avLst/>
          </a:prstGeom>
          <a:noFill/>
        </p:spPr>
        <p:txBody>
          <a:bodyPr wrap="square" rtlCol="0">
            <a:spAutoFit/>
          </a:bodyPr>
          <a:lstStyle/>
          <a:p>
            <a:pPr algn="ctr"/>
            <a:r>
              <a:rPr lang="en-US" altLang="zh-CN" sz="1200" dirty="0" smtClean="0">
                <a:solidFill>
                  <a:srgbClr val="FFC000"/>
                </a:solidFill>
                <a:latin typeface="Agency FB" panose="020B0503020202020204" pitchFamily="34" charset="0"/>
                <a:ea typeface="Adobe 宋体 Std L" pitchFamily="18" charset="-122"/>
              </a:rPr>
              <a:t>Transition Page</a:t>
            </a:r>
          </a:p>
        </p:txBody>
      </p:sp>
      <p:sp>
        <p:nvSpPr>
          <p:cNvPr id="16" name="文本框 15"/>
          <p:cNvSpPr txBox="1"/>
          <p:nvPr userDrawn="1"/>
        </p:nvSpPr>
        <p:spPr>
          <a:xfrm>
            <a:off x="198652" y="5674248"/>
            <a:ext cx="971855" cy="369332"/>
          </a:xfrm>
          <a:prstGeom prst="rect">
            <a:avLst/>
          </a:prstGeom>
          <a:noFill/>
        </p:spPr>
        <p:txBody>
          <a:bodyPr wrap="square" rtlCol="0">
            <a:spAutoFit/>
          </a:bodyPr>
          <a:lstStyle/>
          <a:p>
            <a:pPr algn="ctr"/>
            <a:r>
              <a:rPr lang="zh-CN" altLang="en-US" sz="1800" dirty="0" smtClean="0">
                <a:solidFill>
                  <a:srgbClr val="8BCD43"/>
                </a:solidFill>
                <a:ea typeface="微软雅黑"/>
              </a:rPr>
              <a:t>过渡页</a:t>
            </a:r>
            <a:endParaRPr lang="zh-CN" altLang="en-US" sz="1800" dirty="0">
              <a:solidFill>
                <a:srgbClr val="8BCD43"/>
              </a:solidFill>
              <a:ea typeface="微软雅黑"/>
            </a:endParaRPr>
          </a:p>
        </p:txBody>
      </p:sp>
      <p:sp>
        <p:nvSpPr>
          <p:cNvPr id="17" name="矩形 16"/>
          <p:cNvSpPr/>
          <p:nvPr userDrawn="1"/>
        </p:nvSpPr>
        <p:spPr>
          <a:xfrm>
            <a:off x="1211006" y="2"/>
            <a:ext cx="80979" cy="6858000"/>
          </a:xfrm>
          <a:prstGeom prst="rect">
            <a:avLst/>
          </a:prstGeom>
          <a:solidFill>
            <a:srgbClr val="FFFFFF">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Rectangle 3"/>
          <p:cNvSpPr/>
          <p:nvPr userDrawn="1"/>
        </p:nvSpPr>
        <p:spPr bwMode="auto">
          <a:xfrm>
            <a:off x="954540" y="437084"/>
            <a:ext cx="593911" cy="399628"/>
          </a:xfrm>
          <a:prstGeom prst="roundRect">
            <a:avLst/>
          </a:prstGeom>
          <a:solidFill>
            <a:srgbClr val="94C949"/>
          </a:solidFill>
          <a:ln w="9525" cap="flat" cmpd="sng" algn="ctr">
            <a:noFill/>
            <a:prstDash val="solid"/>
            <a:headEnd type="none" w="med" len="med"/>
            <a:tailEnd type="none" w="med" len="med"/>
          </a:ln>
          <a:effectLst/>
        </p:spPr>
        <p:txBody>
          <a:bodyPr rot="0" spcFirstLastPara="0" vertOverflow="overflow" horzOverflow="overflow" vert="horz" wrap="square" lIns="57067" tIns="28529" rIns="28529" bIns="57067" numCol="1" spcCol="0" rtlCol="0" fromWordArt="0" anchor="t" anchorCtr="0" forceAA="0" compatLnSpc="1">
            <a:prstTxWarp prst="textNoShape">
              <a:avLst/>
            </a:prstTxWarp>
            <a:noAutofit/>
          </a:bodyPr>
          <a:lstStyle/>
          <a:p>
            <a:pPr marL="0" marR="0" lvl="0" indent="0" defTabSz="684725" eaLnBrk="1" fontAlgn="auto" latinLnBrk="0" hangingPunct="1">
              <a:lnSpc>
                <a:spcPct val="100000"/>
              </a:lnSpc>
              <a:spcBef>
                <a:spcPts val="0"/>
              </a:spcBef>
              <a:spcAft>
                <a:spcPts val="0"/>
              </a:spcAft>
              <a:buClrTx/>
              <a:buSzTx/>
              <a:buFontTx/>
              <a:buNone/>
              <a:tabLst/>
              <a:defRPr/>
            </a:pPr>
            <a:endParaRPr kumimoji="0" lang="en-US" sz="1125" b="0" i="0" u="none" strike="noStrike" kern="0" cap="none" spc="-30" normalizeH="0" baseline="0" noProof="0" dirty="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0" name="TextBox 15"/>
          <p:cNvSpPr txBox="1"/>
          <p:nvPr userDrawn="1"/>
        </p:nvSpPr>
        <p:spPr>
          <a:xfrm>
            <a:off x="954540" y="452232"/>
            <a:ext cx="593911" cy="300082"/>
          </a:xfrm>
          <a:prstGeom prst="rect">
            <a:avLst/>
          </a:prstGeom>
          <a:noFill/>
        </p:spPr>
        <p:txBody>
          <a:bodyPr wrap="square" rtlCol="0">
            <a:spAutoFit/>
          </a:bodyPr>
          <a:lstStyle/>
          <a:p>
            <a:pPr algn="ctr"/>
            <a:fld id="{2EEF1883-7A0E-4F66-9932-E581691AD397}" type="slidenum">
              <a:rPr lang="zh-CN" altLang="en-US" sz="1350" smtClean="0">
                <a:solidFill>
                  <a:schemeClr val="bg1"/>
                </a:solidFill>
                <a:latin typeface="Impact" pitchFamily="34" charset="0"/>
              </a:rPr>
              <a:pPr algn="ctr"/>
              <a:t>‹#›</a:t>
            </a:fld>
            <a:r>
              <a:rPr lang="zh-CN" altLang="en-US" sz="1350" dirty="0" smtClean="0">
                <a:solidFill>
                  <a:schemeClr val="bg1"/>
                </a:solidFill>
                <a:latin typeface="Impact" pitchFamily="34" charset="0"/>
              </a:rPr>
              <a:t> </a:t>
            </a:r>
            <a:endParaRPr lang="zh-CN" altLang="en-US" sz="1350" b="0" dirty="0">
              <a:solidFill>
                <a:schemeClr val="bg1"/>
              </a:solidFill>
              <a:latin typeface="Impact" pitchFamily="34" charset="0"/>
              <a:ea typeface="微软雅黑" pitchFamily="34" charset="-122"/>
            </a:endParaRPr>
          </a:p>
        </p:txBody>
      </p:sp>
    </p:spTree>
    <p:extLst>
      <p:ext uri="{BB962C8B-B14F-4D97-AF65-F5344CB8AC3E}">
        <p14:creationId xmlns:p14="http://schemas.microsoft.com/office/powerpoint/2010/main" val="751778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过渡页1">
    <p:bg>
      <p:bgPr>
        <a:solidFill>
          <a:schemeClr val="bg1"/>
        </a:solidFill>
        <a:effectLst/>
      </p:bgPr>
    </p:bg>
    <p:spTree>
      <p:nvGrpSpPr>
        <p:cNvPr id="1" name=""/>
        <p:cNvGrpSpPr/>
        <p:nvPr/>
      </p:nvGrpSpPr>
      <p:grpSpPr>
        <a:xfrm>
          <a:off x="0" y="0"/>
          <a:ext cx="0" cy="0"/>
          <a:chOff x="0" y="0"/>
          <a:chExt cx="0" cy="0"/>
        </a:xfrm>
      </p:grpSpPr>
      <p:sp>
        <p:nvSpPr>
          <p:cNvPr id="18" name="TextBox 3"/>
          <p:cNvSpPr txBox="1"/>
          <p:nvPr userDrawn="1"/>
        </p:nvSpPr>
        <p:spPr>
          <a:xfrm>
            <a:off x="1062523" y="476672"/>
            <a:ext cx="1295807" cy="300082"/>
          </a:xfrm>
          <a:prstGeom prst="rect">
            <a:avLst/>
          </a:prstGeom>
          <a:noFill/>
        </p:spPr>
        <p:txBody>
          <a:bodyPr wrap="square">
            <a:spAutoFit/>
          </a:bodyPr>
          <a:lstStyle/>
          <a:p>
            <a:pPr algn="ctr">
              <a:defRPr/>
            </a:pPr>
            <a:r>
              <a:rPr lang="zh-CN" altLang="en-US" sz="1350" b="0" dirty="0" smtClean="0">
                <a:solidFill>
                  <a:schemeClr val="bg1"/>
                </a:solidFill>
                <a:latin typeface="微软雅黑" pitchFamily="34" charset="-122"/>
                <a:ea typeface="微软雅黑" pitchFamily="34" charset="-122"/>
              </a:rPr>
              <a:t>第一章 领导</a:t>
            </a:r>
          </a:p>
        </p:txBody>
      </p:sp>
      <p:sp>
        <p:nvSpPr>
          <p:cNvPr id="3" name="TextBox 3"/>
          <p:cNvSpPr txBox="1"/>
          <p:nvPr userDrawn="1"/>
        </p:nvSpPr>
        <p:spPr>
          <a:xfrm>
            <a:off x="2466314" y="539389"/>
            <a:ext cx="1727742" cy="276999"/>
          </a:xfrm>
          <a:prstGeom prst="rect">
            <a:avLst/>
          </a:prstGeom>
          <a:noFill/>
        </p:spPr>
        <p:txBody>
          <a:bodyPr wrap="square">
            <a:spAutoFit/>
          </a:bodyPr>
          <a:lstStyle/>
          <a:p>
            <a:pPr algn="l">
              <a:defRPr/>
            </a:pPr>
            <a:r>
              <a:rPr lang="en-US" altLang="zh-CN" sz="1200" b="0" dirty="0" smtClean="0">
                <a:solidFill>
                  <a:schemeClr val="bg1"/>
                </a:solidFill>
                <a:latin typeface="微软雅黑" pitchFamily="34" charset="-122"/>
                <a:ea typeface="微软雅黑" pitchFamily="34" charset="-122"/>
              </a:rPr>
              <a:t>1.1 </a:t>
            </a:r>
            <a:r>
              <a:rPr lang="zh-CN" altLang="en-US" sz="1200" b="0" dirty="0" smtClean="0">
                <a:solidFill>
                  <a:schemeClr val="bg1"/>
                </a:solidFill>
                <a:latin typeface="微软雅黑" pitchFamily="34" charset="-122"/>
                <a:ea typeface="微软雅黑" pitchFamily="34" charset="-122"/>
              </a:rPr>
              <a:t>领导的概念</a:t>
            </a:r>
          </a:p>
        </p:txBody>
      </p:sp>
    </p:spTree>
    <p:extLst>
      <p:ext uri="{BB962C8B-B14F-4D97-AF65-F5344CB8AC3E}">
        <p14:creationId xmlns:p14="http://schemas.microsoft.com/office/powerpoint/2010/main" val="576499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351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110426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799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41184988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9157057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772407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4" name="矩形 3"/>
          <p:cNvSpPr/>
          <p:nvPr userDrawn="1"/>
        </p:nvSpPr>
        <p:spPr>
          <a:xfrm>
            <a:off x="0" y="6337895"/>
            <a:ext cx="9144000" cy="216024"/>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a:solidFill>
                <a:prstClr val="white"/>
              </a:solidFill>
            </a:endParaRPr>
          </a:p>
        </p:txBody>
      </p:sp>
      <p:sp>
        <p:nvSpPr>
          <p:cNvPr id="5" name="矩形 7"/>
          <p:cNvSpPr>
            <a:spLocks noChangeArrowheads="1"/>
          </p:cNvSpPr>
          <p:nvPr userDrawn="1"/>
        </p:nvSpPr>
        <p:spPr bwMode="auto">
          <a:xfrm>
            <a:off x="250825" y="6324600"/>
            <a:ext cx="11608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1206500" fontAlgn="base">
              <a:spcBef>
                <a:spcPct val="0"/>
              </a:spcBef>
              <a:spcAft>
                <a:spcPct val="0"/>
              </a:spcAft>
            </a:pPr>
            <a:r>
              <a:rPr lang="en-US" altLang="zh-CN" sz="1000" dirty="0">
                <a:solidFill>
                  <a:srgbClr val="A6A6A6"/>
                </a:solidFill>
                <a:latin typeface="华文宋体" pitchFamily="2" charset="-122"/>
                <a:ea typeface="华文宋体" pitchFamily="2" charset="-122"/>
                <a:cs typeface="Levenim MT"/>
              </a:rPr>
              <a:t>©  </a:t>
            </a:r>
            <a:r>
              <a:rPr lang="zh-CN" altLang="en-US" sz="1000" dirty="0">
                <a:solidFill>
                  <a:prstClr val="white">
                    <a:lumMod val="85000"/>
                  </a:prstClr>
                </a:solidFill>
                <a:latin typeface="Arial Unicode MS" pitchFamily="34" charset="-122"/>
                <a:ea typeface="Arial Unicode MS" pitchFamily="34" charset="-122"/>
                <a:cs typeface="Arial Unicode MS" pitchFamily="34" charset="-122"/>
              </a:rPr>
              <a:t>*** ***</a:t>
            </a:r>
            <a:r>
              <a:rPr lang="en-US" altLang="zh-CN" sz="1000" dirty="0">
                <a:solidFill>
                  <a:prstClr val="white">
                    <a:lumMod val="85000"/>
                  </a:prstClr>
                </a:solidFill>
                <a:latin typeface="Arial Unicode MS" pitchFamily="34" charset="-122"/>
                <a:ea typeface="Arial Unicode MS" pitchFamily="34" charset="-122"/>
                <a:cs typeface="Arial Unicode MS" pitchFamily="34" charset="-122"/>
              </a:rPr>
              <a:t>Co., Ltd.</a:t>
            </a:r>
            <a:endParaRPr lang="zh-CN" altLang="en-US" sz="1000" dirty="0">
              <a:solidFill>
                <a:prstClr val="white">
                  <a:lumMod val="85000"/>
                </a:prstClr>
              </a:solidFill>
              <a:latin typeface="Arial Unicode MS" pitchFamily="34" charset="-122"/>
              <a:ea typeface="Arial Unicode MS" pitchFamily="34" charset="-122"/>
              <a:cs typeface="Arial Unicode MS" pitchFamily="34" charset="-122"/>
            </a:endParaRPr>
          </a:p>
        </p:txBody>
      </p:sp>
      <p:sp>
        <p:nvSpPr>
          <p:cNvPr id="6" name="灯片编号占位符 5"/>
          <p:cNvSpPr txBox="1">
            <a:spLocks/>
          </p:cNvSpPr>
          <p:nvPr userDrawn="1"/>
        </p:nvSpPr>
        <p:spPr>
          <a:xfrm>
            <a:off x="6542088" y="6292850"/>
            <a:ext cx="1485900" cy="304800"/>
          </a:xfrm>
          <a:prstGeom prst="rect">
            <a:avLst/>
          </a:prstGeom>
        </p:spPr>
        <p:txBody>
          <a:bodyPr anchor="ctr"/>
          <a:lstStyle>
            <a:defPPr>
              <a:defRPr lang="zh-CN"/>
            </a:defPPr>
            <a:lvl1pPr algn="r" rtl="0" fontAlgn="auto">
              <a:spcBef>
                <a:spcPts val="0"/>
              </a:spcBef>
              <a:spcAft>
                <a:spcPts val="0"/>
              </a:spcAft>
              <a:defRPr sz="1000" kern="1200">
                <a:solidFill>
                  <a:schemeClr val="bg1"/>
                </a:solidFill>
                <a:latin typeface="华文宋体" pitchFamily="2" charset="-122"/>
                <a:ea typeface="华文宋体" pitchFamily="2"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a:defRPr/>
            </a:pPr>
            <a:r>
              <a:rPr lang="zh-CN" altLang="en-US" dirty="0" smtClean="0">
                <a:solidFill>
                  <a:prstClr val="white"/>
                </a:solidFill>
                <a:latin typeface="微软雅黑" pitchFamily="34" charset="-122"/>
                <a:ea typeface="微软雅黑" pitchFamily="34" charset="-122"/>
              </a:rPr>
              <a:t> </a:t>
            </a:r>
            <a:r>
              <a:rPr lang="en-US" altLang="zh-CN" dirty="0" smtClean="0">
                <a:solidFill>
                  <a:prstClr val="white"/>
                </a:solidFill>
                <a:latin typeface="微软雅黑" pitchFamily="34" charset="-122"/>
                <a:ea typeface="微软雅黑" pitchFamily="34" charset="-122"/>
              </a:rPr>
              <a:t>Page   </a:t>
            </a:r>
            <a:fld id="{2EEF1883-7A0E-4F66-9932-E581691AD397}" type="slidenum">
              <a:rPr lang="zh-CN" altLang="en-US" smtClean="0">
                <a:solidFill>
                  <a:prstClr val="white"/>
                </a:solidFill>
              </a:rPr>
              <a:pPr>
                <a:defRPr/>
              </a:pPr>
              <a:t>‹#›</a:t>
            </a:fld>
            <a:endParaRPr lang="zh-CN" altLang="en-US" dirty="0">
              <a:solidFill>
                <a:prstClr val="white"/>
              </a:solidFill>
            </a:endParaRPr>
          </a:p>
        </p:txBody>
      </p:sp>
      <p:cxnSp>
        <p:nvCxnSpPr>
          <p:cNvPr id="7" name="直接连接符 6"/>
          <p:cNvCxnSpPr/>
          <p:nvPr userDrawn="1"/>
        </p:nvCxnSpPr>
        <p:spPr>
          <a:xfrm>
            <a:off x="1724025" y="493713"/>
            <a:ext cx="0" cy="2619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内容占位符 2"/>
          <p:cNvSpPr>
            <a:spLocks noGrp="1"/>
          </p:cNvSpPr>
          <p:nvPr>
            <p:ph idx="1"/>
          </p:nvPr>
        </p:nvSpPr>
        <p:spPr>
          <a:xfrm>
            <a:off x="457200" y="1285860"/>
            <a:ext cx="8229600" cy="4840303"/>
          </a:xfrm>
        </p:spPr>
        <p:txBody>
          <a:bodyPr/>
          <a:lstStyle>
            <a:lvl1pPr>
              <a:defRPr sz="3200">
                <a:latin typeface="幼圆" pitchFamily="49" charset="-122"/>
                <a:ea typeface="幼圆" pitchFamily="49" charset="-122"/>
              </a:defRPr>
            </a:lvl1pPr>
            <a:lvl2pPr>
              <a:defRPr sz="3200">
                <a:latin typeface="幼圆" pitchFamily="49" charset="-122"/>
                <a:ea typeface="幼圆" pitchFamily="49" charset="-122"/>
              </a:defRPr>
            </a:lvl2pPr>
            <a:lvl3pPr>
              <a:defRPr sz="3200">
                <a:latin typeface="幼圆" pitchFamily="49" charset="-122"/>
                <a:ea typeface="幼圆" pitchFamily="49" charset="-122"/>
              </a:defRPr>
            </a:lvl3pPr>
            <a:lvl4pPr>
              <a:defRPr sz="3200">
                <a:latin typeface="幼圆" pitchFamily="49" charset="-122"/>
                <a:ea typeface="幼圆" pitchFamily="49" charset="-122"/>
              </a:defRPr>
            </a:lvl4pPr>
            <a:lvl5pPr>
              <a:defRPr sz="3200">
                <a:latin typeface="幼圆" pitchFamily="49" charset="-122"/>
                <a:ea typeface="幼圆" pitchFamily="49"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12" name="标题 1"/>
          <p:cNvSpPr>
            <a:spLocks noGrp="1"/>
          </p:cNvSpPr>
          <p:nvPr>
            <p:ph type="title"/>
          </p:nvPr>
        </p:nvSpPr>
        <p:spPr>
          <a:xfrm>
            <a:off x="1753344" y="481236"/>
            <a:ext cx="6635080" cy="288032"/>
          </a:xfrm>
        </p:spPr>
        <p:txBody>
          <a:bodyPr>
            <a:normAutofit/>
          </a:bodyPr>
          <a:lstStyle>
            <a:lvl1pPr algn="l">
              <a:defRPr sz="1600">
                <a:latin typeface="微软雅黑" pitchFamily="34" charset="-122"/>
                <a:ea typeface="微软雅黑" pitchFamily="34" charset="-122"/>
              </a:defRPr>
            </a:lvl1pPr>
          </a:lstStyle>
          <a:p>
            <a:r>
              <a:rPr lang="zh-CN" altLang="en-US" dirty="0" smtClean="0"/>
              <a:t>单击此处编辑母版标题样式</a:t>
            </a:r>
            <a:endParaRPr lang="zh-CN" altLang="en-US" dirty="0"/>
          </a:p>
        </p:txBody>
      </p:sp>
      <p:sp>
        <p:nvSpPr>
          <p:cNvPr id="10" name="TextBox 9"/>
          <p:cNvSpPr txBox="1"/>
          <p:nvPr userDrawn="1"/>
        </p:nvSpPr>
        <p:spPr>
          <a:xfrm>
            <a:off x="827583" y="404664"/>
            <a:ext cx="896441" cy="369332"/>
          </a:xfrm>
          <a:prstGeom prst="rect">
            <a:avLst/>
          </a:prstGeom>
          <a:noFill/>
          <a:effectLst>
            <a:reflection blurRad="6350" stA="50000" endA="300" endPos="38500" dist="50800" dir="5400000" sy="-100000" algn="bl" rotWithShape="0"/>
          </a:effectLst>
        </p:spPr>
        <p:txBody>
          <a:bodyPr wrap="square" rtlCol="0">
            <a:spAutoFit/>
          </a:bodyPr>
          <a:lstStyle/>
          <a:p>
            <a:pPr fontAlgn="base">
              <a:spcBef>
                <a:spcPct val="0"/>
              </a:spcBef>
              <a:spcAft>
                <a:spcPct val="0"/>
              </a:spcAft>
            </a:pPr>
            <a:r>
              <a:rPr lang="en-US" altLang="zh-CN"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spTree>
    <p:extLst>
      <p:ext uri="{BB962C8B-B14F-4D97-AF65-F5344CB8AC3E}">
        <p14:creationId xmlns:p14="http://schemas.microsoft.com/office/powerpoint/2010/main" val="103208453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1826419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562253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7117803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8612019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40754807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137233054"/>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029766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2225923314"/>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9" name="Footer Placeholder 8"/>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10" name="Slide Number Placeholder 9"/>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1502045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82218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7" name="矩形 6"/>
          <p:cNvSpPr/>
          <p:nvPr userDrawn="1"/>
        </p:nvSpPr>
        <p:spPr>
          <a:xfrm>
            <a:off x="0" y="1124745"/>
            <a:ext cx="9144000" cy="4824536"/>
          </a:xfrm>
          <a:prstGeom prst="rect">
            <a:avLst/>
          </a:prstGeom>
          <a:solidFill>
            <a:srgbClr val="F9F9F9"/>
          </a:solidFill>
          <a:ln w="9525">
            <a:solidFill>
              <a:srgbClr val="E2E2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TextBox 7"/>
          <p:cNvSpPr txBox="1"/>
          <p:nvPr userDrawn="1"/>
        </p:nvSpPr>
        <p:spPr>
          <a:xfrm>
            <a:off x="8220624" y="572430"/>
            <a:ext cx="672418" cy="507831"/>
          </a:xfrm>
          <a:prstGeom prst="rect">
            <a:avLst/>
          </a:prstGeom>
          <a:noFill/>
          <a:effectLst>
            <a:reflection blurRad="6350" stA="50000" endA="300" endPos="38500" dist="50800" dir="5400000" sy="-100000" algn="bl" rotWithShape="0"/>
          </a:effectLst>
        </p:spPr>
        <p:txBody>
          <a:bodyPr wrap="square" rtlCol="0">
            <a:spAutoFit/>
          </a:bodyPr>
          <a:lstStyle/>
          <a:p>
            <a:pPr marL="0" algn="r" defTabSz="685891" rtl="0" eaLnBrk="1" latinLnBrk="0" hangingPunct="1"/>
            <a:r>
              <a:rPr lang="en-US" altLang="zh-CN" sz="1350" kern="1200" dirty="0" smtClean="0">
                <a:solidFill>
                  <a:srgbClr val="7BC143"/>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sz="1350" kern="1200" dirty="0">
              <a:solidFill>
                <a:srgbClr val="7BC143"/>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sp>
        <p:nvSpPr>
          <p:cNvPr id="9" name="标题 1"/>
          <p:cNvSpPr txBox="1">
            <a:spLocks/>
          </p:cNvSpPr>
          <p:nvPr userDrawn="1"/>
        </p:nvSpPr>
        <p:spPr>
          <a:xfrm>
            <a:off x="7110612" y="637818"/>
            <a:ext cx="1086921" cy="288032"/>
          </a:xfrm>
          <a:prstGeom prst="rect">
            <a:avLst/>
          </a:prstGeom>
          <a:ln>
            <a:noFill/>
          </a:ln>
        </p:spPr>
        <p:txBody>
          <a:bodyPr>
            <a:normAutofit/>
          </a:bodyPr>
          <a:lstStyle>
            <a:lvl1pPr algn="l" defTabSz="914400" rtl="0" eaLnBrk="1" latinLnBrk="0" hangingPunct="1">
              <a:spcBef>
                <a:spcPct val="0"/>
              </a:spcBef>
              <a:buNone/>
              <a:defRPr sz="1600" kern="1200">
                <a:solidFill>
                  <a:schemeClr val="tx1"/>
                </a:solidFill>
                <a:latin typeface="微软雅黑" pitchFamily="34" charset="-122"/>
                <a:ea typeface="微软雅黑" pitchFamily="34" charset="-122"/>
                <a:cs typeface="+mj-cs"/>
              </a:defRPr>
            </a:lvl1pPr>
          </a:lstStyle>
          <a:p>
            <a:pPr marL="0" algn="r" defTabSz="685891" rtl="0" eaLnBrk="1" latinLnBrk="0" hangingPunct="1"/>
            <a:r>
              <a:rPr lang="zh-CN" altLang="en-US" sz="1200" kern="1200" dirty="0" smtClean="0">
                <a:solidFill>
                  <a:srgbClr val="7BC143"/>
                </a:solidFill>
                <a:latin typeface="微软雅黑" pitchFamily="34" charset="-122"/>
                <a:ea typeface="微软雅黑" pitchFamily="34" charset="-122"/>
                <a:cs typeface="+mj-cs"/>
              </a:rPr>
              <a:t>过渡页</a:t>
            </a:r>
            <a:endParaRPr lang="zh-CN" altLang="en-US" sz="1200" kern="1200" dirty="0">
              <a:solidFill>
                <a:srgbClr val="7BC143"/>
              </a:solidFill>
              <a:latin typeface="微软雅黑" pitchFamily="34" charset="-122"/>
              <a:ea typeface="微软雅黑" pitchFamily="34" charset="-122"/>
              <a:cs typeface="+mj-cs"/>
            </a:endParaRPr>
          </a:p>
        </p:txBody>
      </p:sp>
      <p:cxnSp>
        <p:nvCxnSpPr>
          <p:cNvPr id="10" name="直接连接符 9"/>
          <p:cNvCxnSpPr/>
          <p:nvPr userDrawn="1"/>
        </p:nvCxnSpPr>
        <p:spPr>
          <a:xfrm>
            <a:off x="8220624" y="626129"/>
            <a:ext cx="0" cy="2619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7748681" y="6237312"/>
            <a:ext cx="820283" cy="369332"/>
          </a:xfrm>
          <a:prstGeom prst="rect">
            <a:avLst/>
          </a:prstGeom>
        </p:spPr>
        <p:txBody>
          <a:bodyPr/>
          <a:lstStyle/>
          <a:p>
            <a:pPr algn="ctr">
              <a:defRPr/>
            </a:pPr>
            <a:r>
              <a:rPr lang="zh-CN" altLang="en-US" sz="1200" dirty="0">
                <a:solidFill>
                  <a:srgbClr val="7BC143"/>
                </a:solidFill>
                <a:latin typeface="微软雅黑" pitchFamily="34" charset="-122"/>
                <a:ea typeface="微软雅黑" pitchFamily="34" charset="-122"/>
              </a:rPr>
              <a:t>第 </a:t>
            </a:r>
            <a:fld id="{2EEF1883-7A0E-4F66-9932-E581691AD397}" type="slidenum">
              <a:rPr lang="zh-CN" altLang="en-US" sz="1200">
                <a:solidFill>
                  <a:srgbClr val="7BC143"/>
                </a:solidFill>
              </a:rPr>
              <a:pPr algn="ctr">
                <a:defRPr/>
              </a:pPr>
              <a:t>‹#›</a:t>
            </a:fld>
            <a:r>
              <a:rPr lang="zh-CN" altLang="en-US" sz="1200" dirty="0">
                <a:solidFill>
                  <a:srgbClr val="7BC143"/>
                </a:solidFill>
              </a:rPr>
              <a:t>  </a:t>
            </a:r>
            <a:r>
              <a:rPr lang="zh-CN" altLang="en-US" sz="1200" dirty="0">
                <a:solidFill>
                  <a:srgbClr val="7BC143"/>
                </a:solidFill>
                <a:latin typeface="微软雅黑" pitchFamily="34" charset="-122"/>
                <a:ea typeface="微软雅黑" pitchFamily="34" charset="-122"/>
              </a:rPr>
              <a:t>页</a:t>
            </a:r>
          </a:p>
        </p:txBody>
      </p:sp>
      <p:pic>
        <p:nvPicPr>
          <p:cNvPr id="14" name="Picture 5" descr="E:\仝德志文件，勿删！\03-参考文档\！PPT图片及版面资源\06-PPT精选插图\12-标签\绿色嵌入.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97125" y="18001"/>
            <a:ext cx="1080141" cy="110897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userDrawn="1"/>
        </p:nvSpPr>
        <p:spPr>
          <a:xfrm rot="20301389">
            <a:off x="357747" y="238685"/>
            <a:ext cx="877163" cy="300082"/>
          </a:xfrm>
          <a:prstGeom prst="rect">
            <a:avLst/>
          </a:prstGeom>
          <a:noFill/>
        </p:spPr>
        <p:txBody>
          <a:bodyPr wrap="none" rtlCol="0">
            <a:spAutoFit/>
          </a:bodyPr>
          <a:lstStyle/>
          <a:p>
            <a:r>
              <a:rPr lang="zh-CN" altLang="en-US" sz="1350" dirty="0" smtClean="0">
                <a:solidFill>
                  <a:schemeClr val="bg1"/>
                </a:solidFill>
                <a:latin typeface="微软雅黑" pitchFamily="34" charset="-122"/>
                <a:ea typeface="微软雅黑" pitchFamily="34" charset="-122"/>
              </a:rPr>
              <a:t>一级标题</a:t>
            </a:r>
            <a:endParaRPr lang="zh-CN" altLang="en-US" sz="135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230140095"/>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275504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5008517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pPr>
              <a:defRPr/>
            </a:pPr>
            <a:endParaRPr lang="zh-CN" altLang="en-US">
              <a:solidFill>
                <a:prstClr val="black">
                  <a:tint val="75000"/>
                </a:prstClr>
              </a:solidFill>
            </a:endParaRPr>
          </a:p>
        </p:txBody>
      </p:sp>
      <p:sp>
        <p:nvSpPr>
          <p:cNvPr id="11" name="Slide Number Placeholder 10"/>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133618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pPr>
              <a:defRPr/>
            </a:pPr>
            <a:endParaRPr lang="zh-CN" altLang="en-US">
              <a:solidFill>
                <a:prstClr val="black">
                  <a:tint val="75000"/>
                </a:prstClr>
              </a:solidFill>
            </a:endParaRPr>
          </a:p>
        </p:txBody>
      </p:sp>
      <p:sp>
        <p:nvSpPr>
          <p:cNvPr id="10" name="Slide Number Placeholder 9"/>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4461601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5507764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27D659BA-E088-4DA1-9C62-173506521D82}" type="datetimeFigureOut">
              <a:rPr lang="zh-CN" altLang="en-US" smtClean="0">
                <a:solidFill>
                  <a:prstClr val="black">
                    <a:tint val="75000"/>
                  </a:prstClr>
                </a:solidFill>
              </a:rPr>
              <a:pPr>
                <a:defRPr/>
              </a:pPr>
              <a:t>2020/9/23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D63345B-D36A-42AB-8227-A7DE3FB9CDB6}" type="slidenum">
              <a:rPr lang="zh-CN" altLang="en-US" smtClean="0">
                <a:solidFill>
                  <a:prstClr val="black">
                    <a:tint val="75000"/>
                  </a:prstClr>
                </a:solidFill>
              </a:rPr>
              <a:pPr>
                <a:def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1687794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7" name="矩形 6"/>
          <p:cNvSpPr/>
          <p:nvPr userDrawn="1"/>
        </p:nvSpPr>
        <p:spPr>
          <a:xfrm>
            <a:off x="0" y="0"/>
            <a:ext cx="9144000" cy="1052736"/>
          </a:xfrm>
          <a:prstGeom prst="rect">
            <a:avLst/>
          </a:prstGeom>
          <a:solidFill>
            <a:srgbClr val="6CA62C"/>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350"/>
          </a:p>
        </p:txBody>
      </p:sp>
      <p:sp>
        <p:nvSpPr>
          <p:cNvPr id="8" name="矩形 7"/>
          <p:cNvSpPr/>
          <p:nvPr userDrawn="1"/>
        </p:nvSpPr>
        <p:spPr>
          <a:xfrm>
            <a:off x="0" y="6331632"/>
            <a:ext cx="9144000" cy="526368"/>
          </a:xfrm>
          <a:prstGeom prst="rect">
            <a:avLst/>
          </a:prstGeom>
          <a:solidFill>
            <a:srgbClr val="6CA62C"/>
          </a:solidFill>
          <a:ln>
            <a:noFill/>
          </a:ln>
        </p:spPr>
        <p:style>
          <a:lnRef idx="1">
            <a:schemeClr val="dk1"/>
          </a:lnRef>
          <a:fillRef idx="3">
            <a:schemeClr val="dk1"/>
          </a:fillRef>
          <a:effectRef idx="2">
            <a:schemeClr val="dk1"/>
          </a:effectRef>
          <a:fontRef idx="minor">
            <a:schemeClr val="lt1"/>
          </a:fontRef>
        </p:style>
        <p:txBody>
          <a:bodyPr rtlCol="0" anchor="ctr"/>
          <a:lstStyle/>
          <a:p>
            <a:pPr lvl="0" algn="ctr"/>
            <a:endParaRPr lang="en-US" sz="1350"/>
          </a:p>
        </p:txBody>
      </p:sp>
      <p:sp>
        <p:nvSpPr>
          <p:cNvPr id="9" name="椭圆 8"/>
          <p:cNvSpPr/>
          <p:nvPr userDrawn="1"/>
        </p:nvSpPr>
        <p:spPr>
          <a:xfrm>
            <a:off x="3490793" y="6522816"/>
            <a:ext cx="107972" cy="144000"/>
          </a:xfrm>
          <a:prstGeom prst="ellipse">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0" name="椭圆 9"/>
          <p:cNvSpPr/>
          <p:nvPr userDrawn="1"/>
        </p:nvSpPr>
        <p:spPr>
          <a:xfrm>
            <a:off x="3706618" y="6522816"/>
            <a:ext cx="107972" cy="144000"/>
          </a:xfrm>
          <a:prstGeom prst="ellipse">
            <a:avLst/>
          </a:prstGeom>
          <a:solidFill>
            <a:schemeClr val="bg1">
              <a:lumMod val="9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1" name="椭圆 10"/>
          <p:cNvSpPr/>
          <p:nvPr userDrawn="1"/>
        </p:nvSpPr>
        <p:spPr>
          <a:xfrm>
            <a:off x="3922444" y="6522816"/>
            <a:ext cx="107972" cy="144000"/>
          </a:xfrm>
          <a:prstGeom prst="ellipse">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zh-CN" altLang="en-US" sz="1350"/>
          </a:p>
        </p:txBody>
      </p:sp>
      <p:sp>
        <p:nvSpPr>
          <p:cNvPr id="12" name="TextBox 28"/>
          <p:cNvSpPr txBox="1">
            <a:spLocks noChangeArrowheads="1"/>
          </p:cNvSpPr>
          <p:nvPr userDrawn="1"/>
        </p:nvSpPr>
        <p:spPr bwMode="auto">
          <a:xfrm>
            <a:off x="4246302" y="6394762"/>
            <a:ext cx="270134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宋体" charset="-122"/>
              </a:defRPr>
            </a:lvl1pPr>
            <a:lvl2pPr marL="742950" indent="-285750" eaLnBrk="0" hangingPunct="0">
              <a:defRPr sz="2000">
                <a:solidFill>
                  <a:schemeClr val="tx1"/>
                </a:solidFill>
                <a:latin typeface="Arial" charset="0"/>
                <a:ea typeface="宋体" charset="-122"/>
              </a:defRPr>
            </a:lvl2pPr>
            <a:lvl3pPr marL="1143000" indent="-228600" eaLnBrk="0" hangingPunct="0">
              <a:defRPr sz="2000">
                <a:solidFill>
                  <a:schemeClr val="tx1"/>
                </a:solidFill>
                <a:latin typeface="Arial" charset="0"/>
                <a:ea typeface="宋体" charset="-122"/>
              </a:defRPr>
            </a:lvl3pPr>
            <a:lvl4pPr marL="1600200" indent="-228600" eaLnBrk="0" hangingPunct="0">
              <a:defRPr sz="2000">
                <a:solidFill>
                  <a:schemeClr val="tx1"/>
                </a:solidFill>
                <a:latin typeface="Arial" charset="0"/>
                <a:ea typeface="宋体" charset="-122"/>
              </a:defRPr>
            </a:lvl4pPr>
            <a:lvl5pPr eaLnBrk="0" hangingPunct="0">
              <a:defRPr sz="2000">
                <a:solidFill>
                  <a:schemeClr val="tx1"/>
                </a:solidFill>
                <a:latin typeface="Arial" charset="0"/>
                <a:ea typeface="宋体" charset="-122"/>
              </a:defRPr>
            </a:lvl5pPr>
            <a:lvl6pPr marL="2514600" indent="-228600" defTabSz="1028700" eaLnBrk="0" fontAlgn="base" hangingPunct="0">
              <a:spcBef>
                <a:spcPct val="0"/>
              </a:spcBef>
              <a:spcAft>
                <a:spcPct val="0"/>
              </a:spcAft>
              <a:defRPr sz="2000">
                <a:solidFill>
                  <a:schemeClr val="tx1"/>
                </a:solidFill>
                <a:latin typeface="Arial" charset="0"/>
                <a:ea typeface="宋体" charset="-122"/>
              </a:defRPr>
            </a:lvl6pPr>
            <a:lvl7pPr marL="2971800" indent="-228600" defTabSz="1028700" eaLnBrk="0" fontAlgn="base" hangingPunct="0">
              <a:spcBef>
                <a:spcPct val="0"/>
              </a:spcBef>
              <a:spcAft>
                <a:spcPct val="0"/>
              </a:spcAft>
              <a:defRPr sz="2000">
                <a:solidFill>
                  <a:schemeClr val="tx1"/>
                </a:solidFill>
                <a:latin typeface="Arial" charset="0"/>
                <a:ea typeface="宋体" charset="-122"/>
              </a:defRPr>
            </a:lvl7pPr>
            <a:lvl8pPr marL="3429000" indent="-228600" defTabSz="1028700" eaLnBrk="0" fontAlgn="base" hangingPunct="0">
              <a:spcBef>
                <a:spcPct val="0"/>
              </a:spcBef>
              <a:spcAft>
                <a:spcPct val="0"/>
              </a:spcAft>
              <a:defRPr sz="2000">
                <a:solidFill>
                  <a:schemeClr val="tx1"/>
                </a:solidFill>
                <a:latin typeface="Arial" charset="0"/>
                <a:ea typeface="宋体" charset="-122"/>
              </a:defRPr>
            </a:lvl8pPr>
            <a:lvl9pPr marL="3886200" indent="-228600" defTabSz="1028700" eaLnBrk="0" fontAlgn="base" hangingPunct="0">
              <a:spcBef>
                <a:spcPct val="0"/>
              </a:spcBef>
              <a:spcAft>
                <a:spcPct val="0"/>
              </a:spcAft>
              <a:defRPr sz="2000">
                <a:solidFill>
                  <a:schemeClr val="tx1"/>
                </a:solidFill>
                <a:latin typeface="Arial" charset="0"/>
                <a:ea typeface="宋体" charset="-122"/>
              </a:defRPr>
            </a:lvl9pPr>
          </a:lstStyle>
          <a:p>
            <a:pPr eaLnBrk="1" hangingPunct="1"/>
            <a:r>
              <a:rPr lang="zh-CN" altLang="en-US" sz="1500" b="1" dirty="0" smtClean="0">
                <a:solidFill>
                  <a:schemeClr val="bg1">
                    <a:lumMod val="95000"/>
                  </a:schemeClr>
                </a:solidFill>
                <a:latin typeface="微软雅黑" pitchFamily="34" charset="-122"/>
                <a:ea typeface="微软雅黑" pitchFamily="34" charset="-122"/>
              </a:rPr>
              <a:t>课程开发的原则</a:t>
            </a:r>
            <a:endParaRPr lang="zh-CN" altLang="en-US" sz="1500" b="1" dirty="0">
              <a:solidFill>
                <a:schemeClr val="bg1">
                  <a:lumMod val="95000"/>
                </a:schemeClr>
              </a:solidFill>
              <a:latin typeface="微软雅黑" pitchFamily="34" charset="-122"/>
              <a:ea typeface="微软雅黑" pitchFamily="34" charset="-122"/>
            </a:endParaRPr>
          </a:p>
        </p:txBody>
      </p:sp>
      <p:cxnSp>
        <p:nvCxnSpPr>
          <p:cNvPr id="13" name="直接连接符 12"/>
          <p:cNvCxnSpPr/>
          <p:nvPr userDrawn="1"/>
        </p:nvCxnSpPr>
        <p:spPr>
          <a:xfrm>
            <a:off x="198653" y="620688"/>
            <a:ext cx="874669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144661" y="188640"/>
            <a:ext cx="672156" cy="507831"/>
          </a:xfrm>
          <a:prstGeom prst="rect">
            <a:avLst/>
          </a:prstGeom>
          <a:noFill/>
          <a:effectLst>
            <a:reflection blurRad="6350" stA="50000" endA="300" endPos="38500" dist="50800" dir="5400000" sy="-100000" algn="bl" rotWithShape="0"/>
          </a:effectLst>
        </p:spPr>
        <p:txBody>
          <a:bodyPr wrap="square" rtlCol="0">
            <a:spAutoFit/>
          </a:bodyPr>
          <a:lstStyle/>
          <a:p>
            <a:pPr marL="0" algn="l" defTabSz="685617" rtl="0" eaLnBrk="1" latinLnBrk="0" hangingPunct="1"/>
            <a:r>
              <a:rPr lang="en-US" altLang="zh-CN" sz="1350" kern="1200" dirty="0" smtClean="0">
                <a:solidFill>
                  <a:schemeClr val="bg1"/>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sz="1350" kern="1200" dirty="0">
              <a:solidFill>
                <a:schemeClr val="bg1"/>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cxnSp>
        <p:nvCxnSpPr>
          <p:cNvPr id="15" name="直接连接符 14"/>
          <p:cNvCxnSpPr/>
          <p:nvPr userDrawn="1"/>
        </p:nvCxnSpPr>
        <p:spPr>
          <a:xfrm>
            <a:off x="816817" y="242339"/>
            <a:ext cx="0" cy="2619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908825" y="219796"/>
            <a:ext cx="2237922" cy="276999"/>
          </a:xfrm>
          <a:prstGeom prst="rect">
            <a:avLst/>
          </a:prstGeom>
          <a:noFill/>
          <a:effectLst>
            <a:reflection blurRad="6350" stA="50000" endA="300" endPos="38500" dist="50800" dir="5400000" sy="-100000" algn="bl" rotWithShape="0"/>
          </a:effectLst>
        </p:spPr>
        <p:txBody>
          <a:bodyPr wrap="square" rtlCol="0">
            <a:spAutoFit/>
          </a:bodyPr>
          <a:lstStyle/>
          <a:p>
            <a:pPr marL="0" algn="l" defTabSz="685617" rtl="0" eaLnBrk="1" latinLnBrk="0" hangingPunct="1"/>
            <a:r>
              <a:rPr lang="zh-CN" altLang="en-US" sz="1200" kern="1200" dirty="0" smtClean="0">
                <a:solidFill>
                  <a:schemeClr val="bg1"/>
                </a:solidFill>
                <a:latin typeface="微软雅黑" pitchFamily="34" charset="-122"/>
                <a:ea typeface="微软雅黑" pitchFamily="34" charset="-122"/>
                <a:cs typeface="+mn-cs"/>
              </a:rPr>
              <a:t>正文 </a:t>
            </a:r>
            <a:r>
              <a:rPr lang="en-US" altLang="zh-CN" sz="1200" kern="1200" dirty="0" smtClean="0">
                <a:solidFill>
                  <a:schemeClr val="bg1"/>
                </a:solidFill>
                <a:latin typeface="微软雅黑" pitchFamily="34" charset="-122"/>
                <a:ea typeface="微软雅黑" pitchFamily="34" charset="-122"/>
                <a:cs typeface="+mn-cs"/>
              </a:rPr>
              <a:t>. </a:t>
            </a:r>
            <a:r>
              <a:rPr lang="zh-CN" altLang="en-US" sz="1200" kern="1200" dirty="0" smtClean="0">
                <a:solidFill>
                  <a:schemeClr val="bg1"/>
                </a:solidFill>
                <a:latin typeface="微软雅黑" pitchFamily="34" charset="-122"/>
                <a:ea typeface="微软雅黑" pitchFamily="34" charset="-122"/>
                <a:cs typeface="+mn-cs"/>
              </a:rPr>
              <a:t>第二章</a:t>
            </a:r>
          </a:p>
        </p:txBody>
      </p:sp>
      <p:sp>
        <p:nvSpPr>
          <p:cNvPr id="17" name="矩形 16"/>
          <p:cNvSpPr/>
          <p:nvPr userDrawn="1"/>
        </p:nvSpPr>
        <p:spPr>
          <a:xfrm>
            <a:off x="404537" y="683404"/>
            <a:ext cx="819962" cy="369332"/>
          </a:xfrm>
          <a:prstGeom prst="rect">
            <a:avLst/>
          </a:prstGeom>
        </p:spPr>
        <p:txBody>
          <a:bodyPr/>
          <a:lstStyle/>
          <a:p>
            <a:pPr algn="ctr">
              <a:defRPr/>
            </a:pPr>
            <a:r>
              <a:rPr lang="zh-CN" altLang="en-US" sz="1200" dirty="0">
                <a:solidFill>
                  <a:schemeClr val="bg1"/>
                </a:solidFill>
                <a:latin typeface="微软雅黑" pitchFamily="34" charset="-122"/>
                <a:ea typeface="微软雅黑" pitchFamily="34" charset="-122"/>
              </a:rPr>
              <a:t>第 </a:t>
            </a:r>
            <a:fld id="{2EEF1883-7A0E-4F66-9932-E581691AD397}" type="slidenum">
              <a:rPr lang="zh-CN" altLang="en-US" sz="1200">
                <a:solidFill>
                  <a:schemeClr val="bg1"/>
                </a:solidFill>
              </a:rPr>
              <a:pPr algn="ctr">
                <a:defRPr/>
              </a:pPr>
              <a:t>‹#›</a:t>
            </a:fld>
            <a:r>
              <a:rPr lang="zh-CN" altLang="en-US" sz="1200" dirty="0">
                <a:solidFill>
                  <a:schemeClr val="bg1"/>
                </a:solidFill>
              </a:rPr>
              <a:t>  </a:t>
            </a:r>
            <a:r>
              <a:rPr lang="zh-CN" altLang="en-US" sz="1200" dirty="0">
                <a:solidFill>
                  <a:schemeClr val="bg1"/>
                </a:solidFill>
                <a:latin typeface="微软雅黑" pitchFamily="34" charset="-122"/>
                <a:ea typeface="微软雅黑" pitchFamily="34" charset="-122"/>
              </a:rPr>
              <a:t>页</a:t>
            </a:r>
          </a:p>
        </p:txBody>
      </p:sp>
    </p:spTree>
    <p:extLst>
      <p:ext uri="{BB962C8B-B14F-4D97-AF65-F5344CB8AC3E}">
        <p14:creationId xmlns:p14="http://schemas.microsoft.com/office/powerpoint/2010/main" val="365162582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12871092-E0E6-4BC1-846A-2AEE184FCE0E}"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lvl1pPr>
              <a:defRPr/>
            </a:lvl1pPr>
          </a:lstStyle>
          <a:p>
            <a:pPr>
              <a:defRPr/>
            </a:pPr>
            <a:fld id="{E1207E15-CA33-42BD-A632-FA1126A22B29}"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61023335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79309" y="32210"/>
            <a:ext cx="8229600" cy="1143000"/>
          </a:xfrm>
        </p:spPr>
        <p:txBody>
          <a:bodyPr>
            <a:normAutofit/>
          </a:bodyPr>
          <a:lstStyle>
            <a:lvl1pPr algn="l">
              <a:defRPr sz="3200" b="1">
                <a:solidFill>
                  <a:schemeClr val="bg1">
                    <a:lumMod val="65000"/>
                  </a:schemeClr>
                </a:solidFill>
                <a:latin typeface="微软雅黑" pitchFamily="34" charset="-122"/>
                <a:ea typeface="微软雅黑" pitchFamily="34" charset="-122"/>
              </a:defRPr>
            </a:lvl1p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CFCCCD06-7284-4B1C-9FEA-689E21B70E9F}"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lvl1pPr>
              <a:defRPr/>
            </a:lvl1pPr>
          </a:lstStyle>
          <a:p>
            <a:pPr>
              <a:defRPr/>
            </a:pPr>
            <a:fld id="{8ADA330D-43C8-40DA-9642-7B8055C8DDA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23741608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C6C37066-0F89-4633-A296-F98431D51636}"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lvl1pPr>
              <a:defRPr/>
            </a:lvl1pPr>
          </a:lstStyle>
          <a:p>
            <a:pPr>
              <a:defRPr/>
            </a:pPr>
            <a:fld id="{90186643-EBA1-4833-A0B0-3B43C2F0EB45}"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78320266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299A118B-D202-4787-8221-33469A2E3F81}"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灯片编号占位符 5"/>
          <p:cNvSpPr>
            <a:spLocks noGrp="1"/>
          </p:cNvSpPr>
          <p:nvPr>
            <p:ph type="sldNum" sz="quarter" idx="12"/>
          </p:nvPr>
        </p:nvSpPr>
        <p:spPr/>
        <p:txBody>
          <a:bodyPr/>
          <a:lstStyle>
            <a:lvl1pPr>
              <a:defRPr/>
            </a:lvl1pPr>
          </a:lstStyle>
          <a:p>
            <a:pPr>
              <a:defRPr/>
            </a:pPr>
            <a:fld id="{A4E046AF-1AEB-4D59-9892-FE17972E892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32706159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A40CF557-2BF6-4EAA-B07E-5B93D2A0C7B0}"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9" name="灯片编号占位符 5"/>
          <p:cNvSpPr>
            <a:spLocks noGrp="1"/>
          </p:cNvSpPr>
          <p:nvPr>
            <p:ph type="sldNum" sz="quarter" idx="12"/>
          </p:nvPr>
        </p:nvSpPr>
        <p:spPr/>
        <p:txBody>
          <a:bodyPr/>
          <a:lstStyle>
            <a:lvl1pPr>
              <a:defRPr/>
            </a:lvl1pPr>
          </a:lstStyle>
          <a:p>
            <a:pPr>
              <a:defRPr/>
            </a:pPr>
            <a:fld id="{F8811EB5-8054-46B9-B476-282BDBB39D3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49307260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C612A-E9CC-4AE4-BB0F-81541E3B6848}" type="datetimeFigureOut">
              <a:rPr lang="zh-CN" altLang="en-US" smtClean="0">
                <a:solidFill>
                  <a:prstClr val="black">
                    <a:tint val="75000"/>
                  </a:prstClr>
                </a:solidFill>
              </a:rPr>
              <a:pPr/>
              <a:t>2020/9/23</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02FAA8-2860-4FDF-9C9C-6EE5851C1AF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1698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6" r:id="rId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直接连接符 6"/>
          <p:cNvCxnSpPr/>
          <p:nvPr/>
        </p:nvCxnSpPr>
        <p:spPr>
          <a:xfrm>
            <a:off x="-32" y="6599238"/>
            <a:ext cx="7307263"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7367588" y="6165850"/>
            <a:ext cx="0" cy="43180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7451725" y="6308725"/>
            <a:ext cx="0" cy="28892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V="1">
            <a:off x="611188" y="-26988"/>
            <a:ext cx="0" cy="431801"/>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68350" y="0"/>
            <a:ext cx="0" cy="28733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05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27D659BA-E088-4DA1-9C62-173506521D82}" type="datetimeFigureOut">
              <a:rPr lang="zh-CN" altLang="en-US">
                <a:solidFill>
                  <a:prstClr val="black">
                    <a:tint val="75000"/>
                  </a:prstClr>
                </a:solidFill>
              </a:rPr>
              <a:pPr>
                <a:defRPr/>
              </a:pPr>
              <a:t>2020/9/23</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8D63345B-D36A-42AB-8227-A7DE3FB9CDB6}" type="slidenum">
              <a:rPr lang="zh-CN" altLang="en-US">
                <a:solidFill>
                  <a:prstClr val="black">
                    <a:tint val="75000"/>
                  </a:prstClr>
                </a:solidFill>
              </a:rPr>
              <a:pPr>
                <a:defRPr/>
              </a:pPr>
              <a:t>‹#›</a:t>
            </a:fld>
            <a:endParaRPr lang="zh-CN" altLang="en-US" dirty="0">
              <a:solidFill>
                <a:prstClr val="black">
                  <a:tint val="75000"/>
                </a:prstClr>
              </a:solidFill>
            </a:endParaRPr>
          </a:p>
        </p:txBody>
      </p:sp>
      <p:sp>
        <p:nvSpPr>
          <p:cNvPr id="13" name="TextBox 12"/>
          <p:cNvSpPr txBox="1"/>
          <p:nvPr userDrawn="1"/>
        </p:nvSpPr>
        <p:spPr>
          <a:xfrm>
            <a:off x="7596336" y="6228020"/>
            <a:ext cx="896441" cy="369332"/>
          </a:xfrm>
          <a:prstGeom prst="rect">
            <a:avLst/>
          </a:prstGeom>
          <a:noFill/>
          <a:effectLst>
            <a:reflection blurRad="6350" stA="50000" endA="300" endPos="38500" dist="50800" dir="5400000" sy="-100000" algn="bl" rotWithShape="0"/>
          </a:effectLst>
        </p:spPr>
        <p:txBody>
          <a:bodyPr wrap="square" rtlCol="0">
            <a:spAutoFit/>
          </a:bodyPr>
          <a:lstStyle/>
          <a:p>
            <a:r>
              <a:rPr lang="en-US" altLang="zh-CN"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spTree>
    <p:extLst>
      <p:ext uri="{BB962C8B-B14F-4D97-AF65-F5344CB8AC3E}">
        <p14:creationId xmlns:p14="http://schemas.microsoft.com/office/powerpoint/2010/main" val="171066975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8" r:id="rId12"/>
    <p:sldLayoutId id="2147483679" r:id="rId13"/>
    <p:sldLayoutId id="2147483681" r:id="rId14"/>
    <p:sldLayoutId id="2147483682" r:id="rId15"/>
    <p:sldLayoutId id="2147483683" r:id="rId16"/>
    <p:sldLayoutId id="2147483684" r:id="rId17"/>
    <p:sldLayoutId id="2147483710" r:id="rId18"/>
    <p:sldLayoutId id="2147483711" r:id="rId19"/>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489C612A-E9CC-4AE4-BB0F-81541E3B6848}" type="datetimeFigureOut">
              <a:rPr lang="zh-CN" altLang="en-US" smtClean="0">
                <a:solidFill>
                  <a:prstClr val="black">
                    <a:tint val="75000"/>
                  </a:prstClr>
                </a:solidFill>
              </a:rPr>
              <a:pPr/>
              <a:t>2020/9/23</a:t>
            </a:fld>
            <a:endParaRPr lang="zh-CN" altLang="en-US">
              <a:solidFill>
                <a:prstClr val="black">
                  <a:tint val="75000"/>
                </a:prstClr>
              </a:solidFill>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EB02FAA8-2860-4FDF-9C9C-6EE5851C1AF1}" type="slidenum">
              <a:rPr lang="zh-CN" altLang="en-US" smtClean="0">
                <a:solidFill>
                  <a:prstClr val="black">
                    <a:tint val="75000"/>
                  </a:prstClr>
                </a:solidFill>
              </a:rPr>
              <a:pPr/>
              <a:t>‹#›</a:t>
            </a:fld>
            <a:endParaRPr lang="zh-CN" altLang="en-US">
              <a:solidFill>
                <a:prstClr val="black">
                  <a:tint val="75000"/>
                </a:prstClr>
              </a:solidFill>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7596336" y="6228020"/>
            <a:ext cx="896441" cy="369332"/>
          </a:xfrm>
          <a:prstGeom prst="rect">
            <a:avLst/>
          </a:prstGeom>
          <a:noFill/>
          <a:effectLst>
            <a:reflection blurRad="6350" stA="50000" endA="300" endPos="38500" dist="50800" dir="5400000" sy="-100000" algn="bl" rotWithShape="0"/>
          </a:effectLst>
        </p:spPr>
        <p:txBody>
          <a:bodyPr wrap="square" rtlCol="0">
            <a:spAutoFit/>
          </a:bodyPr>
          <a:lstStyle/>
          <a:p>
            <a:r>
              <a:rPr lang="en-US" altLang="zh-CN"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spTree>
    <p:extLst>
      <p:ext uri="{BB962C8B-B14F-4D97-AF65-F5344CB8AC3E}">
        <p14:creationId xmlns:p14="http://schemas.microsoft.com/office/powerpoint/2010/main" val="71460588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489C612A-E9CC-4AE4-BB0F-81541E3B6848}" type="datetimeFigureOut">
              <a:rPr lang="zh-CN" altLang="en-US" smtClean="0">
                <a:solidFill>
                  <a:prstClr val="black">
                    <a:tint val="75000"/>
                  </a:prstClr>
                </a:solidFill>
              </a:rPr>
              <a:pPr/>
              <a:t>2020/9/23</a:t>
            </a:fld>
            <a:endParaRPr lang="zh-CN" altLang="en-US">
              <a:solidFill>
                <a:prstClr val="black">
                  <a:tint val="75000"/>
                </a:prstClr>
              </a:solidFill>
            </a:endParaRPr>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EB02FAA8-2860-4FDF-9C9C-6EE5851C1AF1}"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TextBox 6"/>
          <p:cNvSpPr txBox="1"/>
          <p:nvPr userDrawn="1"/>
        </p:nvSpPr>
        <p:spPr>
          <a:xfrm>
            <a:off x="7596336" y="6228020"/>
            <a:ext cx="896441" cy="369332"/>
          </a:xfrm>
          <a:prstGeom prst="rect">
            <a:avLst/>
          </a:prstGeom>
          <a:noFill/>
          <a:effectLst>
            <a:reflection blurRad="6350" stA="50000" endA="300" endPos="38500" dist="50800" dir="5400000" sy="-100000" algn="bl" rotWithShape="0"/>
          </a:effectLst>
        </p:spPr>
        <p:txBody>
          <a:bodyPr wrap="square" rtlCol="0">
            <a:spAutoFit/>
          </a:bodyPr>
          <a:lstStyle/>
          <a:p>
            <a:r>
              <a:rPr lang="en-US" altLang="zh-CN"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rPr>
              <a:t>LOGO</a:t>
            </a:r>
            <a:endParaRPr lang="zh-CN" altLang="en-US" dirty="0">
              <a:solidFill>
                <a:srgbClr val="EEECE1">
                  <a:lumMod val="25000"/>
                </a:srgbClr>
              </a:solidFill>
              <a:effectLst>
                <a:reflection blurRad="6350" stA="55000" endA="300" endPos="45500" dir="5400000" sy="-100000" algn="bl" rotWithShape="0"/>
              </a:effectLst>
              <a:latin typeface="Broadway" pitchFamily="82" charset="0"/>
              <a:ea typeface="楷体" pitchFamily="49" charset="-122"/>
              <a:cs typeface="经典繁仿黑" pitchFamily="49" charset="-122"/>
            </a:endParaRPr>
          </a:p>
        </p:txBody>
      </p:sp>
    </p:spTree>
    <p:extLst>
      <p:ext uri="{BB962C8B-B14F-4D97-AF65-F5344CB8AC3E}">
        <p14:creationId xmlns:p14="http://schemas.microsoft.com/office/powerpoint/2010/main" val="28485459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mailto:baha88@163.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783085"/>
            <a:ext cx="9144000" cy="2571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53047" y="1783085"/>
            <a:ext cx="5143500" cy="2571750"/>
          </a:xfrm>
          <a:prstGeom prst="rect">
            <a:avLst/>
          </a:prstGeom>
          <a:noFill/>
          <a:ln w="38100">
            <a:solidFill>
              <a:srgbClr val="FFFFFF"/>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矩形 9"/>
          <p:cNvSpPr/>
          <p:nvPr/>
        </p:nvSpPr>
        <p:spPr>
          <a:xfrm>
            <a:off x="1043609" y="568494"/>
            <a:ext cx="6774400" cy="105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nchorCtr="1">
            <a:spAutoFit/>
          </a:bodyPr>
          <a:lstStyle/>
          <a:p>
            <a:pPr algn="ctr">
              <a:lnSpc>
                <a:spcPct val="130000"/>
              </a:lnSpc>
            </a:pPr>
            <a:r>
              <a:rPr lang="en-US" altLang="zh-CN" sz="4800" b="1" dirty="0" smtClean="0">
                <a:solidFill>
                  <a:srgbClr val="F79646">
                    <a:lumMod val="75000"/>
                  </a:srgbClr>
                </a:solidFill>
                <a:effectLst>
                  <a:outerShdw blurRad="38100" dist="38100" dir="2700000" algn="tl">
                    <a:srgbClr val="000000">
                      <a:alpha val="43137"/>
                    </a:srgbClr>
                  </a:outerShdw>
                </a:effectLst>
              </a:rPr>
              <a:t>Petrochemicals-Lec:2</a:t>
            </a:r>
            <a:endParaRPr lang="zh-CN" altLang="en-US" sz="3200" b="1" dirty="0">
              <a:solidFill>
                <a:srgbClr val="F79646">
                  <a:lumMod val="75000"/>
                </a:srgbClr>
              </a:solidFill>
              <a:effectLst>
                <a:outerShdw blurRad="38100" dist="38100" dir="2700000" algn="tl">
                  <a:srgbClr val="000000">
                    <a:alpha val="43137"/>
                  </a:srgbClr>
                </a:outerShdw>
              </a:effectLst>
            </a:endParaRPr>
          </a:p>
        </p:txBody>
      </p:sp>
      <p:pic>
        <p:nvPicPr>
          <p:cNvPr id="19" name="Picture 6" descr="C:\Users\x201i\Desktop\未标题-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19864"/>
            <a:ext cx="9144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C:\Users\x201i\Desktop\未标题-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661769"/>
            <a:ext cx="9144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1032"/>
          <p:cNvSpPr txBox="1">
            <a:spLocks noChangeArrowheads="1"/>
          </p:cNvSpPr>
          <p:nvPr/>
        </p:nvSpPr>
        <p:spPr bwMode="auto">
          <a:xfrm>
            <a:off x="1625320" y="4619864"/>
            <a:ext cx="6192688" cy="9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nchorCtr="1">
            <a:spAutoFit/>
          </a:bodyPr>
          <a:lstStyle>
            <a:lvl1pPr eaLnBrk="0" hangingPunct="0">
              <a:defRPr sz="2400" b="1">
                <a:solidFill>
                  <a:schemeClr val="tx1"/>
                </a:solidFill>
                <a:latin typeface="宋体" pitchFamily="2" charset="-122"/>
                <a:ea typeface="宋体" pitchFamily="2" charset="-122"/>
              </a:defRPr>
            </a:lvl1pPr>
            <a:lvl2pPr marL="742950" indent="-285750" eaLnBrk="0" hangingPunct="0">
              <a:defRPr sz="2400" b="1">
                <a:solidFill>
                  <a:schemeClr val="tx1"/>
                </a:solidFill>
                <a:latin typeface="宋体" pitchFamily="2" charset="-122"/>
                <a:ea typeface="宋体" pitchFamily="2" charset="-122"/>
              </a:defRPr>
            </a:lvl2pPr>
            <a:lvl3pPr marL="1143000" indent="-228600" eaLnBrk="0" hangingPunct="0">
              <a:defRPr sz="2400" b="1">
                <a:solidFill>
                  <a:schemeClr val="tx1"/>
                </a:solidFill>
                <a:latin typeface="宋体" pitchFamily="2" charset="-122"/>
                <a:ea typeface="宋体" pitchFamily="2" charset="-122"/>
              </a:defRPr>
            </a:lvl3pPr>
            <a:lvl4pPr marL="1600200" indent="-228600" eaLnBrk="0" hangingPunct="0">
              <a:defRPr sz="2400" b="1">
                <a:solidFill>
                  <a:schemeClr val="tx1"/>
                </a:solidFill>
                <a:latin typeface="宋体" pitchFamily="2" charset="-122"/>
                <a:ea typeface="宋体" pitchFamily="2" charset="-122"/>
              </a:defRPr>
            </a:lvl4pPr>
            <a:lvl5pPr marL="2057400" indent="-228600" eaLnBrk="0" hangingPunct="0">
              <a:defRPr sz="2400" b="1">
                <a:solidFill>
                  <a:schemeClr val="tx1"/>
                </a:solidFill>
                <a:latin typeface="宋体" pitchFamily="2" charset="-122"/>
                <a:ea typeface="宋体" pitchFamily="2" charset="-122"/>
              </a:defRPr>
            </a:lvl5pPr>
            <a:lvl6pPr marL="2514600" indent="-228600" eaLnBrk="0" fontAlgn="base" hangingPunct="0">
              <a:spcBef>
                <a:spcPct val="0"/>
              </a:spcBef>
              <a:spcAft>
                <a:spcPct val="0"/>
              </a:spcAft>
              <a:defRPr sz="2400" b="1">
                <a:solidFill>
                  <a:schemeClr val="tx1"/>
                </a:solidFill>
                <a:latin typeface="宋体" pitchFamily="2" charset="-122"/>
                <a:ea typeface="宋体" pitchFamily="2" charset="-122"/>
              </a:defRPr>
            </a:lvl6pPr>
            <a:lvl7pPr marL="2971800" indent="-228600" eaLnBrk="0" fontAlgn="base" hangingPunct="0">
              <a:spcBef>
                <a:spcPct val="0"/>
              </a:spcBef>
              <a:spcAft>
                <a:spcPct val="0"/>
              </a:spcAft>
              <a:defRPr sz="2400" b="1">
                <a:solidFill>
                  <a:schemeClr val="tx1"/>
                </a:solidFill>
                <a:latin typeface="宋体" pitchFamily="2" charset="-122"/>
                <a:ea typeface="宋体" pitchFamily="2" charset="-122"/>
              </a:defRPr>
            </a:lvl7pPr>
            <a:lvl8pPr marL="3429000" indent="-228600" eaLnBrk="0" fontAlgn="base" hangingPunct="0">
              <a:spcBef>
                <a:spcPct val="0"/>
              </a:spcBef>
              <a:spcAft>
                <a:spcPct val="0"/>
              </a:spcAft>
              <a:defRPr sz="2400" b="1">
                <a:solidFill>
                  <a:schemeClr val="tx1"/>
                </a:solidFill>
                <a:latin typeface="宋体" pitchFamily="2" charset="-122"/>
                <a:ea typeface="宋体" pitchFamily="2" charset="-122"/>
              </a:defRPr>
            </a:lvl8pPr>
            <a:lvl9pPr marL="3886200" indent="-228600" eaLnBrk="0" fontAlgn="base" hangingPunct="0">
              <a:spcBef>
                <a:spcPct val="0"/>
              </a:spcBef>
              <a:spcAft>
                <a:spcPct val="0"/>
              </a:spcAft>
              <a:defRPr sz="2400" b="1">
                <a:solidFill>
                  <a:schemeClr val="tx1"/>
                </a:solidFill>
                <a:latin typeface="宋体" pitchFamily="2" charset="-122"/>
                <a:ea typeface="宋体" pitchFamily="2" charset="-122"/>
              </a:defRPr>
            </a:lvl9pPr>
          </a:lstStyle>
          <a:p>
            <a:pPr algn="ctr" eaLnBrk="1" hangingPunct="1">
              <a:lnSpc>
                <a:spcPct val="130000"/>
              </a:lnSpc>
              <a:defRPr/>
            </a:pPr>
            <a:r>
              <a:rPr lang="en-US" altLang="zh-CN" sz="4800" dirty="0" smtClean="0">
                <a:solidFill>
                  <a:srgbClr val="00B0F0"/>
                </a:solidFill>
                <a:effectLst>
                  <a:outerShdw blurRad="38100" dist="38100" dir="2700000" algn="tl">
                    <a:srgbClr val="000000">
                      <a:alpha val="43137"/>
                    </a:srgbClr>
                  </a:outerShdw>
                </a:effectLst>
                <a:latin typeface="微软雅黑" pitchFamily="34" charset="-122"/>
                <a:ea typeface="微软雅黑" pitchFamily="34" charset="-122"/>
              </a:rPr>
              <a:t>Baha I. Elzaki</a:t>
            </a:r>
            <a:endParaRPr lang="zh-CN" altLang="en-US" sz="4800" dirty="0" smtClean="0">
              <a:solidFill>
                <a:srgbClr val="FFC0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3" name="Text Box 62"/>
          <p:cNvSpPr txBox="1">
            <a:spLocks noChangeArrowheads="1"/>
          </p:cNvSpPr>
          <p:nvPr/>
        </p:nvSpPr>
        <p:spPr bwMode="auto">
          <a:xfrm>
            <a:off x="-36512" y="5949280"/>
            <a:ext cx="2582949" cy="830997"/>
          </a:xfrm>
          <a:prstGeom prst="rect">
            <a:avLst/>
          </a:prstGeom>
          <a:noFill/>
          <a:effectLst>
            <a:reflection blurRad="6350" stA="50000" endA="300" endPos="38500" dist="50800" dir="5400000" sy="-100000" algn="bl" rotWithShape="0"/>
          </a:effectLst>
        </p:spPr>
        <p:txBody>
          <a:bodyPr wrap="square" rtlCol="0">
            <a:spAutoFit/>
          </a:bodyPr>
          <a:lstStyle>
            <a:defPPr>
              <a:defRPr lang="zh-CN"/>
            </a:defPPr>
            <a:lvl1pPr marL="0" defTabSz="914400" eaLnBrk="1" latinLnBrk="0" hangingPunct="1">
              <a:defRPr sz="1800">
                <a:solidFill>
                  <a:schemeClr val="bg2">
                    <a:lumMod val="25000"/>
                  </a:schemeClr>
                </a:solidFill>
                <a:effectLst>
                  <a:reflection blurRad="6350" stA="55000" endA="300" endPos="45500" dir="5400000" sy="-100000" algn="bl" rotWithShape="0"/>
                </a:effectLst>
                <a:latin typeface="Broadway" pitchFamily="82" charset="0"/>
                <a:ea typeface="楷体" pitchFamily="49" charset="-122"/>
                <a:cs typeface="经典繁仿黑" pitchFamily="49"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algn="ctr"/>
            <a:endParaRPr lang="en-US" altLang="zh-CN" sz="1600" dirty="0" smtClean="0">
              <a:solidFill>
                <a:srgbClr val="00B0F0"/>
              </a:solidFill>
              <a:latin typeface="微软雅黑" pitchFamily="34" charset="-122"/>
              <a:ea typeface="微软雅黑" pitchFamily="34" charset="-122"/>
            </a:endParaRPr>
          </a:p>
          <a:p>
            <a:pPr algn="ctr"/>
            <a:r>
              <a:rPr lang="en-US" altLang="zh-CN" sz="1600" b="1" dirty="0" smtClean="0">
                <a:solidFill>
                  <a:schemeClr val="tx1"/>
                </a:solidFill>
                <a:latin typeface="微软雅黑" pitchFamily="34" charset="-122"/>
                <a:ea typeface="微软雅黑" pitchFamily="34" charset="-122"/>
              </a:rPr>
              <a:t>Chemical Engineering Department </a:t>
            </a:r>
            <a:endParaRPr lang="en-GB" altLang="zh-CN" sz="1600" b="1" dirty="0">
              <a:solidFill>
                <a:schemeClr val="tx1"/>
              </a:solidFill>
              <a:latin typeface="微软雅黑" pitchFamily="34" charset="-122"/>
              <a:ea typeface="微软雅黑" pitchFamily="34" charset="-122"/>
            </a:endParaRPr>
          </a:p>
        </p:txBody>
      </p:sp>
      <p:sp>
        <p:nvSpPr>
          <p:cNvPr id="13" name="Text Box 62"/>
          <p:cNvSpPr txBox="1">
            <a:spLocks noChangeArrowheads="1"/>
          </p:cNvSpPr>
          <p:nvPr/>
        </p:nvSpPr>
        <p:spPr bwMode="auto">
          <a:xfrm>
            <a:off x="5580112" y="5733256"/>
            <a:ext cx="3168352" cy="1077218"/>
          </a:xfrm>
          <a:prstGeom prst="rect">
            <a:avLst/>
          </a:prstGeom>
          <a:noFill/>
          <a:effectLst>
            <a:reflection blurRad="6350" stA="50000" endA="300" endPos="38500" dist="50800" dir="5400000" sy="-100000" algn="bl" rotWithShape="0"/>
          </a:effectLst>
        </p:spPr>
        <p:txBody>
          <a:bodyPr wrap="square" rtlCol="0">
            <a:spAutoFit/>
          </a:bodyPr>
          <a:lstStyle>
            <a:defPPr>
              <a:defRPr lang="zh-CN"/>
            </a:defPPr>
            <a:lvl1pPr marL="0" defTabSz="914400" eaLnBrk="1" latinLnBrk="0" hangingPunct="1">
              <a:defRPr sz="1800">
                <a:solidFill>
                  <a:schemeClr val="bg2">
                    <a:lumMod val="25000"/>
                  </a:schemeClr>
                </a:solidFill>
                <a:effectLst>
                  <a:reflection blurRad="6350" stA="55000" endA="300" endPos="45500" dir="5400000" sy="-100000" algn="bl" rotWithShape="0"/>
                </a:effectLst>
                <a:latin typeface="Broadway" pitchFamily="82" charset="0"/>
                <a:ea typeface="楷体" pitchFamily="49" charset="-122"/>
                <a:cs typeface="经典繁仿黑" pitchFamily="49"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algn="ctr"/>
            <a:r>
              <a:rPr lang="en-US" altLang="zh-CN" sz="1600" dirty="0">
                <a:solidFill>
                  <a:srgbClr val="00B0F0"/>
                </a:solidFill>
                <a:latin typeface="微软雅黑" pitchFamily="34" charset="-122"/>
                <a:ea typeface="微软雅黑" pitchFamily="34" charset="-122"/>
              </a:rPr>
              <a:t> </a:t>
            </a:r>
            <a:r>
              <a:rPr lang="en-US" altLang="zh-CN" sz="1600" dirty="0" smtClean="0">
                <a:solidFill>
                  <a:srgbClr val="00B0F0"/>
                </a:solidFill>
                <a:latin typeface="微软雅黑" pitchFamily="34" charset="-122"/>
                <a:ea typeface="微软雅黑" pitchFamily="34" charset="-122"/>
              </a:rPr>
              <a:t>    : </a:t>
            </a:r>
            <a:r>
              <a:rPr lang="en-US" altLang="zh-CN" sz="1600" dirty="0" smtClean="0">
                <a:solidFill>
                  <a:srgbClr val="00B0F0"/>
                </a:solidFill>
                <a:latin typeface="微软雅黑" pitchFamily="34" charset="-122"/>
                <a:ea typeface="微软雅黑" pitchFamily="34" charset="-122"/>
                <a:hlinkClick r:id="rId4"/>
              </a:rPr>
              <a:t>baha88@163.com</a:t>
            </a:r>
            <a:r>
              <a:rPr lang="en-US" altLang="zh-CN" sz="1600" dirty="0" smtClean="0">
                <a:solidFill>
                  <a:srgbClr val="00B0F0"/>
                </a:solidFill>
                <a:latin typeface="微软雅黑" pitchFamily="34" charset="-122"/>
                <a:ea typeface="微软雅黑" pitchFamily="34" charset="-122"/>
              </a:rPr>
              <a:t> </a:t>
            </a:r>
          </a:p>
          <a:p>
            <a:pPr algn="ctr"/>
            <a:r>
              <a:rPr lang="en-US" altLang="zh-CN" sz="1600" dirty="0" smtClean="0">
                <a:solidFill>
                  <a:srgbClr val="00B0F0"/>
                </a:solidFill>
                <a:latin typeface="微软雅黑" pitchFamily="34" charset="-122"/>
                <a:ea typeface="微软雅黑" pitchFamily="34" charset="-122"/>
              </a:rPr>
              <a:t> </a:t>
            </a:r>
          </a:p>
          <a:p>
            <a:pPr algn="ctr"/>
            <a:r>
              <a:rPr lang="en-US" altLang="zh-CN" sz="1600" dirty="0">
                <a:solidFill>
                  <a:srgbClr val="00B0F0"/>
                </a:solidFill>
                <a:latin typeface="微软雅黑" pitchFamily="34" charset="-122"/>
                <a:ea typeface="微软雅黑" pitchFamily="34" charset="-122"/>
              </a:rPr>
              <a:t>:</a:t>
            </a:r>
            <a:r>
              <a:rPr lang="en-US" altLang="zh-CN" sz="1600" dirty="0" smtClean="0">
                <a:solidFill>
                  <a:srgbClr val="00B0F0"/>
                </a:solidFill>
                <a:latin typeface="微软雅黑" pitchFamily="34" charset="-122"/>
                <a:ea typeface="微软雅黑" pitchFamily="34" charset="-122"/>
              </a:rPr>
              <a:t>+249112655046</a:t>
            </a:r>
          </a:p>
          <a:p>
            <a:pPr algn="ctr"/>
            <a:r>
              <a:rPr lang="en-US" altLang="zh-CN" sz="1600" dirty="0" smtClean="0">
                <a:solidFill>
                  <a:srgbClr val="00B0F0"/>
                </a:solidFill>
                <a:latin typeface="微软雅黑" pitchFamily="34" charset="-122"/>
                <a:ea typeface="微软雅黑" pitchFamily="34" charset="-122"/>
              </a:rPr>
              <a:t> : +249963702451</a:t>
            </a:r>
            <a:endParaRPr lang="en-GB" altLang="zh-CN" sz="1600" dirty="0">
              <a:solidFill>
                <a:prstClr val="white">
                  <a:lumMod val="65000"/>
                </a:prstClr>
              </a:solidFill>
              <a:latin typeface="微软雅黑" pitchFamily="34" charset="-122"/>
              <a:ea typeface="微软雅黑" pitchFamily="34" charset="-122"/>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3827" y="6517011"/>
            <a:ext cx="368373" cy="368373"/>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20718" y="5733256"/>
            <a:ext cx="351482" cy="351482"/>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12160" y="6093296"/>
            <a:ext cx="415157" cy="415157"/>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898479"/>
            <a:ext cx="2555776" cy="1266825"/>
          </a:xfrm>
          <a:prstGeom prst="rect">
            <a:avLst/>
          </a:prstGeom>
        </p:spPr>
      </p:pic>
    </p:spTree>
    <p:extLst>
      <p:ext uri="{BB962C8B-B14F-4D97-AF65-F5344CB8AC3E}">
        <p14:creationId xmlns:p14="http://schemas.microsoft.com/office/powerpoint/2010/main" val="261575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par>
                                <p:cTn id="11" presetID="2" presetClass="entr" presetSubtype="1"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0-#ppt_h/2"/>
                                          </p:val>
                                        </p:tav>
                                        <p:tav tm="100000">
                                          <p:val>
                                            <p:strVal val="#ppt_y"/>
                                          </p:val>
                                        </p:tav>
                                      </p:tavLst>
                                    </p:anim>
                                  </p:childTnLst>
                                </p:cTn>
                              </p:par>
                              <p:par>
                                <p:cTn id="15" presetID="8" presetClass="emph" presetSubtype="0" fill="hold" nodeType="withEffect">
                                  <p:stCondLst>
                                    <p:cond delay="0"/>
                                  </p:stCondLst>
                                  <p:childTnLst>
                                    <p:animRot by="21600000">
                                      <p:cBhvr>
                                        <p:cTn id="16" dur="500" fill="hold"/>
                                        <p:tgtEl>
                                          <p:spTgt spid="1027"/>
                                        </p:tgtEl>
                                        <p:attrNameLst>
                                          <p:attrName>r</p:attrName>
                                        </p:attrNameLst>
                                      </p:cBhvr>
                                    </p:animRot>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800" fill="hold"/>
                                        <p:tgtEl>
                                          <p:spTgt spid="10"/>
                                        </p:tgtEl>
                                        <p:attrNameLst>
                                          <p:attrName>ppt_x</p:attrName>
                                        </p:attrNameLst>
                                      </p:cBhvr>
                                      <p:tavLst>
                                        <p:tav tm="0">
                                          <p:val>
                                            <p:strVal val="0-#ppt_w/2"/>
                                          </p:val>
                                        </p:tav>
                                        <p:tav tm="100000">
                                          <p:val>
                                            <p:strVal val="#ppt_x"/>
                                          </p:val>
                                        </p:tav>
                                      </p:tavLst>
                                    </p:anim>
                                    <p:anim calcmode="lin" valueType="num">
                                      <p:cBhvr additive="base">
                                        <p:cTn id="21" dur="800" fill="hold"/>
                                        <p:tgtEl>
                                          <p:spTgt spid="10"/>
                                        </p:tgtEl>
                                        <p:attrNameLst>
                                          <p:attrName>ppt_y</p:attrName>
                                        </p:attrNameLst>
                                      </p:cBhvr>
                                      <p:tavLst>
                                        <p:tav tm="0">
                                          <p:val>
                                            <p:strVal val="#ppt_y"/>
                                          </p:val>
                                        </p:tav>
                                        <p:tav tm="100000">
                                          <p:val>
                                            <p:strVal val="#ppt_y"/>
                                          </p:val>
                                        </p:tav>
                                      </p:tavLst>
                                    </p:anim>
                                  </p:childTnLst>
                                </p:cTn>
                              </p:par>
                            </p:childTnLst>
                          </p:cTn>
                        </p:par>
                        <p:par>
                          <p:cTn id="22" fill="hold">
                            <p:stCondLst>
                              <p:cond delay="1300"/>
                            </p:stCondLst>
                            <p:childTnLst>
                              <p:par>
                                <p:cTn id="23" presetID="22" presetClass="entr" presetSubtype="2"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right)">
                                      <p:cBhvr>
                                        <p:cTn id="25" dur="500"/>
                                        <p:tgtEl>
                                          <p:spTgt spid="19"/>
                                        </p:tgtEl>
                                      </p:cBhvr>
                                    </p:animEffect>
                                  </p:childTnLst>
                                </p:cTn>
                              </p:par>
                              <p:par>
                                <p:cTn id="26" presetID="22" presetClass="entr" presetSubtype="2"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childTnLst>
                          </p:cTn>
                        </p:par>
                        <p:par>
                          <p:cTn id="29" fill="hold">
                            <p:stCondLst>
                              <p:cond delay="1800"/>
                            </p:stCondLst>
                            <p:childTnLst>
                              <p:par>
                                <p:cTn id="30" presetID="2" presetClass="entr" presetSubtype="2"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800" fill="hold"/>
                                        <p:tgtEl>
                                          <p:spTgt spid="22"/>
                                        </p:tgtEl>
                                        <p:attrNameLst>
                                          <p:attrName>ppt_x</p:attrName>
                                        </p:attrNameLst>
                                      </p:cBhvr>
                                      <p:tavLst>
                                        <p:tav tm="0">
                                          <p:val>
                                            <p:strVal val="1+#ppt_w/2"/>
                                          </p:val>
                                        </p:tav>
                                        <p:tav tm="100000">
                                          <p:val>
                                            <p:strVal val="#ppt_x"/>
                                          </p:val>
                                        </p:tav>
                                      </p:tavLst>
                                    </p:anim>
                                    <p:anim calcmode="lin" valueType="num">
                                      <p:cBhvr additive="base">
                                        <p:cTn id="33" dur="800" fill="hold"/>
                                        <p:tgtEl>
                                          <p:spTgt spid="22"/>
                                        </p:tgtEl>
                                        <p:attrNameLst>
                                          <p:attrName>ppt_y</p:attrName>
                                        </p:attrNameLst>
                                      </p:cBhvr>
                                      <p:tavLst>
                                        <p:tav tm="0">
                                          <p:val>
                                            <p:strVal val="#ppt_y"/>
                                          </p:val>
                                        </p:tav>
                                        <p:tav tm="100000">
                                          <p:val>
                                            <p:strVal val="#ppt_y"/>
                                          </p:val>
                                        </p:tav>
                                      </p:tavLst>
                                    </p:anim>
                                  </p:childTnLst>
                                </p:cTn>
                              </p:par>
                            </p:childTnLst>
                          </p:cTn>
                        </p:par>
                        <p:par>
                          <p:cTn id="34" fill="hold">
                            <p:stCondLst>
                              <p:cond delay="2600"/>
                            </p:stCondLst>
                            <p:childTnLst>
                              <p:par>
                                <p:cTn id="35" presetID="22" presetClass="entr" presetSubtype="8"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par>
                          <p:cTn id="38" fill="hold">
                            <p:stCondLst>
                              <p:cond delay="3100"/>
                            </p:stCondLst>
                            <p:childTnLst>
                              <p:par>
                                <p:cTn id="39" presetID="22" presetClass="entr" presetSubtype="8"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par>
                                <p:cTn id="42" presetID="6" presetClass="entr" presetSubtype="16" fill="hold"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circle(in)">
                                      <p:cBhvr>
                                        <p:cTn id="44" dur="2000"/>
                                        <p:tgtEl>
                                          <p:spTgt spid="6"/>
                                        </p:tgtEl>
                                      </p:cBhvr>
                                    </p:animEffect>
                                  </p:childTnLst>
                                </p:cTn>
                              </p:par>
                              <p:par>
                                <p:cTn id="45" presetID="6" presetClass="entr" presetSubtype="16" fill="hold" nodeType="with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circle(in)">
                                      <p:cBhvr>
                                        <p:cTn id="47" dur="2000"/>
                                        <p:tgtEl>
                                          <p:spTgt spid="2"/>
                                        </p:tgtEl>
                                      </p:cBhvr>
                                    </p:animEffect>
                                  </p:childTnLst>
                                </p:cTn>
                              </p:par>
                              <p:par>
                                <p:cTn id="48" presetID="6" presetClass="entr" presetSubtype="16" fill="hold" nodeType="with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circle(in)">
                                      <p:cBhvr>
                                        <p:cTn id="50" dur="2000"/>
                                        <p:tgtEl>
                                          <p:spTgt spid="4"/>
                                        </p:tgtEl>
                                      </p:cBhvr>
                                    </p:animEffect>
                                  </p:childTnLst>
                                </p:cTn>
                              </p:par>
                              <p:par>
                                <p:cTn id="51" presetID="1" presetClass="entr" presetSubtype="0" fill="hold"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22" grpId="0"/>
      <p:bldP spid="23"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a:spLocks/>
          </p:cNvSpPr>
          <p:nvPr/>
        </p:nvSpPr>
        <p:spPr bwMode="auto">
          <a:xfrm>
            <a:off x="914400" y="28575"/>
            <a:ext cx="696996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lnSpcReduction="10000"/>
          </a:bodyPr>
          <a:lstStyle/>
          <a:p>
            <a:pPr fontAlgn="base">
              <a:spcBef>
                <a:spcPct val="0"/>
              </a:spcBef>
              <a:spcAft>
                <a:spcPct val="0"/>
              </a:spcAft>
              <a:defRPr/>
            </a:pPr>
            <a:r>
              <a:rPr lang="en-GB" sz="2400" b="1" dirty="0">
                <a:latin typeface="Times New Roman" panose="02020603050405020304" pitchFamily="18" charset="0"/>
                <a:cs typeface="Times New Roman" panose="02020603050405020304" pitchFamily="18" charset="0"/>
              </a:rPr>
              <a:t>Physical </a:t>
            </a:r>
            <a:r>
              <a:rPr lang="en-GB" sz="2400" b="1" dirty="0" smtClean="0">
                <a:latin typeface="Times New Roman" panose="02020603050405020304" pitchFamily="18" charset="0"/>
                <a:cs typeface="Times New Roman" panose="02020603050405020304" pitchFamily="18" charset="0"/>
              </a:rPr>
              <a:t>absorption</a:t>
            </a:r>
          </a:p>
          <a:p>
            <a:pPr fontAlgn="base">
              <a:spcBef>
                <a:spcPct val="0"/>
              </a:spcBef>
              <a:spcAft>
                <a:spcPct val="0"/>
              </a:spcAft>
              <a:defRPr/>
            </a:pPr>
            <a:endParaRPr lang="en-GB" sz="2400" b="1" dirty="0">
              <a:latin typeface="Times New Roman" panose="02020603050405020304" pitchFamily="18" charset="0"/>
              <a:cs typeface="Times New Roman" panose="02020603050405020304" pitchFamily="18" charset="0"/>
            </a:endParaRPr>
          </a:p>
          <a:p>
            <a:pPr fontAlgn="base">
              <a:spcBef>
                <a:spcPct val="0"/>
              </a:spcBef>
              <a:spcAft>
                <a:spcPct val="0"/>
              </a:spcAft>
              <a:defRPr/>
            </a:pPr>
            <a:r>
              <a:rPr lang="en-US" sz="2200" b="1" dirty="0" smtClean="0">
                <a:latin typeface="Times New Roman" panose="02020603050405020304" pitchFamily="18" charset="0"/>
                <a:cs typeface="Times New Roman" panose="02020603050405020304" pitchFamily="18" charset="0"/>
              </a:rPr>
              <a:t>Figure 1-1 </a:t>
            </a:r>
            <a:r>
              <a:rPr lang="en-US" sz="2200" dirty="0">
                <a:latin typeface="Times New Roman" panose="02020603050405020304" pitchFamily="18" charset="0"/>
                <a:cs typeface="Times New Roman" panose="02020603050405020304" pitchFamily="18" charset="0"/>
              </a:rPr>
              <a:t>shows the </a:t>
            </a:r>
            <a:r>
              <a:rPr lang="en-US" sz="2200" dirty="0" err="1">
                <a:latin typeface="Times New Roman" panose="02020603050405020304" pitchFamily="18" charset="0"/>
                <a:cs typeface="Times New Roman" panose="02020603050405020304" pitchFamily="18" charset="0"/>
              </a:rPr>
              <a:t>Selexol</a:t>
            </a:r>
            <a:r>
              <a:rPr lang="en-US" sz="2200" dirty="0">
                <a:latin typeface="Times New Roman" panose="02020603050405020304" pitchFamily="18" charset="0"/>
                <a:cs typeface="Times New Roman" panose="02020603050405020304" pitchFamily="18" charset="0"/>
              </a:rPr>
              <a:t> process. </a:t>
            </a:r>
            <a:endParaRPr lang="zh-CN" altLang="en-US" sz="2200" b="1" dirty="0">
              <a:solidFill>
                <a:srgbClr val="A6A6A6"/>
              </a:solidFill>
              <a:latin typeface="Times New Roman" panose="02020603050405020304" pitchFamily="18" charset="0"/>
              <a:ea typeface="微软雅黑" pitchFamily="34" charset="-122"/>
              <a:cs typeface="Times New Roman" panose="02020603050405020304" pitchFamily="18" charset="0"/>
            </a:endParaRP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270340"/>
            <a:ext cx="7429931" cy="46789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953340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a:spLocks/>
          </p:cNvSpPr>
          <p:nvPr/>
        </p:nvSpPr>
        <p:spPr bwMode="auto">
          <a:xfrm>
            <a:off x="914400" y="28575"/>
            <a:ext cx="696996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2500" lnSpcReduction="20000"/>
          </a:bodyPr>
          <a:lstStyle/>
          <a:p>
            <a:pPr fontAlgn="base">
              <a:spcBef>
                <a:spcPct val="0"/>
              </a:spcBef>
              <a:spcAft>
                <a:spcPct val="0"/>
              </a:spcAft>
              <a:defRPr/>
            </a:pPr>
            <a:r>
              <a:rPr lang="en-GB" sz="2400" b="1" dirty="0" smtClean="0">
                <a:latin typeface="Times New Roman" panose="02020603050405020304" pitchFamily="18" charset="0"/>
                <a:cs typeface="Times New Roman" panose="02020603050405020304" pitchFamily="18" charset="0"/>
              </a:rPr>
              <a:t>Chemical absorption</a:t>
            </a:r>
          </a:p>
          <a:p>
            <a:pPr fontAlgn="base">
              <a:spcBef>
                <a:spcPct val="0"/>
              </a:spcBef>
              <a:spcAft>
                <a:spcPct val="0"/>
              </a:spcAft>
              <a:defRPr/>
            </a:pPr>
            <a:endParaRPr lang="en-GB" sz="2400" b="1" dirty="0">
              <a:latin typeface="Times New Roman" panose="02020603050405020304" pitchFamily="18" charset="0"/>
              <a:cs typeface="Times New Roman" panose="02020603050405020304" pitchFamily="18" charset="0"/>
            </a:endParaRPr>
          </a:p>
          <a:p>
            <a:pPr fontAlgn="base">
              <a:spcBef>
                <a:spcPct val="0"/>
              </a:spcBef>
              <a:spcAft>
                <a:spcPct val="0"/>
              </a:spcAft>
              <a:defRPr/>
            </a:pPr>
            <a:r>
              <a:rPr lang="en-US" sz="2200" b="1" dirty="0" smtClean="0">
                <a:latin typeface="Times New Roman" panose="02020603050405020304" pitchFamily="18" charset="0"/>
                <a:cs typeface="Times New Roman" panose="02020603050405020304" pitchFamily="18" charset="0"/>
              </a:rPr>
              <a:t>Figure 1-2 </a:t>
            </a:r>
            <a:r>
              <a:rPr lang="en-US" sz="2200" dirty="0">
                <a:latin typeface="Times New Roman" panose="02020603050405020304" pitchFamily="18" charset="0"/>
                <a:cs typeface="Times New Roman" panose="02020603050405020304" pitchFamily="18" charset="0"/>
              </a:rPr>
              <a:t>shows </a:t>
            </a:r>
            <a:r>
              <a:rPr lang="en-US" sz="2200" dirty="0" smtClean="0">
                <a:latin typeface="Times New Roman" panose="02020603050405020304" pitchFamily="18" charset="0"/>
                <a:cs typeface="Times New Roman" panose="02020603050405020304" pitchFamily="18" charset="0"/>
              </a:rPr>
              <a:t>the </a:t>
            </a:r>
            <a:r>
              <a:rPr lang="en-US" sz="2200" dirty="0" err="1">
                <a:latin typeface="Times New Roman" panose="02020603050405020304" pitchFamily="18" charset="0"/>
                <a:cs typeface="Times New Roman" panose="02020603050405020304" pitchFamily="18" charset="0"/>
              </a:rPr>
              <a:t>Econamine</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process. </a:t>
            </a:r>
            <a:r>
              <a:rPr lang="en-US" sz="2400" dirty="0"/>
              <a:t/>
            </a:r>
            <a:br>
              <a:rPr lang="en-US" sz="2400" dirty="0"/>
            </a:br>
            <a:endParaRPr lang="zh-CN" altLang="en-US" sz="2200" b="1" dirty="0">
              <a:solidFill>
                <a:srgbClr val="A6A6A6"/>
              </a:solidFill>
              <a:latin typeface="Times New Roman" panose="02020603050405020304" pitchFamily="18" charset="0"/>
              <a:ea typeface="微软雅黑" pitchFamily="34" charset="-122"/>
              <a:cs typeface="Times New Roman" panose="02020603050405020304" pitchFamily="18" charset="0"/>
            </a:endParaRP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413" y="1340768"/>
            <a:ext cx="7672857" cy="4536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150035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a:spLocks/>
          </p:cNvSpPr>
          <p:nvPr/>
        </p:nvSpPr>
        <p:spPr bwMode="auto">
          <a:xfrm>
            <a:off x="914400" y="28575"/>
            <a:ext cx="696996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85000" lnSpcReduction="20000"/>
          </a:bodyPr>
          <a:lstStyle/>
          <a:p>
            <a:pPr fontAlgn="base">
              <a:spcBef>
                <a:spcPct val="0"/>
              </a:spcBef>
              <a:spcAft>
                <a:spcPct val="0"/>
              </a:spcAft>
              <a:defRPr/>
            </a:pPr>
            <a:r>
              <a:rPr lang="en-GB" sz="2400" b="1" dirty="0" smtClean="0">
                <a:latin typeface="Times New Roman" panose="02020603050405020304" pitchFamily="18" charset="0"/>
                <a:cs typeface="Times New Roman" panose="02020603050405020304" pitchFamily="18" charset="0"/>
              </a:rPr>
              <a:t>Chemical absorption</a:t>
            </a:r>
          </a:p>
          <a:p>
            <a:pPr fontAlgn="base">
              <a:spcBef>
                <a:spcPct val="0"/>
              </a:spcBef>
              <a:spcAft>
                <a:spcPct val="0"/>
              </a:spcAft>
              <a:defRPr/>
            </a:pPr>
            <a:endParaRPr lang="en-GB" sz="2400" b="1" dirty="0">
              <a:latin typeface="Times New Roman" panose="02020603050405020304" pitchFamily="18" charset="0"/>
              <a:cs typeface="Times New Roman" panose="02020603050405020304" pitchFamily="18" charset="0"/>
            </a:endParaRPr>
          </a:p>
          <a:p>
            <a:pPr fontAlgn="base">
              <a:spcBef>
                <a:spcPct val="0"/>
              </a:spcBef>
              <a:spcAft>
                <a:spcPct val="0"/>
              </a:spcAft>
              <a:defRPr/>
            </a:pPr>
            <a:r>
              <a:rPr lang="en-US" sz="2200" b="1" dirty="0" smtClean="0">
                <a:latin typeface="Times New Roman" panose="02020603050405020304" pitchFamily="18" charset="0"/>
                <a:cs typeface="Times New Roman" panose="02020603050405020304" pitchFamily="18" charset="0"/>
              </a:rPr>
              <a:t>Figure 1-3 </a:t>
            </a:r>
            <a:r>
              <a:rPr lang="en-US" sz="2200" dirty="0">
                <a:latin typeface="Times New Roman" panose="02020603050405020304" pitchFamily="18" charset="0"/>
                <a:cs typeface="Times New Roman" panose="02020603050405020304" pitchFamily="18" charset="0"/>
              </a:rPr>
              <a:t>shows </a:t>
            </a:r>
            <a:r>
              <a:rPr lang="en-US" sz="2200" dirty="0" smtClean="0">
                <a:latin typeface="Times New Roman" panose="02020603050405020304" pitchFamily="18" charset="0"/>
                <a:cs typeface="Times New Roman" panose="02020603050405020304" pitchFamily="18" charset="0"/>
              </a:rPr>
              <a:t>the </a:t>
            </a:r>
            <a:r>
              <a:rPr lang="en-US" sz="2200" dirty="0" err="1">
                <a:latin typeface="Times New Roman" panose="02020603050405020304" pitchFamily="18" charset="0"/>
                <a:cs typeface="Times New Roman" panose="02020603050405020304" pitchFamily="18" charset="0"/>
              </a:rPr>
              <a:t>Merox</a:t>
            </a:r>
            <a:r>
              <a:rPr lang="en-US" sz="2200" dirty="0">
                <a:latin typeface="Times New Roman" panose="02020603050405020304" pitchFamily="18" charset="0"/>
                <a:cs typeface="Times New Roman" panose="02020603050405020304" pitchFamily="18" charset="0"/>
              </a:rPr>
              <a:t> process. </a:t>
            </a:r>
            <a:br>
              <a:rPr lang="en-US" sz="2200" dirty="0">
                <a:latin typeface="Times New Roman" panose="02020603050405020304" pitchFamily="18" charset="0"/>
                <a:cs typeface="Times New Roman" panose="02020603050405020304" pitchFamily="18" charset="0"/>
              </a:rPr>
            </a:br>
            <a:endParaRPr lang="zh-CN" altLang="en-US" sz="2200" dirty="0">
              <a:latin typeface="Times New Roman" panose="02020603050405020304" pitchFamily="18" charset="0"/>
              <a:cs typeface="Times New Roman" panose="02020603050405020304" pitchFamily="18" charset="0"/>
            </a:endParaRP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587" y="1412776"/>
            <a:ext cx="6969766" cy="41435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891419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4"/>
          <p:cNvSpPr txBox="1">
            <a:spLocks noChangeArrowheads="1"/>
          </p:cNvSpPr>
          <p:nvPr/>
        </p:nvSpPr>
        <p:spPr bwMode="auto">
          <a:xfrm>
            <a:off x="35496" y="1196752"/>
            <a:ext cx="9108504" cy="3083921"/>
          </a:xfrm>
          <a:prstGeom prst="rect">
            <a:avLst/>
          </a:prstGeom>
          <a:ln/>
          <a:extLst/>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pitchFamily="34" charset="0"/>
                <a:ea typeface="宋体" pitchFamily="2" charset="-122"/>
              </a:defRPr>
            </a:lvl2pPr>
            <a:lvl3pPr defTabSz="720725" eaLnBrk="0" hangingPunct="0">
              <a:defRPr sz="1600">
                <a:latin typeface="Arial" pitchFamily="34" charset="0"/>
                <a:ea typeface="宋体" pitchFamily="2" charset="-122"/>
              </a:defRPr>
            </a:lvl3pPr>
            <a:lvl4pPr defTabSz="720725" eaLnBrk="0" hangingPunct="0">
              <a:defRPr sz="1600">
                <a:latin typeface="Arial" pitchFamily="34" charset="0"/>
                <a:ea typeface="宋体" pitchFamily="2" charset="-122"/>
              </a:defRPr>
            </a:lvl4pPr>
            <a:lvl5pPr defTabSz="720725" eaLnBrk="0" hangingPunct="0">
              <a:defRPr sz="1600">
                <a:latin typeface="Arial" pitchFamily="34" charset="0"/>
                <a:ea typeface="宋体" pitchFamily="2" charset="-122"/>
              </a:defRPr>
            </a:lvl5pPr>
            <a:lvl6pPr defTabSz="720725" eaLnBrk="0" fontAlgn="base" hangingPunct="0">
              <a:spcBef>
                <a:spcPct val="0"/>
              </a:spcBef>
              <a:spcAft>
                <a:spcPct val="0"/>
              </a:spcAft>
              <a:defRPr sz="1600">
                <a:latin typeface="Arial" pitchFamily="34" charset="0"/>
                <a:ea typeface="宋体" pitchFamily="2" charset="-122"/>
              </a:defRPr>
            </a:lvl6pPr>
            <a:lvl7pPr defTabSz="720725" eaLnBrk="0" fontAlgn="base" hangingPunct="0">
              <a:spcBef>
                <a:spcPct val="0"/>
              </a:spcBef>
              <a:spcAft>
                <a:spcPct val="0"/>
              </a:spcAft>
              <a:defRPr sz="1600">
                <a:latin typeface="Arial" pitchFamily="34" charset="0"/>
                <a:ea typeface="宋体" pitchFamily="2" charset="-122"/>
              </a:defRPr>
            </a:lvl7pPr>
            <a:lvl8pPr defTabSz="720725" eaLnBrk="0" fontAlgn="base" hangingPunct="0">
              <a:spcBef>
                <a:spcPct val="0"/>
              </a:spcBef>
              <a:spcAft>
                <a:spcPct val="0"/>
              </a:spcAft>
              <a:defRPr sz="1600">
                <a:latin typeface="Arial" pitchFamily="34" charset="0"/>
                <a:ea typeface="宋体" pitchFamily="2" charset="-122"/>
              </a:defRPr>
            </a:lvl8pPr>
            <a:lvl9pPr defTabSz="720725" eaLnBrk="0" fontAlgn="base" hangingPunct="0">
              <a:spcBef>
                <a:spcPct val="0"/>
              </a:spcBef>
              <a:spcAft>
                <a:spcPct val="0"/>
              </a:spcAft>
              <a:defRPr sz="1600">
                <a:latin typeface="Arial" pitchFamily="34" charset="0"/>
                <a:ea typeface="宋体" pitchFamily="2" charset="-122"/>
              </a:defRPr>
            </a:lvl9pPr>
          </a:lstStyle>
          <a:p>
            <a:pPr algn="just"/>
            <a:r>
              <a:rPr lang="en-GB" sz="2400" b="1" i="1" dirty="0">
                <a:solidFill>
                  <a:schemeClr val="tx1"/>
                </a:solidFill>
                <a:latin typeface="Times New Roman" panose="02020603050405020304" pitchFamily="18" charset="0"/>
                <a:cs typeface="Times New Roman" panose="02020603050405020304" pitchFamily="18" charset="0"/>
              </a:rPr>
              <a:t>Moistur</a:t>
            </a:r>
            <a:r>
              <a:rPr lang="en-GB" sz="2400" i="1" dirty="0">
                <a:solidFill>
                  <a:schemeClr val="tx1"/>
                </a:solidFill>
                <a:latin typeface="Times New Roman" panose="02020603050405020304" pitchFamily="18" charset="0"/>
                <a:cs typeface="Times New Roman" panose="02020603050405020304" pitchFamily="18" charset="0"/>
              </a:rPr>
              <a:t>e must be removed from natural gas to </a:t>
            </a:r>
            <a:r>
              <a:rPr lang="en-GB" sz="2400" b="1" i="1" dirty="0">
                <a:solidFill>
                  <a:schemeClr val="tx1"/>
                </a:solidFill>
                <a:latin typeface="Times New Roman" panose="02020603050405020304" pitchFamily="18" charset="0"/>
                <a:cs typeface="Times New Roman" panose="02020603050405020304" pitchFamily="18" charset="0"/>
              </a:rPr>
              <a:t>reduce corrosion problems</a:t>
            </a:r>
            <a:r>
              <a:rPr lang="en-GB" sz="2400" i="1" dirty="0">
                <a:solidFill>
                  <a:schemeClr val="tx1"/>
                </a:solidFill>
                <a:latin typeface="Times New Roman" panose="02020603050405020304" pitchFamily="18" charset="0"/>
                <a:cs typeface="Times New Roman" panose="02020603050405020304" pitchFamily="18" charset="0"/>
              </a:rPr>
              <a:t> and to </a:t>
            </a:r>
            <a:r>
              <a:rPr lang="en-GB" sz="2400" b="1" i="1" dirty="0">
                <a:solidFill>
                  <a:schemeClr val="tx1"/>
                </a:solidFill>
                <a:latin typeface="Times New Roman" panose="02020603050405020304" pitchFamily="18" charset="0"/>
                <a:cs typeface="Times New Roman" panose="02020603050405020304" pitchFamily="18" charset="0"/>
              </a:rPr>
              <a:t>prevent hydrate formation</a:t>
            </a:r>
            <a:r>
              <a:rPr lang="en-GB" sz="2400" i="1" dirty="0">
                <a:solidFill>
                  <a:schemeClr val="tx1"/>
                </a:solidFill>
                <a:latin typeface="Times New Roman" panose="02020603050405020304" pitchFamily="18" charset="0"/>
                <a:cs typeface="Times New Roman" panose="02020603050405020304" pitchFamily="18" charset="0"/>
              </a:rPr>
              <a:t>. Hydrates are solid white compounds formed from a physical-chemical reaction between hydrocarbons and water under the high pressures and low temperatures used to transport natural gas via pipeline. Hydrates </a:t>
            </a:r>
            <a:r>
              <a:rPr lang="en-GB" sz="2400" b="1" i="1" dirty="0">
                <a:solidFill>
                  <a:schemeClr val="tx1"/>
                </a:solidFill>
                <a:latin typeface="Times New Roman" panose="02020603050405020304" pitchFamily="18" charset="0"/>
                <a:cs typeface="Times New Roman" panose="02020603050405020304" pitchFamily="18" charset="0"/>
              </a:rPr>
              <a:t>reduce pipeline </a:t>
            </a:r>
            <a:r>
              <a:rPr lang="en-GB" sz="2400" b="1" i="1" dirty="0" smtClean="0">
                <a:solidFill>
                  <a:schemeClr val="tx1"/>
                </a:solidFill>
                <a:latin typeface="Times New Roman" panose="02020603050405020304" pitchFamily="18" charset="0"/>
                <a:cs typeface="Times New Roman" panose="02020603050405020304" pitchFamily="18" charset="0"/>
              </a:rPr>
              <a:t>efficiency.</a:t>
            </a:r>
            <a:endParaRPr lang="en-US" sz="3200" b="1" i="1" dirty="0">
              <a:solidFill>
                <a:schemeClr val="tx1"/>
              </a:solidFill>
              <a:latin typeface="Times New Roman" panose="02020603050405020304" pitchFamily="18" charset="0"/>
              <a:cs typeface="Times New Roman" panose="02020603050405020304" pitchFamily="18" charset="0"/>
            </a:endParaRPr>
          </a:p>
        </p:txBody>
      </p:sp>
      <p:sp>
        <p:nvSpPr>
          <p:cNvPr id="6" name="TextBox 10"/>
          <p:cNvSpPr>
            <a:spLocks noChangeArrowheads="1"/>
          </p:cNvSpPr>
          <p:nvPr/>
        </p:nvSpPr>
        <p:spPr bwMode="auto">
          <a:xfrm>
            <a:off x="5545593" y="999363"/>
            <a:ext cx="346556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r>
              <a:rPr lang="zh-CN" altLang="en-US" sz="1500" dirty="0">
                <a:solidFill>
                  <a:schemeClr val="bg1">
                    <a:lumMod val="95000"/>
                  </a:schemeClr>
                </a:solidFill>
                <a:latin typeface="微软雅黑" pitchFamily="34" charset="-122"/>
                <a:ea typeface="微软雅黑" pitchFamily="34" charset="-122"/>
              </a:rPr>
              <a:t>（一）需求分析及目标确定</a:t>
            </a:r>
          </a:p>
        </p:txBody>
      </p:sp>
      <p:sp>
        <p:nvSpPr>
          <p:cNvPr id="7" name="Text Box 44"/>
          <p:cNvSpPr txBox="1">
            <a:spLocks noChangeArrowheads="1"/>
          </p:cNvSpPr>
          <p:nvPr/>
        </p:nvSpPr>
        <p:spPr bwMode="auto">
          <a:xfrm>
            <a:off x="2316" y="4771275"/>
            <a:ext cx="9143999" cy="2086725"/>
          </a:xfrm>
          <a:prstGeom prst="rect">
            <a:avLst/>
          </a:prstGeom>
          <a:ln/>
          <a:extLst/>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pitchFamily="34" charset="0"/>
                <a:ea typeface="宋体" pitchFamily="2" charset="-122"/>
              </a:defRPr>
            </a:lvl2pPr>
            <a:lvl3pPr defTabSz="720725" eaLnBrk="0" hangingPunct="0">
              <a:defRPr sz="1600">
                <a:latin typeface="Arial" pitchFamily="34" charset="0"/>
                <a:ea typeface="宋体" pitchFamily="2" charset="-122"/>
              </a:defRPr>
            </a:lvl3pPr>
            <a:lvl4pPr defTabSz="720725" eaLnBrk="0" hangingPunct="0">
              <a:defRPr sz="1600">
                <a:latin typeface="Arial" pitchFamily="34" charset="0"/>
                <a:ea typeface="宋体" pitchFamily="2" charset="-122"/>
              </a:defRPr>
            </a:lvl4pPr>
            <a:lvl5pPr defTabSz="720725" eaLnBrk="0" hangingPunct="0">
              <a:defRPr sz="1600">
                <a:latin typeface="Arial" pitchFamily="34" charset="0"/>
                <a:ea typeface="宋体" pitchFamily="2" charset="-122"/>
              </a:defRPr>
            </a:lvl5pPr>
            <a:lvl6pPr defTabSz="720725" eaLnBrk="0" fontAlgn="base" hangingPunct="0">
              <a:spcBef>
                <a:spcPct val="0"/>
              </a:spcBef>
              <a:spcAft>
                <a:spcPct val="0"/>
              </a:spcAft>
              <a:defRPr sz="1600">
                <a:latin typeface="Arial" pitchFamily="34" charset="0"/>
                <a:ea typeface="宋体" pitchFamily="2" charset="-122"/>
              </a:defRPr>
            </a:lvl6pPr>
            <a:lvl7pPr defTabSz="720725" eaLnBrk="0" fontAlgn="base" hangingPunct="0">
              <a:spcBef>
                <a:spcPct val="0"/>
              </a:spcBef>
              <a:spcAft>
                <a:spcPct val="0"/>
              </a:spcAft>
              <a:defRPr sz="1600">
                <a:latin typeface="Arial" pitchFamily="34" charset="0"/>
                <a:ea typeface="宋体" pitchFamily="2" charset="-122"/>
              </a:defRPr>
            </a:lvl7pPr>
            <a:lvl8pPr defTabSz="720725" eaLnBrk="0" fontAlgn="base" hangingPunct="0">
              <a:spcBef>
                <a:spcPct val="0"/>
              </a:spcBef>
              <a:spcAft>
                <a:spcPct val="0"/>
              </a:spcAft>
              <a:defRPr sz="1600">
                <a:latin typeface="Arial" pitchFamily="34" charset="0"/>
                <a:ea typeface="宋体" pitchFamily="2" charset="-122"/>
              </a:defRPr>
            </a:lvl8pPr>
            <a:lvl9pPr defTabSz="720725" eaLnBrk="0" fontAlgn="base" hangingPunct="0">
              <a:spcBef>
                <a:spcPct val="0"/>
              </a:spcBef>
              <a:spcAft>
                <a:spcPct val="0"/>
              </a:spcAft>
              <a:defRPr sz="1600">
                <a:latin typeface="Arial" pitchFamily="34" charset="0"/>
                <a:ea typeface="宋体" pitchFamily="2" charset="-122"/>
              </a:defRPr>
            </a:lvl9pPr>
          </a:lstStyle>
          <a:p>
            <a:pPr algn="just"/>
            <a:r>
              <a:rPr lang="en-GB" sz="2400" i="1" dirty="0">
                <a:solidFill>
                  <a:schemeClr val="tx1"/>
                </a:solidFill>
                <a:latin typeface="Times New Roman" panose="02020603050405020304" pitchFamily="18" charset="0"/>
                <a:cs typeface="Times New Roman" panose="02020603050405020304" pitchFamily="18" charset="0"/>
              </a:rPr>
              <a:t>To prevent hydrate formation, natural gas may be treated with glycols, which dissolve water efficiently. </a:t>
            </a:r>
            <a:r>
              <a:rPr lang="en-GB" sz="2400" b="1" i="1" dirty="0">
                <a:solidFill>
                  <a:schemeClr val="tx1"/>
                </a:solidFill>
                <a:latin typeface="Times New Roman" panose="02020603050405020304" pitchFamily="18" charset="0"/>
                <a:cs typeface="Times New Roman" panose="02020603050405020304" pitchFamily="18" charset="0"/>
              </a:rPr>
              <a:t>Ethylene glycol (EG), diethylene glycol (DEG), </a:t>
            </a:r>
            <a:r>
              <a:rPr lang="en-GB" sz="2400" i="1" dirty="0">
                <a:solidFill>
                  <a:schemeClr val="tx1"/>
                </a:solidFill>
                <a:latin typeface="Times New Roman" panose="02020603050405020304" pitchFamily="18" charset="0"/>
                <a:cs typeface="Times New Roman" panose="02020603050405020304" pitchFamily="18" charset="0"/>
              </a:rPr>
              <a:t>and </a:t>
            </a:r>
            <a:r>
              <a:rPr lang="en-GB" sz="2400" b="1" i="1" dirty="0" err="1">
                <a:solidFill>
                  <a:schemeClr val="tx1"/>
                </a:solidFill>
                <a:latin typeface="Times New Roman" panose="02020603050405020304" pitchFamily="18" charset="0"/>
                <a:cs typeface="Times New Roman" panose="02020603050405020304" pitchFamily="18" charset="0"/>
              </a:rPr>
              <a:t>triethylene</a:t>
            </a:r>
            <a:r>
              <a:rPr lang="en-GB" sz="2400" b="1" i="1" dirty="0">
                <a:solidFill>
                  <a:schemeClr val="tx1"/>
                </a:solidFill>
                <a:latin typeface="Times New Roman" panose="02020603050405020304" pitchFamily="18" charset="0"/>
                <a:cs typeface="Times New Roman" panose="02020603050405020304" pitchFamily="18" charset="0"/>
              </a:rPr>
              <a:t> glycol (TEG) </a:t>
            </a:r>
            <a:r>
              <a:rPr lang="en-GB" sz="2400" i="1" dirty="0">
                <a:solidFill>
                  <a:schemeClr val="tx1"/>
                </a:solidFill>
                <a:latin typeface="Times New Roman" panose="02020603050405020304" pitchFamily="18" charset="0"/>
                <a:cs typeface="Times New Roman" panose="02020603050405020304" pitchFamily="18" charset="0"/>
              </a:rPr>
              <a:t>are typical solvents for water removal.</a:t>
            </a:r>
            <a:endParaRPr lang="en-US" sz="2400" i="1" dirty="0">
              <a:solidFill>
                <a:schemeClr val="tx1"/>
              </a:solidFill>
              <a:latin typeface="Times New Roman" panose="02020603050405020304" pitchFamily="18" charset="0"/>
              <a:cs typeface="Times New Roman" panose="02020603050405020304" pitchFamily="18" charset="0"/>
            </a:endParaRPr>
          </a:p>
        </p:txBody>
      </p:sp>
      <p:sp>
        <p:nvSpPr>
          <p:cNvPr id="8" name="标题 1"/>
          <p:cNvSpPr txBox="1">
            <a:spLocks/>
          </p:cNvSpPr>
          <p:nvPr/>
        </p:nvSpPr>
        <p:spPr>
          <a:xfrm>
            <a:off x="-14987" y="17945"/>
            <a:ext cx="9144000" cy="1143000"/>
          </a:xfrm>
          <a:prstGeom prst="rect">
            <a:avLst/>
          </a:prstGeom>
        </p:spPr>
        <p:style>
          <a:lnRef idx="2">
            <a:schemeClr val="accent5"/>
          </a:lnRef>
          <a:fillRef idx="1">
            <a:schemeClr val="lt1"/>
          </a:fillRef>
          <a:effectRef idx="0">
            <a:schemeClr val="accent5"/>
          </a:effectRef>
          <a:fontRef idx="minor">
            <a:schemeClr val="dk1"/>
          </a:fontRef>
        </p:style>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algn="just"/>
            <a:r>
              <a:rPr lang="en-GB" b="1" i="1" dirty="0">
                <a:latin typeface="Times New Roman" panose="02020603050405020304" pitchFamily="18" charset="0"/>
                <a:cs typeface="Times New Roman" panose="02020603050405020304" pitchFamily="18" charset="0"/>
              </a:rPr>
              <a:t>Water Removal</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344122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iterate type="lt">
                                    <p:tmPct val="0"/>
                                  </p:iterate>
                                  <p:childTnLst>
                                    <p:set>
                                      <p:cBhvr>
                                        <p:cTn id="13" dur="1" fill="hold">
                                          <p:stCondLst>
                                            <p:cond delay="0"/>
                                          </p:stCondLst>
                                        </p:cTn>
                                        <p:tgtEl>
                                          <p:spTgt spid="7"/>
                                        </p:tgtEl>
                                        <p:attrNameLst>
                                          <p:attrName>style.visibility</p:attrName>
                                        </p:attrNameLst>
                                      </p:cBhvr>
                                      <p:to>
                                        <p:strVal val="visible"/>
                                      </p:to>
                                    </p:set>
                                    <p:animScale>
                                      <p:cBhvr>
                                        <p:cTn id="14"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7"/>
                                        </p:tgtEl>
                                        <p:attrNameLst>
                                          <p:attrName>ppt_x</p:attrName>
                                          <p:attrName>ppt_y</p:attrName>
                                        </p:attrNameLst>
                                      </p:cBhvr>
                                    </p:animMotion>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a:spLocks/>
          </p:cNvSpPr>
          <p:nvPr/>
        </p:nvSpPr>
        <p:spPr bwMode="auto">
          <a:xfrm>
            <a:off x="755576" y="28575"/>
            <a:ext cx="712879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fontAlgn="base">
              <a:spcBef>
                <a:spcPct val="0"/>
              </a:spcBef>
              <a:spcAft>
                <a:spcPct val="0"/>
              </a:spcAft>
              <a:defRPr/>
            </a:pPr>
            <a:r>
              <a:rPr lang="en-GB" sz="2800" b="1" i="1" dirty="0" smtClean="0">
                <a:latin typeface="Times New Roman" panose="02020603050405020304" pitchFamily="18" charset="0"/>
                <a:cs typeface="Times New Roman" panose="02020603050405020304" pitchFamily="18" charset="0"/>
              </a:rPr>
              <a:t>Water Removal</a:t>
            </a:r>
            <a:endParaRPr lang="en-GB" sz="2800" b="1" dirty="0">
              <a:latin typeface="Times New Roman" panose="02020603050405020304" pitchFamily="18" charset="0"/>
              <a:cs typeface="Times New Roman" panose="02020603050405020304" pitchFamily="18" charset="0"/>
            </a:endParaRPr>
          </a:p>
          <a:p>
            <a:pPr fontAlgn="base">
              <a:spcBef>
                <a:spcPct val="0"/>
              </a:spcBef>
              <a:spcAft>
                <a:spcPct val="0"/>
              </a:spcAft>
              <a:defRPr/>
            </a:pPr>
            <a:r>
              <a:rPr lang="en-US" sz="2000" b="1" dirty="0">
                <a:latin typeface="Times New Roman" panose="02020603050405020304" pitchFamily="18" charset="0"/>
                <a:cs typeface="Times New Roman" panose="02020603050405020304" pitchFamily="18" charset="0"/>
              </a:rPr>
              <a:t>Figure 1-4. </a:t>
            </a:r>
            <a:r>
              <a:rPr lang="en-US" sz="2000" dirty="0">
                <a:latin typeface="Times New Roman" panose="02020603050405020304" pitchFamily="18" charset="0"/>
                <a:cs typeface="Times New Roman" panose="02020603050405020304" pitchFamily="18" charset="0"/>
              </a:rPr>
              <a:t>Flow diagram of the Dehydrate process</a:t>
            </a:r>
            <a:r>
              <a:rPr lang="en-US" sz="3200" dirty="0">
                <a:latin typeface="Times New Roman" panose="02020603050405020304" pitchFamily="18" charset="0"/>
                <a:cs typeface="Times New Roman" panose="02020603050405020304" pitchFamily="18" charset="0"/>
              </a:rPr>
              <a:t> </a:t>
            </a:r>
            <a:endParaRPr lang="zh-CN" altLang="en-US" sz="2800" dirty="0">
              <a:latin typeface="Times New Roman" panose="02020603050405020304" pitchFamily="18" charset="0"/>
              <a:cs typeface="Times New Roman" panose="02020603050405020304" pitchFamily="18" charset="0"/>
            </a:endParaRP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510530"/>
            <a:ext cx="6984776" cy="42661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718033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914400" y="28575"/>
            <a:ext cx="7618040" cy="1143000"/>
          </a:xfrm>
        </p:spPr>
        <p:txBody>
          <a:bodyPr>
            <a:normAutofit/>
          </a:bodyPr>
          <a:lstStyle/>
          <a:p>
            <a:r>
              <a:rPr lang="en-GB" i="1" u="sng" dirty="0">
                <a:solidFill>
                  <a:schemeClr val="tx1"/>
                </a:solidFill>
                <a:latin typeface="Times New Roman" panose="02020603050405020304" pitchFamily="18" charset="0"/>
                <a:cs typeface="Times New Roman" panose="02020603050405020304" pitchFamily="18" charset="0"/>
              </a:rPr>
              <a:t>Natural Gas Liquids (NGL)</a:t>
            </a:r>
            <a:endParaRPr lang="en-US" sz="4400" i="1" dirty="0">
              <a:solidFill>
                <a:schemeClr val="tx1"/>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5292725" y="1233754"/>
            <a:ext cx="3663825" cy="841375"/>
          </a:xfrm>
          <a:prstGeom prst="roundRect">
            <a:avLst>
              <a:gd name="adj" fmla="val 8176"/>
            </a:avLst>
          </a:prstGeom>
          <a:noFill/>
          <a:ln w="19050">
            <a:solidFill>
              <a:schemeClr val="bg1">
                <a:lumMod val="65000"/>
              </a:schemeClr>
            </a:solidFill>
          </a:ln>
        </p:spPr>
        <p:txBody>
          <a:bodyPr wrap="none" anchor="ctr"/>
          <a:lstStyle/>
          <a:p>
            <a:pPr lvl="0"/>
            <a:r>
              <a:rPr lang="en-GB" dirty="0"/>
              <a:t>An ethane-rich stream, </a:t>
            </a:r>
          </a:p>
          <a:p>
            <a:pPr lvl="0"/>
            <a:r>
              <a:rPr lang="en-GB" dirty="0" smtClean="0"/>
              <a:t>which </a:t>
            </a:r>
            <a:r>
              <a:rPr lang="en-GB" dirty="0"/>
              <a:t>is used for producing ethylene.</a:t>
            </a:r>
            <a:endParaRPr lang="en-US" dirty="0"/>
          </a:p>
        </p:txBody>
      </p:sp>
      <p:sp>
        <p:nvSpPr>
          <p:cNvPr id="18" name="椭圆 17"/>
          <p:cNvSpPr/>
          <p:nvPr/>
        </p:nvSpPr>
        <p:spPr>
          <a:xfrm>
            <a:off x="4626727" y="1282290"/>
            <a:ext cx="625764" cy="650214"/>
          </a:xfrm>
          <a:prstGeom prst="ellipse">
            <a:avLst/>
          </a:prstGeom>
          <a:solidFill>
            <a:schemeClr val="bg1"/>
          </a:solidFill>
          <a:ln w="19050">
            <a:solidFill>
              <a:schemeClr val="bg1">
                <a:lumMod val="65000"/>
              </a:schemeClr>
            </a:solidFill>
          </a:ln>
        </p:spPr>
        <p:txBody>
          <a:bodyPr wrap="none" anchor="ctr"/>
          <a:lstStyle/>
          <a:p>
            <a:pPr algn="ctr">
              <a:defRPr/>
            </a:pPr>
            <a:r>
              <a:rPr lang="en-US" altLang="zh-CN" sz="2800" b="1" dirty="0">
                <a:latin typeface="Arial Unicode MS" pitchFamily="34" charset="-122"/>
                <a:ea typeface="Arial Unicode MS" pitchFamily="34" charset="-122"/>
                <a:cs typeface="Arial Unicode MS" pitchFamily="34" charset="-122"/>
              </a:rPr>
              <a:t>1</a:t>
            </a:r>
            <a:endParaRPr lang="zh-CN" altLang="en-US" sz="2800" b="1" dirty="0">
              <a:latin typeface="Arial Unicode MS" pitchFamily="34" charset="-122"/>
              <a:ea typeface="Arial Unicode MS" pitchFamily="34" charset="-122"/>
              <a:cs typeface="Arial Unicode MS" pitchFamily="34" charset="-122"/>
            </a:endParaRPr>
          </a:p>
        </p:txBody>
      </p:sp>
      <p:sp>
        <p:nvSpPr>
          <p:cNvPr id="19" name="TextBox 18"/>
          <p:cNvSpPr txBox="1"/>
          <p:nvPr/>
        </p:nvSpPr>
        <p:spPr>
          <a:xfrm>
            <a:off x="5252491" y="2472504"/>
            <a:ext cx="3704059" cy="841375"/>
          </a:xfrm>
          <a:prstGeom prst="roundRect">
            <a:avLst>
              <a:gd name="adj" fmla="val 8176"/>
            </a:avLst>
          </a:prstGeom>
          <a:noFill/>
          <a:ln w="19050">
            <a:solidFill>
              <a:schemeClr val="bg1">
                <a:lumMod val="65000"/>
              </a:schemeClr>
            </a:solidFill>
          </a:ln>
        </p:spPr>
        <p:txBody>
          <a:bodyPr wrap="none" anchor="ctr"/>
          <a:lstStyle/>
          <a:p>
            <a:pPr lvl="0"/>
            <a:r>
              <a:rPr lang="en-GB" dirty="0"/>
              <a:t>Liquefied petroleum gas (LPG), </a:t>
            </a:r>
            <a:endParaRPr lang="en-GB" dirty="0" smtClean="0"/>
          </a:p>
          <a:p>
            <a:pPr lvl="0"/>
            <a:r>
              <a:rPr lang="en-GB" dirty="0" smtClean="0"/>
              <a:t>which </a:t>
            </a:r>
            <a:r>
              <a:rPr lang="en-GB" dirty="0"/>
              <a:t>is a propane-butane mixture.</a:t>
            </a:r>
            <a:endParaRPr lang="en-US" dirty="0"/>
          </a:p>
        </p:txBody>
      </p:sp>
      <p:sp>
        <p:nvSpPr>
          <p:cNvPr id="20" name="椭圆 19"/>
          <p:cNvSpPr/>
          <p:nvPr/>
        </p:nvSpPr>
        <p:spPr>
          <a:xfrm>
            <a:off x="4618165" y="2564693"/>
            <a:ext cx="625475" cy="625475"/>
          </a:xfrm>
          <a:prstGeom prst="ellipse">
            <a:avLst/>
          </a:prstGeom>
          <a:solidFill>
            <a:schemeClr val="bg1"/>
          </a:solidFill>
          <a:ln w="19050">
            <a:solidFill>
              <a:schemeClr val="bg1">
                <a:lumMod val="65000"/>
              </a:schemeClr>
            </a:solidFill>
          </a:ln>
        </p:spPr>
        <p:txBody>
          <a:bodyPr wrap="none" anchor="ctr"/>
          <a:lstStyle/>
          <a:p>
            <a:pPr algn="ctr">
              <a:defRPr/>
            </a:pPr>
            <a:r>
              <a:rPr lang="en-US" altLang="zh-CN" sz="2800" b="1" dirty="0">
                <a:latin typeface="Arial Unicode MS" pitchFamily="34" charset="-122"/>
                <a:ea typeface="Arial Unicode MS" pitchFamily="34" charset="-122"/>
                <a:cs typeface="Arial Unicode MS" pitchFamily="34" charset="-122"/>
              </a:rPr>
              <a:t>2</a:t>
            </a:r>
            <a:endParaRPr lang="zh-CN" altLang="en-US" sz="2800" b="1" dirty="0">
              <a:latin typeface="Arial Unicode MS" pitchFamily="34" charset="-122"/>
              <a:ea typeface="Arial Unicode MS" pitchFamily="34" charset="-122"/>
              <a:cs typeface="Arial Unicode MS" pitchFamily="34" charset="-122"/>
            </a:endParaRPr>
          </a:p>
        </p:txBody>
      </p:sp>
      <p:sp>
        <p:nvSpPr>
          <p:cNvPr id="21" name="TextBox 20"/>
          <p:cNvSpPr txBox="1"/>
          <p:nvPr/>
        </p:nvSpPr>
        <p:spPr>
          <a:xfrm>
            <a:off x="5243640" y="3686795"/>
            <a:ext cx="3900360" cy="2118469"/>
          </a:xfrm>
          <a:prstGeom prst="roundRect">
            <a:avLst>
              <a:gd name="adj" fmla="val 8176"/>
            </a:avLst>
          </a:prstGeom>
          <a:noFill/>
          <a:ln w="19050">
            <a:solidFill>
              <a:schemeClr val="bg1">
                <a:lumMod val="65000"/>
              </a:schemeClr>
            </a:solidFill>
          </a:ln>
        </p:spPr>
        <p:txBody>
          <a:bodyPr wrap="none" anchor="ctr"/>
          <a:lstStyle/>
          <a:p>
            <a:pPr lvl="0" algn="just"/>
            <a:r>
              <a:rPr lang="en-GB" dirty="0"/>
              <a:t>Natural gasoline (NG) is </a:t>
            </a:r>
            <a:r>
              <a:rPr lang="en-GB" dirty="0" smtClean="0"/>
              <a:t>mainly</a:t>
            </a:r>
          </a:p>
          <a:p>
            <a:pPr lvl="0" algn="just"/>
            <a:r>
              <a:rPr lang="en-GB" dirty="0" smtClean="0"/>
              <a:t> </a:t>
            </a:r>
            <a:r>
              <a:rPr lang="en-GB" dirty="0"/>
              <a:t>constituted </a:t>
            </a:r>
            <a:r>
              <a:rPr lang="en-GB" dirty="0" smtClean="0"/>
              <a:t>of C</a:t>
            </a:r>
            <a:r>
              <a:rPr lang="en-GB" baseline="-25000" dirty="0" smtClean="0"/>
              <a:t>5</a:t>
            </a:r>
            <a:r>
              <a:rPr lang="en-GB" dirty="0"/>
              <a:t>+ hydrocarbons and </a:t>
            </a:r>
            <a:r>
              <a:rPr lang="en-GB" dirty="0" smtClean="0"/>
              <a:t>is</a:t>
            </a:r>
          </a:p>
          <a:p>
            <a:pPr lvl="0" algn="just"/>
            <a:r>
              <a:rPr lang="en-GB" dirty="0" smtClean="0"/>
              <a:t> </a:t>
            </a:r>
            <a:r>
              <a:rPr lang="en-GB" dirty="0"/>
              <a:t>added to gasoline to raise its </a:t>
            </a:r>
            <a:r>
              <a:rPr lang="en-GB" dirty="0" smtClean="0"/>
              <a:t>vapour</a:t>
            </a:r>
          </a:p>
          <a:p>
            <a:pPr lvl="0" algn="just"/>
            <a:r>
              <a:rPr lang="en-GB" dirty="0" smtClean="0"/>
              <a:t> </a:t>
            </a:r>
            <a:r>
              <a:rPr lang="en-GB" dirty="0"/>
              <a:t>pressure</a:t>
            </a:r>
            <a:r>
              <a:rPr lang="en-GB" dirty="0" smtClean="0"/>
              <a:t>. </a:t>
            </a:r>
            <a:r>
              <a:rPr lang="en-GB" dirty="0"/>
              <a:t>Natural gasoline is </a:t>
            </a:r>
            <a:r>
              <a:rPr lang="en-GB" dirty="0" smtClean="0"/>
              <a:t>usually</a:t>
            </a:r>
          </a:p>
          <a:p>
            <a:pPr lvl="0" algn="just"/>
            <a:r>
              <a:rPr lang="en-GB" dirty="0" smtClean="0"/>
              <a:t> </a:t>
            </a:r>
            <a:r>
              <a:rPr lang="en-GB" dirty="0"/>
              <a:t>sold </a:t>
            </a:r>
            <a:r>
              <a:rPr lang="en-GB" dirty="0" smtClean="0"/>
              <a:t>according </a:t>
            </a:r>
            <a:r>
              <a:rPr lang="en-GB" dirty="0"/>
              <a:t>to its vapour pressure.</a:t>
            </a:r>
            <a:endParaRPr lang="en-US" dirty="0"/>
          </a:p>
        </p:txBody>
      </p:sp>
      <p:sp>
        <p:nvSpPr>
          <p:cNvPr id="22" name="椭圆 21"/>
          <p:cNvSpPr/>
          <p:nvPr/>
        </p:nvSpPr>
        <p:spPr>
          <a:xfrm>
            <a:off x="4604599" y="3822357"/>
            <a:ext cx="625475" cy="625475"/>
          </a:xfrm>
          <a:prstGeom prst="ellipse">
            <a:avLst/>
          </a:prstGeom>
          <a:solidFill>
            <a:schemeClr val="bg1"/>
          </a:solidFill>
          <a:ln w="19050">
            <a:solidFill>
              <a:schemeClr val="bg1">
                <a:lumMod val="65000"/>
              </a:schemeClr>
            </a:solidFill>
          </a:ln>
        </p:spPr>
        <p:txBody>
          <a:bodyPr wrap="none" anchor="ctr"/>
          <a:lstStyle/>
          <a:p>
            <a:pPr algn="ctr">
              <a:defRPr/>
            </a:pPr>
            <a:r>
              <a:rPr lang="en-US" altLang="zh-CN" sz="2800" b="1" dirty="0">
                <a:latin typeface="Arial Unicode MS" pitchFamily="34" charset="-122"/>
                <a:ea typeface="Arial Unicode MS" pitchFamily="34" charset="-122"/>
                <a:cs typeface="Arial Unicode MS" pitchFamily="34" charset="-122"/>
              </a:rPr>
              <a:t>3</a:t>
            </a:r>
            <a:endParaRPr lang="zh-CN" altLang="en-US" sz="2800" b="1" dirty="0">
              <a:latin typeface="Arial Unicode MS" pitchFamily="34" charset="-122"/>
              <a:ea typeface="Arial Unicode MS" pitchFamily="34" charset="-122"/>
              <a:cs typeface="Arial Unicode MS" pitchFamily="34" charset="-122"/>
            </a:endParaRPr>
          </a:p>
        </p:txBody>
      </p:sp>
      <p:sp>
        <p:nvSpPr>
          <p:cNvPr id="2" name="Rectangle 1"/>
          <p:cNvSpPr/>
          <p:nvPr/>
        </p:nvSpPr>
        <p:spPr>
          <a:xfrm>
            <a:off x="467544" y="1137599"/>
            <a:ext cx="4176464" cy="4832092"/>
          </a:xfrm>
          <a:prstGeom prst="rect">
            <a:avLst/>
          </a:prstGeom>
        </p:spPr>
        <p:txBody>
          <a:bodyPr wrap="square">
            <a:spAutoFit/>
          </a:bodyPr>
          <a:lstStyle/>
          <a:p>
            <a:pPr algn="just"/>
            <a:r>
              <a:rPr lang="en-GB" sz="2200" b="1" dirty="0">
                <a:latin typeface="Times New Roman" panose="02020603050405020304" pitchFamily="18" charset="0"/>
                <a:cs typeface="Times New Roman" panose="02020603050405020304" pitchFamily="18" charset="0"/>
              </a:rPr>
              <a:t>Natural gas liquids </a:t>
            </a:r>
            <a:r>
              <a:rPr lang="en-GB" sz="2200" dirty="0">
                <a:latin typeface="Times New Roman" panose="02020603050405020304" pitchFamily="18" charset="0"/>
                <a:cs typeface="Times New Roman" panose="02020603050405020304" pitchFamily="18" charset="0"/>
              </a:rPr>
              <a:t>(condensable hydrocarbons) are those hydrocarbons heavier than methane that recovered from natural gas. The amount of NGL depends mainly on the percentage of the heavier hydrocarbons present in the gas and on the efficiency of the process used to recover them. (A high percentage is normally expected from associated gas.) Natural gas liquids are normally fractionated to separate them into three streams:</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612477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ppt_w</p:attrName>
                                        </p:attrNameLst>
                                      </p:cBhvr>
                                      <p:tavLst>
                                        <p:tav tm="0" fmla="#ppt_w*sin(2.5*pi*$)">
                                          <p:val>
                                            <p:fltVal val="0"/>
                                          </p:val>
                                        </p:tav>
                                        <p:tav tm="100000">
                                          <p:val>
                                            <p:fltVal val="1"/>
                                          </p:val>
                                        </p:tav>
                                      </p:tavLst>
                                    </p:anim>
                                    <p:anim calcmode="lin" valueType="num">
                                      <p:cBhvr>
                                        <p:cTn id="9" dur="1000" fill="hold"/>
                                        <p:tgtEl>
                                          <p:spTgt spid="18"/>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iterate type="lt">
                                    <p:tmPct val="10000"/>
                                  </p:iterate>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ppt_w</p:attrName>
                                        </p:attrNameLst>
                                      </p:cBhvr>
                                      <p:tavLst>
                                        <p:tav tm="0" fmla="#ppt_w*sin(2.5*pi*$)">
                                          <p:val>
                                            <p:fltVal val="0"/>
                                          </p:val>
                                        </p:tav>
                                        <p:tav tm="100000">
                                          <p:val>
                                            <p:fltVal val="1"/>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iterate type="lt">
                                    <p:tmPct val="10000"/>
                                  </p:iterate>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ppt_w</p:attrName>
                                        </p:attrNameLst>
                                      </p:cBhvr>
                                      <p:tavLst>
                                        <p:tav tm="0" fmla="#ppt_w*sin(2.5*pi*$)">
                                          <p:val>
                                            <p:fltVal val="0"/>
                                          </p:val>
                                        </p:tav>
                                        <p:tav tm="100000">
                                          <p:val>
                                            <p:fltVal val="1"/>
                                          </p:val>
                                        </p:tav>
                                      </p:tavLst>
                                    </p:anim>
                                    <p:anim calcmode="lin" valueType="num">
                                      <p:cBhvr>
                                        <p:cTn id="19" dur="1000" fill="hold"/>
                                        <p:tgtEl>
                                          <p:spTgt spid="20"/>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iterate type="lt">
                                    <p:tmPct val="10000"/>
                                  </p:iterate>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ppt_w</p:attrName>
                                        </p:attrNameLst>
                                      </p:cBhvr>
                                      <p:tavLst>
                                        <p:tav tm="0" fmla="#ppt_w*sin(2.5*pi*$)">
                                          <p:val>
                                            <p:fltVal val="0"/>
                                          </p:val>
                                        </p:tav>
                                        <p:tav tm="100000">
                                          <p:val>
                                            <p:fltVal val="1"/>
                                          </p:val>
                                        </p:tav>
                                      </p:tavLst>
                                    </p:anim>
                                    <p:anim calcmode="lin" valueType="num">
                                      <p:cBhvr>
                                        <p:cTn id="24" dur="1000" fill="hold"/>
                                        <p:tgtEl>
                                          <p:spTgt spid="19"/>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iterate type="lt">
                                    <p:tmPct val="10000"/>
                                  </p:iterate>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ppt_w</p:attrName>
                                        </p:attrNameLst>
                                      </p:cBhvr>
                                      <p:tavLst>
                                        <p:tav tm="0" fmla="#ppt_w*sin(2.5*pi*$)">
                                          <p:val>
                                            <p:fltVal val="0"/>
                                          </p:val>
                                        </p:tav>
                                        <p:tav tm="100000">
                                          <p:val>
                                            <p:fltVal val="1"/>
                                          </p:val>
                                        </p:tav>
                                      </p:tavLst>
                                    </p:anim>
                                    <p:anim calcmode="lin" valueType="num">
                                      <p:cBhvr>
                                        <p:cTn id="29" dur="1000" fill="hold"/>
                                        <p:tgtEl>
                                          <p:spTgt spid="22"/>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iterate type="lt">
                                    <p:tmPct val="10000"/>
                                  </p:iterate>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ppt_w</p:attrName>
                                        </p:attrNameLst>
                                      </p:cBhvr>
                                      <p:tavLst>
                                        <p:tav tm="0" fmla="#ppt_w*sin(2.5*pi*$)">
                                          <p:val>
                                            <p:fltVal val="0"/>
                                          </p:val>
                                        </p:tav>
                                        <p:tav tm="100000">
                                          <p:val>
                                            <p:fltVal val="1"/>
                                          </p:val>
                                        </p:tav>
                                      </p:tavLst>
                                    </p:anim>
                                    <p:anim calcmode="lin" valueType="num">
                                      <p:cBhvr>
                                        <p:cTn id="34" dur="1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467544" y="620688"/>
            <a:ext cx="8321578" cy="1080120"/>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2800" b="1" u="sng" dirty="0">
                <a:solidFill>
                  <a:schemeClr val="tx1"/>
                </a:solidFill>
                <a:latin typeface="Times New Roman" panose="02020603050405020304" pitchFamily="18" charset="0"/>
                <a:cs typeface="Times New Roman" panose="02020603050405020304" pitchFamily="18" charset="0"/>
              </a:rPr>
              <a:t>Liquefied Natural Gas (LNG)</a:t>
            </a:r>
            <a:endParaRPr lang="en-US" sz="6000" i="1" dirty="0">
              <a:solidFill>
                <a:schemeClr val="tx1"/>
              </a:solidFill>
              <a:latin typeface="Times New Roman" panose="02020603050405020304" pitchFamily="18" charset="0"/>
              <a:cs typeface="Times New Roman" panose="02020603050405020304" pitchFamily="18" charset="0"/>
            </a:endParaRPr>
          </a:p>
        </p:txBody>
      </p:sp>
      <p:sp>
        <p:nvSpPr>
          <p:cNvPr id="15" name="Rectangle 7"/>
          <p:cNvSpPr>
            <a:spLocks noChangeArrowheads="1"/>
          </p:cNvSpPr>
          <p:nvPr/>
        </p:nvSpPr>
        <p:spPr bwMode="auto">
          <a:xfrm>
            <a:off x="8285189" y="5786454"/>
            <a:ext cx="215900" cy="71438"/>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endParaRPr lang="zh-CN" altLang="en-US">
              <a:solidFill>
                <a:prstClr val="black"/>
              </a:solidFill>
              <a:latin typeface="微软雅黑"/>
              <a:ea typeface="微软雅黑"/>
            </a:endParaRPr>
          </a:p>
        </p:txBody>
      </p:sp>
      <p:sp>
        <p:nvSpPr>
          <p:cNvPr id="23" name="矩形 4"/>
          <p:cNvSpPr>
            <a:spLocks noChangeArrowheads="1"/>
          </p:cNvSpPr>
          <p:nvPr/>
        </p:nvSpPr>
        <p:spPr bwMode="auto">
          <a:xfrm>
            <a:off x="539552" y="1977221"/>
            <a:ext cx="7776865" cy="3323987"/>
          </a:xfrm>
          <a:prstGeom prst="rect">
            <a:avLst/>
          </a:prstGeom>
          <a:noFill/>
          <a:ln w="9525">
            <a:noFill/>
            <a:miter lim="800000"/>
            <a:headEnd/>
            <a:tailEnd/>
          </a:ln>
        </p:spPr>
        <p:txBody>
          <a:bodyPr wrap="square">
            <a:spAutoFit/>
          </a:bodyPr>
          <a:lstStyle/>
          <a:p>
            <a:pPr algn="just">
              <a:lnSpc>
                <a:spcPct val="150000"/>
              </a:lnSpc>
            </a:pPr>
            <a:r>
              <a:rPr lang="en-GB" sz="2800" dirty="0">
                <a:latin typeface="Times New Roman" panose="02020603050405020304" pitchFamily="18" charset="0"/>
                <a:cs typeface="Times New Roman" panose="02020603050405020304" pitchFamily="18" charset="0"/>
              </a:rPr>
              <a:t>After the recovery of natural gas liquids, sweet dry natural gas may be liquefied for transportation through cryogenic tankers. Two methods are generally used to liquefy natural gas: the </a:t>
            </a:r>
            <a:r>
              <a:rPr lang="en-GB" sz="2800" b="1" dirty="0">
                <a:latin typeface="Times New Roman" panose="02020603050405020304" pitchFamily="18" charset="0"/>
                <a:cs typeface="Times New Roman" panose="02020603050405020304" pitchFamily="18" charset="0"/>
              </a:rPr>
              <a:t>expander cycle </a:t>
            </a:r>
            <a:r>
              <a:rPr lang="en-GB" sz="2800" dirty="0">
                <a:latin typeface="Times New Roman" panose="02020603050405020304" pitchFamily="18" charset="0"/>
                <a:cs typeface="Times New Roman" panose="02020603050405020304" pitchFamily="18" charset="0"/>
              </a:rPr>
              <a:t>and </a:t>
            </a:r>
            <a:r>
              <a:rPr lang="en-GB" sz="2800" b="1" dirty="0">
                <a:latin typeface="Times New Roman" panose="02020603050405020304" pitchFamily="18" charset="0"/>
                <a:cs typeface="Times New Roman" panose="02020603050405020304" pitchFamily="18" charset="0"/>
              </a:rPr>
              <a:t>mechanical refrigeration</a:t>
            </a:r>
            <a:r>
              <a:rPr lang="en-GB"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47583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1000"/>
                                        <p:tgtEl>
                                          <p:spTgt spid="1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1000"/>
                                        <p:tgtEl>
                                          <p:spTgt spid="15"/>
                                        </p:tgtEl>
                                      </p:cBhvr>
                                    </p:animEffec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901" y="1510530"/>
            <a:ext cx="8018939" cy="50868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2"/>
          <p:cNvSpPr>
            <a:spLocks noChangeArrowheads="1"/>
          </p:cNvSpPr>
          <p:nvPr/>
        </p:nvSpPr>
        <p:spPr bwMode="auto">
          <a:xfrm>
            <a:off x="570902" y="188640"/>
            <a:ext cx="8321578" cy="1080120"/>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2800" b="1" u="sng" dirty="0">
                <a:solidFill>
                  <a:schemeClr val="tx1"/>
                </a:solidFill>
                <a:latin typeface="Times New Roman" panose="02020603050405020304" pitchFamily="18" charset="0"/>
                <a:cs typeface="Times New Roman" panose="02020603050405020304" pitchFamily="18" charset="0"/>
              </a:rPr>
              <a:t>Liquefied Natural Gas (LNG)</a:t>
            </a:r>
            <a:endParaRPr lang="en-US" sz="60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2214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par>
                                <p:cTn id="10" presetID="12" presetClass="entr" presetSubtype="4"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902" y="1519069"/>
            <a:ext cx="7745514" cy="50532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2"/>
          <p:cNvSpPr>
            <a:spLocks noChangeArrowheads="1"/>
          </p:cNvSpPr>
          <p:nvPr/>
        </p:nvSpPr>
        <p:spPr bwMode="auto">
          <a:xfrm>
            <a:off x="570902" y="188640"/>
            <a:ext cx="8321578" cy="1080120"/>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2800" b="1" u="sng" dirty="0">
                <a:solidFill>
                  <a:schemeClr val="tx1"/>
                </a:solidFill>
                <a:latin typeface="Times New Roman" panose="02020603050405020304" pitchFamily="18" charset="0"/>
                <a:cs typeface="Times New Roman" panose="02020603050405020304" pitchFamily="18" charset="0"/>
              </a:rPr>
              <a:t>Liquefied Natural Gas (LNG)</a:t>
            </a:r>
            <a:endParaRPr lang="en-US" sz="60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26211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par>
                                <p:cTn id="10" presetID="12" presetClass="entr" presetSubtype="4"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0902" y="188640"/>
            <a:ext cx="8321578" cy="1080120"/>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2800" b="1" u="sng" dirty="0">
                <a:solidFill>
                  <a:schemeClr val="tx1"/>
                </a:solidFill>
                <a:latin typeface="Times New Roman" panose="02020603050405020304" pitchFamily="18" charset="0"/>
                <a:cs typeface="Times New Roman" panose="02020603050405020304" pitchFamily="18" charset="0"/>
              </a:rPr>
              <a:t>Liquefied Natural Gas (LNG)</a:t>
            </a:r>
            <a:endParaRPr lang="en-US" sz="6000" i="1" dirty="0">
              <a:solidFill>
                <a:schemeClr val="tx1"/>
              </a:solidFill>
              <a:latin typeface="Times New Roman" panose="02020603050405020304" pitchFamily="18" charset="0"/>
              <a:cs typeface="Times New Roman" panose="02020603050405020304" pitchFamily="18" charset="0"/>
            </a:endParaRPr>
          </a:p>
        </p:txBody>
      </p:sp>
      <p:sp>
        <p:nvSpPr>
          <p:cNvPr id="2" name="Rectangle 1"/>
          <p:cNvSpPr/>
          <p:nvPr/>
        </p:nvSpPr>
        <p:spPr>
          <a:xfrm>
            <a:off x="431629" y="1295369"/>
            <a:ext cx="8424936" cy="954107"/>
          </a:xfrm>
          <a:prstGeom prst="rect">
            <a:avLst/>
          </a:prstGeom>
        </p:spPr>
        <p:txBody>
          <a:bodyPr wrap="square">
            <a:spAutoFit/>
          </a:bodyPr>
          <a:lstStyle/>
          <a:p>
            <a:r>
              <a:rPr lang="en-US" sz="2800" i="1" dirty="0">
                <a:solidFill>
                  <a:srgbClr val="000000"/>
                </a:solidFill>
                <a:latin typeface="Times New Roman" panose="02020603050405020304" pitchFamily="18" charset="0"/>
                <a:cs typeface="Times New Roman" panose="02020603050405020304" pitchFamily="18" charset="0"/>
              </a:rPr>
              <a:t>Table 1-3 lists important properties </a:t>
            </a:r>
            <a:r>
              <a:rPr lang="en-US" sz="2800" i="1" dirty="0" smtClean="0">
                <a:solidFill>
                  <a:srgbClr val="000000"/>
                </a:solidFill>
                <a:latin typeface="Times New Roman" panose="02020603050405020304" pitchFamily="18" charset="0"/>
                <a:cs typeface="Times New Roman" panose="02020603050405020304" pitchFamily="18" charset="0"/>
              </a:rPr>
              <a:t>of a </a:t>
            </a:r>
            <a:r>
              <a:rPr lang="en-US" sz="2800" i="1" dirty="0">
                <a:solidFill>
                  <a:srgbClr val="000000"/>
                </a:solidFill>
                <a:latin typeface="Times New Roman" panose="02020603050405020304" pitchFamily="18" charset="0"/>
                <a:cs typeface="Times New Roman" panose="02020603050405020304" pitchFamily="18" charset="0"/>
              </a:rPr>
              <a:t>representative liquefied natural gas mixture.</a:t>
            </a:r>
            <a:r>
              <a:rPr lang="en-US" sz="2800" i="1" dirty="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157" y="2290603"/>
            <a:ext cx="8155283" cy="4162733"/>
          </a:xfrm>
          <a:prstGeom prst="rect">
            <a:avLst/>
          </a:prstGeom>
        </p:spPr>
      </p:pic>
    </p:spTree>
    <p:extLst>
      <p:ext uri="{BB962C8B-B14F-4D97-AF65-F5344CB8AC3E}">
        <p14:creationId xmlns:p14="http://schemas.microsoft.com/office/powerpoint/2010/main" val="396400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9512" y="1275345"/>
            <a:ext cx="3347797" cy="734947"/>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sz="3200" b="1" dirty="0">
                <a:latin typeface="微软雅黑" pitchFamily="34" charset="-122"/>
                <a:ea typeface="微软雅黑" pitchFamily="34" charset="-122"/>
              </a:rPr>
              <a:t>Contents</a:t>
            </a:r>
            <a:endParaRPr lang="zh-CN" altLang="en-US" sz="1350" dirty="0">
              <a:solidFill>
                <a:schemeClr val="bg1"/>
              </a:solidFill>
              <a:latin typeface="微软雅黑" pitchFamily="34" charset="-122"/>
              <a:ea typeface="微软雅黑" pitchFamily="34" charset="-122"/>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504" y="2383416"/>
            <a:ext cx="3419805" cy="3419805"/>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组合 28"/>
          <p:cNvGrpSpPr/>
          <p:nvPr/>
        </p:nvGrpSpPr>
        <p:grpSpPr>
          <a:xfrm rot="5400000">
            <a:off x="2562934" y="2512198"/>
            <a:ext cx="2857793" cy="1833605"/>
            <a:chOff x="2346280" y="2992831"/>
            <a:chExt cx="4451440" cy="2856113"/>
          </a:xfrm>
        </p:grpSpPr>
        <p:sp>
          <p:nvSpPr>
            <p:cNvPr id="30" name="Oval 5"/>
            <p:cNvSpPr>
              <a:spLocks noChangeArrowheads="1"/>
            </p:cNvSpPr>
            <p:nvPr/>
          </p:nvSpPr>
          <p:spPr bwMode="auto">
            <a:xfrm>
              <a:off x="2346280" y="3979558"/>
              <a:ext cx="4451440" cy="1465666"/>
            </a:xfrm>
            <a:prstGeom prst="ellipse">
              <a:avLst/>
            </a:prstGeom>
            <a:gradFill rotWithShape="1">
              <a:gsLst>
                <a:gs pos="0">
                  <a:sysClr val="windowText" lastClr="000000"/>
                </a:gs>
                <a:gs pos="100000">
                  <a:sysClr val="window" lastClr="FFFFFF">
                    <a:alpha val="0"/>
                  </a:sys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685891">
                <a:defRPr/>
              </a:pPr>
              <a:endParaRPr lang="zh-CN" altLang="en-US" sz="1350" kern="0">
                <a:solidFill>
                  <a:sysClr val="windowText" lastClr="000000"/>
                </a:solidFill>
                <a:latin typeface="微软雅黑" pitchFamily="34" charset="-122"/>
              </a:endParaRPr>
            </a:p>
          </p:txBody>
        </p:sp>
        <p:grpSp>
          <p:nvGrpSpPr>
            <p:cNvPr id="31" name="组合 30"/>
            <p:cNvGrpSpPr/>
            <p:nvPr/>
          </p:nvGrpSpPr>
          <p:grpSpPr>
            <a:xfrm>
              <a:off x="3021807" y="2992831"/>
              <a:ext cx="3116262" cy="2856113"/>
              <a:chOff x="2823692" y="2992831"/>
              <a:chExt cx="3116262" cy="2856113"/>
            </a:xfrm>
          </p:grpSpPr>
          <p:grpSp>
            <p:nvGrpSpPr>
              <p:cNvPr id="32" name="Group 6"/>
              <p:cNvGrpSpPr>
                <a:grpSpLocks/>
              </p:cNvGrpSpPr>
              <p:nvPr/>
            </p:nvGrpSpPr>
            <p:grpSpPr bwMode="auto">
              <a:xfrm>
                <a:off x="2823692" y="3005533"/>
                <a:ext cx="3116262" cy="2843411"/>
                <a:chOff x="3107" y="2795"/>
                <a:chExt cx="1089" cy="994"/>
              </a:xfrm>
            </p:grpSpPr>
            <p:sp>
              <p:nvSpPr>
                <p:cNvPr id="34" name="Oval 9"/>
                <p:cNvSpPr>
                  <a:spLocks noChangeArrowheads="1"/>
                </p:cNvSpPr>
                <p:nvPr/>
              </p:nvSpPr>
              <p:spPr bwMode="auto">
                <a:xfrm flipV="1">
                  <a:off x="3332" y="3607"/>
                  <a:ext cx="183" cy="182"/>
                </a:xfrm>
                <a:prstGeom prst="ellipse">
                  <a:avLst/>
                </a:prstGeom>
                <a:gradFill rotWithShape="1">
                  <a:gsLst>
                    <a:gs pos="0">
                      <a:sysClr val="window" lastClr="FFFFFF">
                        <a:alpha val="29999"/>
                      </a:sysClr>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rot="10800000" wrap="none" anchor="ctr"/>
                <a:lstStyle/>
                <a:p>
                  <a:pPr defTabSz="685891">
                    <a:defRPr/>
                  </a:pPr>
                  <a:endParaRPr lang="zh-CN" altLang="en-US" sz="1350" kern="0">
                    <a:solidFill>
                      <a:sysClr val="windowText" lastClr="000000"/>
                    </a:solidFill>
                    <a:latin typeface="微软雅黑" pitchFamily="34" charset="-122"/>
                  </a:endParaRPr>
                </a:p>
              </p:txBody>
            </p:sp>
            <p:grpSp>
              <p:nvGrpSpPr>
                <p:cNvPr id="35" name="Group 10"/>
                <p:cNvGrpSpPr>
                  <a:grpSpLocks/>
                </p:cNvGrpSpPr>
                <p:nvPr/>
              </p:nvGrpSpPr>
              <p:grpSpPr bwMode="auto">
                <a:xfrm>
                  <a:off x="3107" y="2795"/>
                  <a:ext cx="1089" cy="681"/>
                  <a:chOff x="1610" y="2838"/>
                  <a:chExt cx="1089" cy="681"/>
                </a:xfrm>
              </p:grpSpPr>
              <p:sp>
                <p:nvSpPr>
                  <p:cNvPr id="36" name="Freeform 11"/>
                  <p:cNvSpPr>
                    <a:spLocks/>
                  </p:cNvSpPr>
                  <p:nvPr/>
                </p:nvSpPr>
                <p:spPr bwMode="auto">
                  <a:xfrm>
                    <a:off x="1610" y="2838"/>
                    <a:ext cx="1089" cy="681"/>
                  </a:xfrm>
                  <a:custGeom>
                    <a:avLst/>
                    <a:gdLst>
                      <a:gd name="T0" fmla="*/ 637 w 1862"/>
                      <a:gd name="T1" fmla="*/ 318 h 1164"/>
                      <a:gd name="T2" fmla="*/ 635 w 1862"/>
                      <a:gd name="T3" fmla="*/ 326 h 1164"/>
                      <a:gd name="T4" fmla="*/ 630 w 1862"/>
                      <a:gd name="T5" fmla="*/ 335 h 1164"/>
                      <a:gd name="T6" fmla="*/ 622 w 1862"/>
                      <a:gd name="T7" fmla="*/ 342 h 1164"/>
                      <a:gd name="T8" fmla="*/ 612 w 1862"/>
                      <a:gd name="T9" fmla="*/ 349 h 1164"/>
                      <a:gd name="T10" fmla="*/ 582 w 1862"/>
                      <a:gd name="T11" fmla="*/ 363 h 1164"/>
                      <a:gd name="T12" fmla="*/ 543 w 1862"/>
                      <a:gd name="T13" fmla="*/ 374 h 1164"/>
                      <a:gd name="T14" fmla="*/ 497 w 1862"/>
                      <a:gd name="T15" fmla="*/ 385 h 1164"/>
                      <a:gd name="T16" fmla="*/ 443 w 1862"/>
                      <a:gd name="T17" fmla="*/ 391 h 1164"/>
                      <a:gd name="T18" fmla="*/ 382 w 1862"/>
                      <a:gd name="T19" fmla="*/ 396 h 1164"/>
                      <a:gd name="T20" fmla="*/ 318 w 1862"/>
                      <a:gd name="T21" fmla="*/ 398 h 1164"/>
                      <a:gd name="T22" fmla="*/ 286 w 1862"/>
                      <a:gd name="T23" fmla="*/ 398 h 1164"/>
                      <a:gd name="T24" fmla="*/ 223 w 1862"/>
                      <a:gd name="T25" fmla="*/ 394 h 1164"/>
                      <a:gd name="T26" fmla="*/ 167 w 1862"/>
                      <a:gd name="T27" fmla="*/ 388 h 1164"/>
                      <a:gd name="T28" fmla="*/ 116 w 1862"/>
                      <a:gd name="T29" fmla="*/ 380 h 1164"/>
                      <a:gd name="T30" fmla="*/ 73 w 1862"/>
                      <a:gd name="T31" fmla="*/ 369 h 1164"/>
                      <a:gd name="T32" fmla="*/ 39 w 1862"/>
                      <a:gd name="T33" fmla="*/ 357 h 1164"/>
                      <a:gd name="T34" fmla="*/ 19 w 1862"/>
                      <a:gd name="T35" fmla="*/ 346 h 1164"/>
                      <a:gd name="T36" fmla="*/ 11 w 1862"/>
                      <a:gd name="T37" fmla="*/ 338 h 1164"/>
                      <a:gd name="T38" fmla="*/ 4 w 1862"/>
                      <a:gd name="T39" fmla="*/ 331 h 1164"/>
                      <a:gd name="T40" fmla="*/ 1 w 1862"/>
                      <a:gd name="T41" fmla="*/ 322 h 1164"/>
                      <a:gd name="T42" fmla="*/ 0 w 1862"/>
                      <a:gd name="T43" fmla="*/ 318 h 1164"/>
                      <a:gd name="T44" fmla="*/ 1 w 1862"/>
                      <a:gd name="T45" fmla="*/ 286 h 1164"/>
                      <a:gd name="T46" fmla="*/ 6 w 1862"/>
                      <a:gd name="T47" fmla="*/ 254 h 1164"/>
                      <a:gd name="T48" fmla="*/ 15 w 1862"/>
                      <a:gd name="T49" fmla="*/ 224 h 1164"/>
                      <a:gd name="T50" fmla="*/ 25 w 1862"/>
                      <a:gd name="T51" fmla="*/ 194 h 1164"/>
                      <a:gd name="T52" fmla="*/ 39 w 1862"/>
                      <a:gd name="T53" fmla="*/ 166 h 1164"/>
                      <a:gd name="T54" fmla="*/ 54 w 1862"/>
                      <a:gd name="T55" fmla="*/ 140 h 1164"/>
                      <a:gd name="T56" fmla="*/ 73 w 1862"/>
                      <a:gd name="T57" fmla="*/ 116 h 1164"/>
                      <a:gd name="T58" fmla="*/ 93 w 1862"/>
                      <a:gd name="T59" fmla="*/ 93 h 1164"/>
                      <a:gd name="T60" fmla="*/ 116 w 1862"/>
                      <a:gd name="T61" fmla="*/ 73 h 1164"/>
                      <a:gd name="T62" fmla="*/ 140 w 1862"/>
                      <a:gd name="T63" fmla="*/ 54 h 1164"/>
                      <a:gd name="T64" fmla="*/ 167 w 1862"/>
                      <a:gd name="T65" fmla="*/ 39 h 1164"/>
                      <a:gd name="T66" fmla="*/ 194 w 1862"/>
                      <a:gd name="T67" fmla="*/ 25 h 1164"/>
                      <a:gd name="T68" fmla="*/ 223 w 1862"/>
                      <a:gd name="T69" fmla="*/ 15 h 1164"/>
                      <a:gd name="T70" fmla="*/ 254 w 1862"/>
                      <a:gd name="T71" fmla="*/ 6 h 1164"/>
                      <a:gd name="T72" fmla="*/ 286 w 1862"/>
                      <a:gd name="T73" fmla="*/ 1 h 1164"/>
                      <a:gd name="T74" fmla="*/ 318 w 1862"/>
                      <a:gd name="T75" fmla="*/ 0 h 1164"/>
                      <a:gd name="T76" fmla="*/ 335 w 1862"/>
                      <a:gd name="T77" fmla="*/ 0 h 1164"/>
                      <a:gd name="T78" fmla="*/ 367 w 1862"/>
                      <a:gd name="T79" fmla="*/ 4 h 1164"/>
                      <a:gd name="T80" fmla="*/ 398 w 1862"/>
                      <a:gd name="T81" fmla="*/ 9 h 1164"/>
                      <a:gd name="T82" fmla="*/ 428 w 1862"/>
                      <a:gd name="T83" fmla="*/ 19 h 1164"/>
                      <a:gd name="T84" fmla="*/ 456 w 1862"/>
                      <a:gd name="T85" fmla="*/ 32 h 1164"/>
                      <a:gd name="T86" fmla="*/ 484 w 1862"/>
                      <a:gd name="T87" fmla="*/ 46 h 1164"/>
                      <a:gd name="T88" fmla="*/ 509 w 1862"/>
                      <a:gd name="T89" fmla="*/ 63 h 1164"/>
                      <a:gd name="T90" fmla="*/ 532 w 1862"/>
                      <a:gd name="T91" fmla="*/ 83 h 1164"/>
                      <a:gd name="T92" fmla="*/ 554 w 1862"/>
                      <a:gd name="T93" fmla="*/ 104 h 1164"/>
                      <a:gd name="T94" fmla="*/ 573 w 1862"/>
                      <a:gd name="T95" fmla="*/ 128 h 1164"/>
                      <a:gd name="T96" fmla="*/ 590 w 1862"/>
                      <a:gd name="T97" fmla="*/ 153 h 1164"/>
                      <a:gd name="T98" fmla="*/ 605 w 1862"/>
                      <a:gd name="T99" fmla="*/ 180 h 1164"/>
                      <a:gd name="T100" fmla="*/ 618 w 1862"/>
                      <a:gd name="T101" fmla="*/ 209 h 1164"/>
                      <a:gd name="T102" fmla="*/ 626 w 1862"/>
                      <a:gd name="T103" fmla="*/ 239 h 1164"/>
                      <a:gd name="T104" fmla="*/ 633 w 1862"/>
                      <a:gd name="T105" fmla="*/ 270 h 1164"/>
                      <a:gd name="T106" fmla="*/ 636 w 1862"/>
                      <a:gd name="T107" fmla="*/ 302 h 1164"/>
                      <a:gd name="T108" fmla="*/ 637 w 1862"/>
                      <a:gd name="T109" fmla="*/ 318 h 116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862"/>
                      <a:gd name="T166" fmla="*/ 0 h 1164"/>
                      <a:gd name="T167" fmla="*/ 1862 w 1862"/>
                      <a:gd name="T168" fmla="*/ 1164 h 116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862" h="1164">
                        <a:moveTo>
                          <a:pt x="1862" y="930"/>
                        </a:moveTo>
                        <a:lnTo>
                          <a:pt x="1862" y="930"/>
                        </a:lnTo>
                        <a:lnTo>
                          <a:pt x="1860" y="942"/>
                        </a:lnTo>
                        <a:lnTo>
                          <a:pt x="1856" y="954"/>
                        </a:lnTo>
                        <a:lnTo>
                          <a:pt x="1850" y="966"/>
                        </a:lnTo>
                        <a:lnTo>
                          <a:pt x="1842" y="978"/>
                        </a:lnTo>
                        <a:lnTo>
                          <a:pt x="1832" y="988"/>
                        </a:lnTo>
                        <a:lnTo>
                          <a:pt x="1820" y="1000"/>
                        </a:lnTo>
                        <a:lnTo>
                          <a:pt x="1806" y="1010"/>
                        </a:lnTo>
                        <a:lnTo>
                          <a:pt x="1788" y="1020"/>
                        </a:lnTo>
                        <a:lnTo>
                          <a:pt x="1750" y="1042"/>
                        </a:lnTo>
                        <a:lnTo>
                          <a:pt x="1702" y="1060"/>
                        </a:lnTo>
                        <a:lnTo>
                          <a:pt x="1650" y="1078"/>
                        </a:lnTo>
                        <a:lnTo>
                          <a:pt x="1588" y="1094"/>
                        </a:lnTo>
                        <a:lnTo>
                          <a:pt x="1522" y="1110"/>
                        </a:lnTo>
                        <a:lnTo>
                          <a:pt x="1452" y="1124"/>
                        </a:lnTo>
                        <a:lnTo>
                          <a:pt x="1374" y="1134"/>
                        </a:lnTo>
                        <a:lnTo>
                          <a:pt x="1294" y="1144"/>
                        </a:lnTo>
                        <a:lnTo>
                          <a:pt x="1208" y="1152"/>
                        </a:lnTo>
                        <a:lnTo>
                          <a:pt x="1118" y="1158"/>
                        </a:lnTo>
                        <a:lnTo>
                          <a:pt x="1026" y="1162"/>
                        </a:lnTo>
                        <a:lnTo>
                          <a:pt x="930" y="1164"/>
                        </a:lnTo>
                        <a:lnTo>
                          <a:pt x="836" y="1162"/>
                        </a:lnTo>
                        <a:lnTo>
                          <a:pt x="744" y="1158"/>
                        </a:lnTo>
                        <a:lnTo>
                          <a:pt x="654" y="1152"/>
                        </a:lnTo>
                        <a:lnTo>
                          <a:pt x="568" y="1144"/>
                        </a:lnTo>
                        <a:lnTo>
                          <a:pt x="488" y="1134"/>
                        </a:lnTo>
                        <a:lnTo>
                          <a:pt x="410" y="1124"/>
                        </a:lnTo>
                        <a:lnTo>
                          <a:pt x="338" y="1110"/>
                        </a:lnTo>
                        <a:lnTo>
                          <a:pt x="272" y="1094"/>
                        </a:lnTo>
                        <a:lnTo>
                          <a:pt x="212" y="1078"/>
                        </a:lnTo>
                        <a:lnTo>
                          <a:pt x="158" y="1060"/>
                        </a:lnTo>
                        <a:lnTo>
                          <a:pt x="112" y="1042"/>
                        </a:lnTo>
                        <a:lnTo>
                          <a:pt x="74" y="1020"/>
                        </a:lnTo>
                        <a:lnTo>
                          <a:pt x="56" y="1010"/>
                        </a:lnTo>
                        <a:lnTo>
                          <a:pt x="42" y="1000"/>
                        </a:lnTo>
                        <a:lnTo>
                          <a:pt x="30" y="988"/>
                        </a:lnTo>
                        <a:lnTo>
                          <a:pt x="18" y="978"/>
                        </a:lnTo>
                        <a:lnTo>
                          <a:pt x="10" y="966"/>
                        </a:lnTo>
                        <a:lnTo>
                          <a:pt x="4" y="954"/>
                        </a:lnTo>
                        <a:lnTo>
                          <a:pt x="2" y="942"/>
                        </a:lnTo>
                        <a:lnTo>
                          <a:pt x="0" y="930"/>
                        </a:lnTo>
                        <a:lnTo>
                          <a:pt x="2" y="882"/>
                        </a:lnTo>
                        <a:lnTo>
                          <a:pt x="4" y="836"/>
                        </a:lnTo>
                        <a:lnTo>
                          <a:pt x="10" y="788"/>
                        </a:lnTo>
                        <a:lnTo>
                          <a:pt x="18" y="742"/>
                        </a:lnTo>
                        <a:lnTo>
                          <a:pt x="30" y="698"/>
                        </a:lnTo>
                        <a:lnTo>
                          <a:pt x="42" y="654"/>
                        </a:lnTo>
                        <a:lnTo>
                          <a:pt x="56" y="610"/>
                        </a:lnTo>
                        <a:lnTo>
                          <a:pt x="74" y="568"/>
                        </a:lnTo>
                        <a:lnTo>
                          <a:pt x="92" y="526"/>
                        </a:lnTo>
                        <a:lnTo>
                          <a:pt x="112" y="486"/>
                        </a:lnTo>
                        <a:lnTo>
                          <a:pt x="134" y="448"/>
                        </a:lnTo>
                        <a:lnTo>
                          <a:pt x="158" y="410"/>
                        </a:lnTo>
                        <a:lnTo>
                          <a:pt x="184" y="374"/>
                        </a:lnTo>
                        <a:lnTo>
                          <a:pt x="212" y="338"/>
                        </a:lnTo>
                        <a:lnTo>
                          <a:pt x="242" y="304"/>
                        </a:lnTo>
                        <a:lnTo>
                          <a:pt x="272" y="272"/>
                        </a:lnTo>
                        <a:lnTo>
                          <a:pt x="304" y="242"/>
                        </a:lnTo>
                        <a:lnTo>
                          <a:pt x="338" y="212"/>
                        </a:lnTo>
                        <a:lnTo>
                          <a:pt x="374" y="184"/>
                        </a:lnTo>
                        <a:lnTo>
                          <a:pt x="410" y="158"/>
                        </a:lnTo>
                        <a:lnTo>
                          <a:pt x="448" y="134"/>
                        </a:lnTo>
                        <a:lnTo>
                          <a:pt x="488" y="112"/>
                        </a:lnTo>
                        <a:lnTo>
                          <a:pt x="528" y="92"/>
                        </a:lnTo>
                        <a:lnTo>
                          <a:pt x="568" y="72"/>
                        </a:lnTo>
                        <a:lnTo>
                          <a:pt x="610" y="56"/>
                        </a:lnTo>
                        <a:lnTo>
                          <a:pt x="654" y="42"/>
                        </a:lnTo>
                        <a:lnTo>
                          <a:pt x="698" y="28"/>
                        </a:lnTo>
                        <a:lnTo>
                          <a:pt x="744" y="18"/>
                        </a:lnTo>
                        <a:lnTo>
                          <a:pt x="790" y="10"/>
                        </a:lnTo>
                        <a:lnTo>
                          <a:pt x="836" y="4"/>
                        </a:lnTo>
                        <a:lnTo>
                          <a:pt x="882" y="0"/>
                        </a:lnTo>
                        <a:lnTo>
                          <a:pt x="930" y="0"/>
                        </a:lnTo>
                        <a:lnTo>
                          <a:pt x="978" y="0"/>
                        </a:lnTo>
                        <a:lnTo>
                          <a:pt x="1026" y="4"/>
                        </a:lnTo>
                        <a:lnTo>
                          <a:pt x="1072" y="10"/>
                        </a:lnTo>
                        <a:lnTo>
                          <a:pt x="1118" y="18"/>
                        </a:lnTo>
                        <a:lnTo>
                          <a:pt x="1164" y="28"/>
                        </a:lnTo>
                        <a:lnTo>
                          <a:pt x="1208" y="42"/>
                        </a:lnTo>
                        <a:lnTo>
                          <a:pt x="1250" y="56"/>
                        </a:lnTo>
                        <a:lnTo>
                          <a:pt x="1294" y="72"/>
                        </a:lnTo>
                        <a:lnTo>
                          <a:pt x="1334" y="92"/>
                        </a:lnTo>
                        <a:lnTo>
                          <a:pt x="1374" y="112"/>
                        </a:lnTo>
                        <a:lnTo>
                          <a:pt x="1414" y="134"/>
                        </a:lnTo>
                        <a:lnTo>
                          <a:pt x="1452" y="158"/>
                        </a:lnTo>
                        <a:lnTo>
                          <a:pt x="1488" y="184"/>
                        </a:lnTo>
                        <a:lnTo>
                          <a:pt x="1522" y="212"/>
                        </a:lnTo>
                        <a:lnTo>
                          <a:pt x="1556" y="242"/>
                        </a:lnTo>
                        <a:lnTo>
                          <a:pt x="1588" y="272"/>
                        </a:lnTo>
                        <a:lnTo>
                          <a:pt x="1620" y="304"/>
                        </a:lnTo>
                        <a:lnTo>
                          <a:pt x="1650" y="338"/>
                        </a:lnTo>
                        <a:lnTo>
                          <a:pt x="1676" y="374"/>
                        </a:lnTo>
                        <a:lnTo>
                          <a:pt x="1702" y="410"/>
                        </a:lnTo>
                        <a:lnTo>
                          <a:pt x="1726" y="448"/>
                        </a:lnTo>
                        <a:lnTo>
                          <a:pt x="1750" y="486"/>
                        </a:lnTo>
                        <a:lnTo>
                          <a:pt x="1770" y="526"/>
                        </a:lnTo>
                        <a:lnTo>
                          <a:pt x="1788" y="568"/>
                        </a:lnTo>
                        <a:lnTo>
                          <a:pt x="1806" y="610"/>
                        </a:lnTo>
                        <a:lnTo>
                          <a:pt x="1820" y="654"/>
                        </a:lnTo>
                        <a:lnTo>
                          <a:pt x="1832" y="698"/>
                        </a:lnTo>
                        <a:lnTo>
                          <a:pt x="1842" y="742"/>
                        </a:lnTo>
                        <a:lnTo>
                          <a:pt x="1850" y="788"/>
                        </a:lnTo>
                        <a:lnTo>
                          <a:pt x="1856" y="836"/>
                        </a:lnTo>
                        <a:lnTo>
                          <a:pt x="1860" y="882"/>
                        </a:lnTo>
                        <a:lnTo>
                          <a:pt x="1862" y="930"/>
                        </a:lnTo>
                        <a:close/>
                      </a:path>
                    </a:pathLst>
                  </a:custGeom>
                  <a:gradFill rotWithShape="1">
                    <a:gsLst>
                      <a:gs pos="0">
                        <a:srgbClr val="EAEAEA"/>
                      </a:gs>
                      <a:gs pos="100000">
                        <a:srgbClr val="B2B2B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685891">
                      <a:defRPr/>
                    </a:pPr>
                    <a:endParaRPr lang="zh-CN" altLang="en-US" sz="1350" kern="0">
                      <a:solidFill>
                        <a:sysClr val="windowText" lastClr="000000"/>
                      </a:solidFill>
                    </a:endParaRPr>
                  </a:p>
                </p:txBody>
              </p:sp>
              <p:sp>
                <p:nvSpPr>
                  <p:cNvPr id="37" name="Oval 12"/>
                  <p:cNvSpPr>
                    <a:spLocks noChangeArrowheads="1"/>
                  </p:cNvSpPr>
                  <p:nvPr/>
                </p:nvSpPr>
                <p:spPr bwMode="auto">
                  <a:xfrm>
                    <a:off x="1835" y="2976"/>
                    <a:ext cx="183" cy="182"/>
                  </a:xfrm>
                  <a:prstGeom prst="ellipse">
                    <a:avLst/>
                  </a:prstGeom>
                  <a:gradFill rotWithShape="1">
                    <a:gsLst>
                      <a:gs pos="0">
                        <a:sysClr val="window" lastClr="FFFFFF">
                          <a:alpha val="50000"/>
                        </a:sysClr>
                      </a:gs>
                      <a:gs pos="100000">
                        <a:srgbClr val="67ABF5">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685891">
                      <a:defRPr/>
                    </a:pPr>
                    <a:endParaRPr lang="zh-CN" altLang="en-US" sz="1350" kern="0">
                      <a:solidFill>
                        <a:sysClr val="windowText" lastClr="000000"/>
                      </a:solidFill>
                      <a:latin typeface="微软雅黑" pitchFamily="34" charset="-122"/>
                    </a:endParaRPr>
                  </a:p>
                </p:txBody>
              </p:sp>
            </p:grpSp>
          </p:grpSp>
          <p:sp>
            <p:nvSpPr>
              <p:cNvPr id="33" name="Freeform 33"/>
              <p:cNvSpPr>
                <a:spLocks/>
              </p:cNvSpPr>
              <p:nvPr/>
            </p:nvSpPr>
            <p:spPr bwMode="auto">
              <a:xfrm>
                <a:off x="2928467" y="2992831"/>
                <a:ext cx="2917825" cy="1054100"/>
              </a:xfrm>
              <a:custGeom>
                <a:avLst/>
                <a:gdLst>
                  <a:gd name="T0" fmla="*/ 0 w 4756"/>
                  <a:gd name="T1" fmla="*/ 705029702 h 1576"/>
                  <a:gd name="T2" fmla="*/ 18819235 w 4756"/>
                  <a:gd name="T3" fmla="*/ 654031595 h 1576"/>
                  <a:gd name="T4" fmla="*/ 40649548 w 4756"/>
                  <a:gd name="T5" fmla="*/ 603927734 h 1576"/>
                  <a:gd name="T6" fmla="*/ 63986013 w 4756"/>
                  <a:gd name="T7" fmla="*/ 555613702 h 1576"/>
                  <a:gd name="T8" fmla="*/ 89580172 w 4756"/>
                  <a:gd name="T9" fmla="*/ 509088832 h 1576"/>
                  <a:gd name="T10" fmla="*/ 116679871 w 4756"/>
                  <a:gd name="T11" fmla="*/ 463458876 h 1576"/>
                  <a:gd name="T12" fmla="*/ 145285722 w 4756"/>
                  <a:gd name="T13" fmla="*/ 420512327 h 1576"/>
                  <a:gd name="T14" fmla="*/ 176149267 w 4756"/>
                  <a:gd name="T15" fmla="*/ 378461362 h 1576"/>
                  <a:gd name="T16" fmla="*/ 207765582 w 4756"/>
                  <a:gd name="T17" fmla="*/ 338199558 h 1576"/>
                  <a:gd name="T18" fmla="*/ 224326509 w 4756"/>
                  <a:gd name="T19" fmla="*/ 318516113 h 1576"/>
                  <a:gd name="T20" fmla="*/ 258954515 w 4756"/>
                  <a:gd name="T21" fmla="*/ 281832630 h 1576"/>
                  <a:gd name="T22" fmla="*/ 295087446 w 4756"/>
                  <a:gd name="T23" fmla="*/ 246044731 h 1576"/>
                  <a:gd name="T24" fmla="*/ 332726530 w 4756"/>
                  <a:gd name="T25" fmla="*/ 212940239 h 1576"/>
                  <a:gd name="T26" fmla="*/ 371117769 w 4756"/>
                  <a:gd name="T27" fmla="*/ 181625577 h 1576"/>
                  <a:gd name="T28" fmla="*/ 411014547 w 4756"/>
                  <a:gd name="T29" fmla="*/ 152994990 h 1576"/>
                  <a:gd name="T30" fmla="*/ 452417478 w 4756"/>
                  <a:gd name="T31" fmla="*/ 126153564 h 1576"/>
                  <a:gd name="T32" fmla="*/ 495325334 w 4756"/>
                  <a:gd name="T33" fmla="*/ 101996883 h 1576"/>
                  <a:gd name="T34" fmla="*/ 517155647 w 4756"/>
                  <a:gd name="T35" fmla="*/ 90365665 h 1576"/>
                  <a:gd name="T36" fmla="*/ 560816885 w 4756"/>
                  <a:gd name="T37" fmla="*/ 69787306 h 1576"/>
                  <a:gd name="T38" fmla="*/ 605983049 w 4756"/>
                  <a:gd name="T39" fmla="*/ 51893022 h 1576"/>
                  <a:gd name="T40" fmla="*/ 651902596 w 4756"/>
                  <a:gd name="T41" fmla="*/ 35788568 h 1576"/>
                  <a:gd name="T42" fmla="*/ 699327069 w 4756"/>
                  <a:gd name="T43" fmla="*/ 23262435 h 1576"/>
                  <a:gd name="T44" fmla="*/ 746752155 w 4756"/>
                  <a:gd name="T45" fmla="*/ 13420378 h 1576"/>
                  <a:gd name="T46" fmla="*/ 795682166 w 4756"/>
                  <a:gd name="T47" fmla="*/ 5368151 h 1576"/>
                  <a:gd name="T48" fmla="*/ 845365560 w 4756"/>
                  <a:gd name="T49" fmla="*/ 894915 h 1576"/>
                  <a:gd name="T50" fmla="*/ 895048954 w 4756"/>
                  <a:gd name="T51" fmla="*/ 0 h 1576"/>
                  <a:gd name="T52" fmla="*/ 919890344 w 4756"/>
                  <a:gd name="T53" fmla="*/ 0 h 1576"/>
                  <a:gd name="T54" fmla="*/ 969573125 w 4756"/>
                  <a:gd name="T55" fmla="*/ 3578991 h 1576"/>
                  <a:gd name="T56" fmla="*/ 1018503749 w 4756"/>
                  <a:gd name="T57" fmla="*/ 8947142 h 1576"/>
                  <a:gd name="T58" fmla="*/ 1066680991 w 4756"/>
                  <a:gd name="T59" fmla="*/ 17894284 h 1576"/>
                  <a:gd name="T60" fmla="*/ 1114858846 w 4756"/>
                  <a:gd name="T61" fmla="*/ 29525502 h 1576"/>
                  <a:gd name="T62" fmla="*/ 1160777780 w 4756"/>
                  <a:gd name="T63" fmla="*/ 43840795 h 1576"/>
                  <a:gd name="T64" fmla="*/ 1206697327 w 4756"/>
                  <a:gd name="T65" fmla="*/ 60840164 h 1576"/>
                  <a:gd name="T66" fmla="*/ 1251110721 w 4756"/>
                  <a:gd name="T67" fmla="*/ 79628694 h 1576"/>
                  <a:gd name="T68" fmla="*/ 1272941648 w 4756"/>
                  <a:gd name="T69" fmla="*/ 90365665 h 1576"/>
                  <a:gd name="T70" fmla="*/ 1316602273 w 4756"/>
                  <a:gd name="T71" fmla="*/ 113628101 h 1576"/>
                  <a:gd name="T72" fmla="*/ 1358004590 w 4756"/>
                  <a:gd name="T73" fmla="*/ 139574612 h 1576"/>
                  <a:gd name="T74" fmla="*/ 1398654751 w 4756"/>
                  <a:gd name="T75" fmla="*/ 167310284 h 1576"/>
                  <a:gd name="T76" fmla="*/ 1438551529 w 4756"/>
                  <a:gd name="T77" fmla="*/ 196835785 h 1576"/>
                  <a:gd name="T78" fmla="*/ 1476190613 w 4756"/>
                  <a:gd name="T79" fmla="*/ 229045362 h 1576"/>
                  <a:gd name="T80" fmla="*/ 1513076314 w 4756"/>
                  <a:gd name="T81" fmla="*/ 263939015 h 1576"/>
                  <a:gd name="T82" fmla="*/ 1548456476 w 4756"/>
                  <a:gd name="T83" fmla="*/ 299726914 h 1576"/>
                  <a:gd name="T84" fmla="*/ 1582331712 w 4756"/>
                  <a:gd name="T85" fmla="*/ 338199558 h 1576"/>
                  <a:gd name="T86" fmla="*/ 1598139870 w 4756"/>
                  <a:gd name="T87" fmla="*/ 357883002 h 1576"/>
                  <a:gd name="T88" fmla="*/ 1629756184 w 4756"/>
                  <a:gd name="T89" fmla="*/ 399039721 h 1576"/>
                  <a:gd name="T90" fmla="*/ 1659867574 w 4756"/>
                  <a:gd name="T91" fmla="*/ 441985601 h 1576"/>
                  <a:gd name="T92" fmla="*/ 1687720042 w 4756"/>
                  <a:gd name="T93" fmla="*/ 485826396 h 1576"/>
                  <a:gd name="T94" fmla="*/ 1713314202 w 4756"/>
                  <a:gd name="T95" fmla="*/ 532351267 h 1576"/>
                  <a:gd name="T96" fmla="*/ 1738155592 w 4756"/>
                  <a:gd name="T97" fmla="*/ 579770383 h 1576"/>
                  <a:gd name="T98" fmla="*/ 1760739287 w 4756"/>
                  <a:gd name="T99" fmla="*/ 628979330 h 1576"/>
                  <a:gd name="T100" fmla="*/ 1781064061 w 4756"/>
                  <a:gd name="T101" fmla="*/ 679083191 h 1576"/>
                  <a:gd name="T102" fmla="*/ 0 w 4756"/>
                  <a:gd name="T103" fmla="*/ 705029702 h 157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756"/>
                  <a:gd name="T157" fmla="*/ 0 h 1576"/>
                  <a:gd name="T158" fmla="*/ 4756 w 4756"/>
                  <a:gd name="T159" fmla="*/ 1576 h 157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gs>
                  <a:gs pos="100000">
                    <a:srgbClr val="767676">
                      <a:alpha val="0"/>
                    </a:srgbClr>
                  </a:gs>
                </a:gsLst>
                <a:lin ang="5400000" scaled="1"/>
              </a:gradFill>
              <a:ln>
                <a:noFill/>
              </a:ln>
              <a:extLst>
                <a:ext uri="{91240B29-F687-4F45-9708-019B960494DF}">
                  <a14:hiddenLine xmlns:a14="http://schemas.microsoft.com/office/drawing/2010/main" w="12700">
                    <a:solidFill>
                      <a:srgbClr val="000000"/>
                    </a:solidFill>
                    <a:round/>
                    <a:headEnd/>
                    <a:tailEnd/>
                  </a14:hiddenLine>
                </a:ext>
              </a:extLst>
            </p:spPr>
            <p:txBody>
              <a:bodyPr/>
              <a:lstStyle/>
              <a:p>
                <a:pPr defTabSz="685891">
                  <a:defRPr/>
                </a:pPr>
                <a:endParaRPr lang="zh-CN" altLang="en-US" sz="1350" kern="0">
                  <a:solidFill>
                    <a:sysClr val="windowText" lastClr="000000"/>
                  </a:solidFill>
                </a:endParaRPr>
              </a:p>
            </p:txBody>
          </p:sp>
        </p:grpSp>
      </p:grpSp>
      <p:grpSp>
        <p:nvGrpSpPr>
          <p:cNvPr id="38" name="组合 37"/>
          <p:cNvGrpSpPr/>
          <p:nvPr/>
        </p:nvGrpSpPr>
        <p:grpSpPr>
          <a:xfrm>
            <a:off x="4560623" y="2469136"/>
            <a:ext cx="637614" cy="1919728"/>
            <a:chOff x="2133507" y="1933869"/>
            <a:chExt cx="993179" cy="2990263"/>
          </a:xfrm>
        </p:grpSpPr>
        <p:sp>
          <p:nvSpPr>
            <p:cNvPr id="39" name="AutoShape 15"/>
            <p:cNvSpPr>
              <a:spLocks noChangeArrowheads="1"/>
            </p:cNvSpPr>
            <p:nvPr/>
          </p:nvSpPr>
          <p:spPr bwMode="auto">
            <a:xfrm rot="3600000">
              <a:off x="2709571" y="2740629"/>
              <a:ext cx="457200" cy="377031"/>
            </a:xfrm>
            <a:prstGeom prst="upArrow">
              <a:avLst>
                <a:gd name="adj1" fmla="val 52833"/>
                <a:gd name="adj2" fmla="val 45940"/>
              </a:avLst>
            </a:prstGeom>
            <a:gradFill>
              <a:gsLst>
                <a:gs pos="33000">
                  <a:srgbClr val="6DAA2D">
                    <a:lumMod val="20000"/>
                    <a:lumOff val="80000"/>
                  </a:srgbClr>
                </a:gs>
                <a:gs pos="100000">
                  <a:srgbClr val="6DAA2D">
                    <a:lumMod val="60000"/>
                    <a:lumOff val="40000"/>
                  </a:srgbClr>
                </a:gs>
              </a:gsLst>
              <a:lin ang="5400000" scaled="0"/>
            </a:gradFill>
            <a:ln w="3175" cap="flat" cmpd="sng" algn="ctr">
              <a:solidFill>
                <a:srgbClr val="D7D7D7"/>
              </a:solidFill>
              <a:prstDash val="solid"/>
            </a:ln>
            <a:effectLst/>
            <a:extLst/>
          </p:spPr>
          <p:txBody>
            <a:bodyPr anchor="ctr"/>
            <a:lstStyle/>
            <a:p>
              <a:pPr algn="ctr" defTabSz="685891" fontAlgn="base">
                <a:lnSpc>
                  <a:spcPct val="120000"/>
                </a:lnSpc>
                <a:spcBef>
                  <a:spcPct val="0"/>
                </a:spcBef>
                <a:spcAft>
                  <a:spcPct val="0"/>
                </a:spcAft>
                <a:defRPr/>
              </a:pPr>
              <a:endParaRPr lang="zh-CN" altLang="en-US" sz="2100" b="1" kern="0">
                <a:solidFill>
                  <a:sysClr val="window" lastClr="FFFFFF"/>
                </a:solidFill>
                <a:latin typeface="微软雅黑" pitchFamily="34" charset="-122"/>
                <a:ea typeface="微软雅黑" pitchFamily="34" charset="-122"/>
              </a:endParaRPr>
            </a:p>
          </p:txBody>
        </p:sp>
        <p:sp>
          <p:nvSpPr>
            <p:cNvPr id="40" name="AutoShape 15"/>
            <p:cNvSpPr>
              <a:spLocks noChangeArrowheads="1"/>
            </p:cNvSpPr>
            <p:nvPr/>
          </p:nvSpPr>
          <p:spPr bwMode="auto">
            <a:xfrm rot="1800000">
              <a:off x="2133507" y="1933869"/>
              <a:ext cx="457200" cy="377031"/>
            </a:xfrm>
            <a:prstGeom prst="upArrow">
              <a:avLst>
                <a:gd name="adj1" fmla="val 52833"/>
                <a:gd name="adj2" fmla="val 45940"/>
              </a:avLst>
            </a:prstGeom>
            <a:gradFill>
              <a:gsLst>
                <a:gs pos="33000">
                  <a:srgbClr val="6DAA2D">
                    <a:lumMod val="20000"/>
                    <a:lumOff val="80000"/>
                  </a:srgbClr>
                </a:gs>
                <a:gs pos="100000">
                  <a:srgbClr val="6DAA2D">
                    <a:lumMod val="60000"/>
                    <a:lumOff val="40000"/>
                  </a:srgbClr>
                </a:gs>
              </a:gsLst>
              <a:lin ang="5400000" scaled="0"/>
            </a:gradFill>
            <a:ln w="3175" cap="flat" cmpd="sng" algn="ctr">
              <a:solidFill>
                <a:srgbClr val="D7D7D7"/>
              </a:solidFill>
              <a:prstDash val="solid"/>
            </a:ln>
            <a:effectLst/>
            <a:extLst/>
          </p:spPr>
          <p:txBody>
            <a:bodyPr anchor="ctr"/>
            <a:lstStyle/>
            <a:p>
              <a:pPr algn="ctr" defTabSz="685891" fontAlgn="base">
                <a:lnSpc>
                  <a:spcPct val="120000"/>
                </a:lnSpc>
                <a:spcBef>
                  <a:spcPct val="0"/>
                </a:spcBef>
                <a:spcAft>
                  <a:spcPct val="0"/>
                </a:spcAft>
                <a:defRPr/>
              </a:pPr>
              <a:endParaRPr lang="zh-CN" altLang="en-US" sz="2100" b="1" kern="0">
                <a:solidFill>
                  <a:sysClr val="window" lastClr="FFFFFF"/>
                </a:solidFill>
                <a:latin typeface="微软雅黑" pitchFamily="34" charset="-122"/>
                <a:ea typeface="微软雅黑" pitchFamily="34" charset="-122"/>
              </a:endParaRPr>
            </a:p>
          </p:txBody>
        </p:sp>
        <p:sp>
          <p:nvSpPr>
            <p:cNvPr id="41" name="AutoShape 15"/>
            <p:cNvSpPr>
              <a:spLocks noChangeArrowheads="1"/>
            </p:cNvSpPr>
            <p:nvPr/>
          </p:nvSpPr>
          <p:spPr bwMode="auto">
            <a:xfrm rot="7200000">
              <a:off x="2709571" y="3740341"/>
              <a:ext cx="457200" cy="377031"/>
            </a:xfrm>
            <a:prstGeom prst="upArrow">
              <a:avLst>
                <a:gd name="adj1" fmla="val 52833"/>
                <a:gd name="adj2" fmla="val 45940"/>
              </a:avLst>
            </a:prstGeom>
            <a:gradFill>
              <a:gsLst>
                <a:gs pos="33000">
                  <a:srgbClr val="6DAA2D">
                    <a:lumMod val="20000"/>
                    <a:lumOff val="80000"/>
                  </a:srgbClr>
                </a:gs>
                <a:gs pos="100000">
                  <a:srgbClr val="6DAA2D">
                    <a:lumMod val="60000"/>
                    <a:lumOff val="40000"/>
                  </a:srgbClr>
                </a:gs>
              </a:gsLst>
              <a:lin ang="5400000" scaled="0"/>
            </a:gradFill>
            <a:ln w="3175" cap="flat" cmpd="sng" algn="ctr">
              <a:solidFill>
                <a:srgbClr val="D7D7D7"/>
              </a:solidFill>
              <a:prstDash val="solid"/>
            </a:ln>
            <a:effectLst/>
            <a:extLst/>
          </p:spPr>
          <p:txBody>
            <a:bodyPr anchor="ctr"/>
            <a:lstStyle/>
            <a:p>
              <a:pPr algn="ctr" defTabSz="685891" fontAlgn="base">
                <a:lnSpc>
                  <a:spcPct val="120000"/>
                </a:lnSpc>
                <a:spcBef>
                  <a:spcPct val="0"/>
                </a:spcBef>
                <a:spcAft>
                  <a:spcPct val="0"/>
                </a:spcAft>
                <a:defRPr/>
              </a:pPr>
              <a:endParaRPr lang="zh-CN" altLang="en-US" sz="2100" b="1" kern="0">
                <a:solidFill>
                  <a:sysClr val="window" lastClr="FFFFFF"/>
                </a:solidFill>
                <a:latin typeface="微软雅黑" pitchFamily="34" charset="-122"/>
                <a:ea typeface="微软雅黑" pitchFamily="34" charset="-122"/>
              </a:endParaRPr>
            </a:p>
          </p:txBody>
        </p:sp>
        <p:sp>
          <p:nvSpPr>
            <p:cNvPr id="42" name="AutoShape 15"/>
            <p:cNvSpPr>
              <a:spLocks noChangeArrowheads="1"/>
            </p:cNvSpPr>
            <p:nvPr/>
          </p:nvSpPr>
          <p:spPr bwMode="auto">
            <a:xfrm rot="9000000">
              <a:off x="2133507" y="4547101"/>
              <a:ext cx="457200" cy="377031"/>
            </a:xfrm>
            <a:prstGeom prst="upArrow">
              <a:avLst>
                <a:gd name="adj1" fmla="val 52833"/>
                <a:gd name="adj2" fmla="val 45940"/>
              </a:avLst>
            </a:prstGeom>
            <a:gradFill>
              <a:gsLst>
                <a:gs pos="33000">
                  <a:srgbClr val="6DAA2D">
                    <a:lumMod val="20000"/>
                    <a:lumOff val="80000"/>
                  </a:srgbClr>
                </a:gs>
                <a:gs pos="100000">
                  <a:srgbClr val="6DAA2D">
                    <a:lumMod val="60000"/>
                    <a:lumOff val="40000"/>
                  </a:srgbClr>
                </a:gs>
              </a:gsLst>
              <a:lin ang="5400000" scaled="0"/>
            </a:gradFill>
            <a:ln w="3175" cap="flat" cmpd="sng" algn="ctr">
              <a:solidFill>
                <a:srgbClr val="D7D7D7"/>
              </a:solidFill>
              <a:prstDash val="solid"/>
            </a:ln>
            <a:effectLst/>
            <a:extLst/>
          </p:spPr>
          <p:txBody>
            <a:bodyPr anchor="ctr"/>
            <a:lstStyle/>
            <a:p>
              <a:pPr algn="ctr" defTabSz="685891" fontAlgn="base">
                <a:lnSpc>
                  <a:spcPct val="120000"/>
                </a:lnSpc>
                <a:spcBef>
                  <a:spcPct val="0"/>
                </a:spcBef>
                <a:spcAft>
                  <a:spcPct val="0"/>
                </a:spcAft>
                <a:defRPr/>
              </a:pPr>
              <a:endParaRPr lang="zh-CN" altLang="en-US" sz="2100" b="1" kern="0">
                <a:solidFill>
                  <a:sysClr val="window" lastClr="FFFFFF"/>
                </a:solidFill>
                <a:latin typeface="微软雅黑" pitchFamily="34" charset="-122"/>
                <a:ea typeface="微软雅黑" pitchFamily="34" charset="-122"/>
              </a:endParaRPr>
            </a:p>
          </p:txBody>
        </p:sp>
      </p:grpSp>
      <p:sp>
        <p:nvSpPr>
          <p:cNvPr id="43" name="矩形 42"/>
          <p:cNvSpPr/>
          <p:nvPr/>
        </p:nvSpPr>
        <p:spPr>
          <a:xfrm>
            <a:off x="5233550" y="2237358"/>
            <a:ext cx="3551102" cy="376283"/>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dir="5400000" algn="t" rotWithShape="0">
              <a:prstClr val="black">
                <a:alpha val="40000"/>
              </a:prstClr>
            </a:outerShdw>
          </a:effectLst>
        </p:spPr>
        <p:txBody>
          <a:bodyPr anchor="ctr"/>
          <a:lstStyle/>
          <a:p>
            <a:pPr lvl="0" algn="ctr">
              <a:lnSpc>
                <a:spcPct val="120000"/>
              </a:lnSpc>
              <a:defRPr/>
            </a:pPr>
            <a:r>
              <a:rPr lang="en-US" altLang="zh-CN" b="1" kern="0" dirty="0" smtClean="0">
                <a:latin typeface="微软雅黑" pitchFamily="34" charset="-122"/>
                <a:ea typeface="微软雅黑" pitchFamily="34" charset="-122"/>
              </a:rPr>
              <a:t>Introduction </a:t>
            </a:r>
            <a:endParaRPr lang="zh-CN" altLang="en-US" kern="0" dirty="0">
              <a:latin typeface="微软雅黑" pitchFamily="34" charset="-122"/>
              <a:ea typeface="微软雅黑" pitchFamily="34" charset="-122"/>
            </a:endParaRPr>
          </a:p>
        </p:txBody>
      </p:sp>
      <p:sp>
        <p:nvSpPr>
          <p:cNvPr id="44" name="AutoShape 4"/>
          <p:cNvSpPr>
            <a:spLocks noChangeArrowheads="1"/>
          </p:cNvSpPr>
          <p:nvPr/>
        </p:nvSpPr>
        <p:spPr bwMode="auto">
          <a:xfrm>
            <a:off x="4716016" y="2219684"/>
            <a:ext cx="487161" cy="424992"/>
          </a:xfrm>
          <a:prstGeom prst="hexagon">
            <a:avLst>
              <a:gd name="adj" fmla="val 28657"/>
              <a:gd name="vf" fmla="val 115470"/>
            </a:avLst>
          </a:prstGeom>
          <a:ln/>
          <a:extLst/>
        </p:spPr>
        <p:style>
          <a:lnRef idx="2">
            <a:schemeClr val="dk1">
              <a:shade val="50000"/>
            </a:schemeClr>
          </a:lnRef>
          <a:fillRef idx="1">
            <a:schemeClr val="dk1"/>
          </a:fillRef>
          <a:effectRef idx="0">
            <a:schemeClr val="dk1"/>
          </a:effectRef>
          <a:fontRef idx="minor">
            <a:schemeClr val="lt1"/>
          </a:fontRef>
        </p:style>
        <p:txBody>
          <a:bodyPr anchor="ctr"/>
          <a:lstStyle/>
          <a:p>
            <a:pPr algn="ctr" defTabSz="685891">
              <a:lnSpc>
                <a:spcPct val="120000"/>
              </a:lnSpc>
              <a:defRPr/>
            </a:pPr>
            <a:r>
              <a:rPr lang="en-US" altLang="zh-CN" sz="1350" kern="0" dirty="0">
                <a:solidFill>
                  <a:srgbClr val="F9F9F9"/>
                </a:solidFill>
                <a:latin typeface="微软雅黑" pitchFamily="34" charset="-122"/>
                <a:ea typeface="微软雅黑" pitchFamily="34" charset="-122"/>
              </a:rPr>
              <a:t>1</a:t>
            </a:r>
          </a:p>
        </p:txBody>
      </p:sp>
      <p:sp>
        <p:nvSpPr>
          <p:cNvPr id="67" name="矩形 66"/>
          <p:cNvSpPr/>
          <p:nvPr/>
        </p:nvSpPr>
        <p:spPr>
          <a:xfrm>
            <a:off x="5442392" y="2899890"/>
            <a:ext cx="3342625" cy="376283"/>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dir="5400000" algn="t" rotWithShape="0">
              <a:prstClr val="black">
                <a:alpha val="40000"/>
              </a:prstClr>
            </a:outerShdw>
          </a:effectLst>
        </p:spPr>
        <p:txBody>
          <a:bodyPr anchor="ctr"/>
          <a:lstStyle/>
          <a:p>
            <a:pPr lvl="0" algn="ctr">
              <a:lnSpc>
                <a:spcPct val="120000"/>
              </a:lnSpc>
              <a:defRPr/>
            </a:pPr>
            <a:r>
              <a:rPr lang="en-US" b="1" kern="0" dirty="0">
                <a:latin typeface="微软雅黑" pitchFamily="34" charset="-122"/>
                <a:ea typeface="微软雅黑" pitchFamily="34" charset="-122"/>
              </a:rPr>
              <a:t>Natural Gas </a:t>
            </a:r>
            <a:endParaRPr lang="zh-CN" altLang="en-US" b="1" kern="0" dirty="0">
              <a:latin typeface="微软雅黑" pitchFamily="34" charset="-122"/>
              <a:ea typeface="微软雅黑" pitchFamily="34" charset="-122"/>
            </a:endParaRPr>
          </a:p>
        </p:txBody>
      </p:sp>
      <p:sp>
        <p:nvSpPr>
          <p:cNvPr id="68" name="AutoShape 4"/>
          <p:cNvSpPr>
            <a:spLocks noChangeArrowheads="1"/>
          </p:cNvSpPr>
          <p:nvPr/>
        </p:nvSpPr>
        <p:spPr bwMode="auto">
          <a:xfrm>
            <a:off x="5294201" y="2882215"/>
            <a:ext cx="487161" cy="424992"/>
          </a:xfrm>
          <a:prstGeom prst="hexagon">
            <a:avLst>
              <a:gd name="adj" fmla="val 28657"/>
              <a:gd name="vf" fmla="val 115470"/>
            </a:avLst>
          </a:prstGeom>
          <a:ln/>
          <a:extLst/>
        </p:spPr>
        <p:style>
          <a:lnRef idx="2">
            <a:schemeClr val="dk1">
              <a:shade val="50000"/>
            </a:schemeClr>
          </a:lnRef>
          <a:fillRef idx="1">
            <a:schemeClr val="dk1"/>
          </a:fillRef>
          <a:effectRef idx="0">
            <a:schemeClr val="dk1"/>
          </a:effectRef>
          <a:fontRef idx="minor">
            <a:schemeClr val="lt1"/>
          </a:fontRef>
        </p:style>
        <p:txBody>
          <a:bodyPr anchor="ctr"/>
          <a:lstStyle/>
          <a:p>
            <a:pPr algn="ctr" defTabSz="685891">
              <a:lnSpc>
                <a:spcPct val="120000"/>
              </a:lnSpc>
              <a:defRPr/>
            </a:pPr>
            <a:r>
              <a:rPr lang="en-US" altLang="zh-CN" sz="1350" kern="0" dirty="0">
                <a:solidFill>
                  <a:srgbClr val="F9F9F9"/>
                </a:solidFill>
                <a:latin typeface="微软雅黑" pitchFamily="34" charset="-122"/>
                <a:ea typeface="微软雅黑" pitchFamily="34" charset="-122"/>
              </a:rPr>
              <a:t>2</a:t>
            </a:r>
          </a:p>
        </p:txBody>
      </p:sp>
      <p:sp>
        <p:nvSpPr>
          <p:cNvPr id="69" name="矩形 68"/>
          <p:cNvSpPr/>
          <p:nvPr/>
        </p:nvSpPr>
        <p:spPr>
          <a:xfrm>
            <a:off x="5442392" y="3562420"/>
            <a:ext cx="3342260" cy="424992"/>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dir="5400000" algn="t" rotWithShape="0">
              <a:prstClr val="black">
                <a:alpha val="40000"/>
              </a:prstClr>
            </a:outerShdw>
          </a:effectLst>
        </p:spPr>
        <p:txBody>
          <a:bodyPr anchor="ctr"/>
          <a:lstStyle/>
          <a:p>
            <a:pPr lvl="0" algn="ctr">
              <a:lnSpc>
                <a:spcPct val="120000"/>
              </a:lnSpc>
              <a:defRPr/>
            </a:pPr>
            <a:r>
              <a:rPr lang="en-US" b="1" kern="0" dirty="0">
                <a:latin typeface="微软雅黑" pitchFamily="34" charset="-122"/>
                <a:ea typeface="微软雅黑" pitchFamily="34" charset="-122"/>
              </a:rPr>
              <a:t>Crude Oils </a:t>
            </a:r>
            <a:endParaRPr lang="zh-CN" altLang="en-US" b="1" kern="0" dirty="0">
              <a:latin typeface="微软雅黑" pitchFamily="34" charset="-122"/>
              <a:ea typeface="微软雅黑" pitchFamily="34" charset="-122"/>
            </a:endParaRPr>
          </a:p>
        </p:txBody>
      </p:sp>
      <p:sp>
        <p:nvSpPr>
          <p:cNvPr id="70" name="AutoShape 4"/>
          <p:cNvSpPr>
            <a:spLocks noChangeArrowheads="1"/>
          </p:cNvSpPr>
          <p:nvPr/>
        </p:nvSpPr>
        <p:spPr bwMode="auto">
          <a:xfrm>
            <a:off x="5294201" y="3544746"/>
            <a:ext cx="487161" cy="424992"/>
          </a:xfrm>
          <a:prstGeom prst="hexagon">
            <a:avLst>
              <a:gd name="adj" fmla="val 28657"/>
              <a:gd name="vf" fmla="val 115470"/>
            </a:avLst>
          </a:prstGeom>
          <a:ln/>
          <a:extLst/>
        </p:spPr>
        <p:style>
          <a:lnRef idx="2">
            <a:schemeClr val="dk1">
              <a:shade val="50000"/>
            </a:schemeClr>
          </a:lnRef>
          <a:fillRef idx="1">
            <a:schemeClr val="dk1"/>
          </a:fillRef>
          <a:effectRef idx="0">
            <a:schemeClr val="dk1"/>
          </a:effectRef>
          <a:fontRef idx="minor">
            <a:schemeClr val="lt1"/>
          </a:fontRef>
        </p:style>
        <p:txBody>
          <a:bodyPr anchor="ctr"/>
          <a:lstStyle/>
          <a:p>
            <a:pPr algn="ctr" defTabSz="685891">
              <a:lnSpc>
                <a:spcPct val="120000"/>
              </a:lnSpc>
              <a:defRPr/>
            </a:pPr>
            <a:r>
              <a:rPr lang="en-US" altLang="zh-CN" sz="1350" kern="0" dirty="0">
                <a:solidFill>
                  <a:srgbClr val="F9F9F9"/>
                </a:solidFill>
                <a:latin typeface="微软雅黑" pitchFamily="34" charset="-122"/>
                <a:ea typeface="微软雅黑" pitchFamily="34" charset="-122"/>
              </a:rPr>
              <a:t>3</a:t>
            </a:r>
          </a:p>
        </p:txBody>
      </p:sp>
      <p:sp>
        <p:nvSpPr>
          <p:cNvPr id="71" name="矩形 70"/>
          <p:cNvSpPr/>
          <p:nvPr/>
        </p:nvSpPr>
        <p:spPr>
          <a:xfrm>
            <a:off x="5017161" y="4391891"/>
            <a:ext cx="3767491" cy="542382"/>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dir="5400000" algn="t" rotWithShape="0">
              <a:prstClr val="black">
                <a:alpha val="40000"/>
              </a:prstClr>
            </a:outerShdw>
          </a:effectLst>
        </p:spPr>
        <p:txBody>
          <a:bodyPr anchor="ctr"/>
          <a:lstStyle/>
          <a:p>
            <a:pPr lvl="0" algn="ctr">
              <a:lnSpc>
                <a:spcPct val="120000"/>
              </a:lnSpc>
              <a:defRPr/>
            </a:pPr>
            <a:r>
              <a:rPr lang="en-US" sz="1400" b="1" kern="0" dirty="0">
                <a:latin typeface="微软雅黑" pitchFamily="34" charset="-122"/>
                <a:ea typeface="微软雅黑" pitchFamily="34" charset="-122"/>
              </a:rPr>
              <a:t>Coal, Oil Shale, Tar Sand, and Gas Hydrates </a:t>
            </a:r>
            <a:endParaRPr lang="zh-CN" altLang="en-US" sz="1350" kern="0" dirty="0">
              <a:solidFill>
                <a:sysClr val="window" lastClr="FFFFFF">
                  <a:lumMod val="50000"/>
                </a:sysClr>
              </a:solidFill>
              <a:latin typeface="微软雅黑" pitchFamily="34" charset="-122"/>
              <a:ea typeface="微软雅黑" pitchFamily="34" charset="-122"/>
            </a:endParaRPr>
          </a:p>
        </p:txBody>
      </p:sp>
      <p:sp>
        <p:nvSpPr>
          <p:cNvPr id="72" name="AutoShape 4"/>
          <p:cNvSpPr>
            <a:spLocks noChangeArrowheads="1"/>
          </p:cNvSpPr>
          <p:nvPr/>
        </p:nvSpPr>
        <p:spPr bwMode="auto">
          <a:xfrm>
            <a:off x="4732911" y="4444168"/>
            <a:ext cx="487161" cy="424992"/>
          </a:xfrm>
          <a:prstGeom prst="hexagon">
            <a:avLst>
              <a:gd name="adj" fmla="val 28657"/>
              <a:gd name="vf" fmla="val 115470"/>
            </a:avLst>
          </a:prstGeom>
          <a:ln/>
          <a:extLst/>
        </p:spPr>
        <p:style>
          <a:lnRef idx="2">
            <a:schemeClr val="dk1">
              <a:shade val="50000"/>
            </a:schemeClr>
          </a:lnRef>
          <a:fillRef idx="1">
            <a:schemeClr val="dk1"/>
          </a:fillRef>
          <a:effectRef idx="0">
            <a:schemeClr val="dk1"/>
          </a:effectRef>
          <a:fontRef idx="minor">
            <a:schemeClr val="lt1"/>
          </a:fontRef>
        </p:style>
        <p:txBody>
          <a:bodyPr anchor="ctr"/>
          <a:lstStyle/>
          <a:p>
            <a:pPr algn="ctr" defTabSz="685891">
              <a:lnSpc>
                <a:spcPct val="120000"/>
              </a:lnSpc>
              <a:defRPr/>
            </a:pPr>
            <a:r>
              <a:rPr lang="en-US" altLang="zh-CN" sz="1350" kern="0" dirty="0">
                <a:solidFill>
                  <a:srgbClr val="F9F9F9"/>
                </a:solidFill>
                <a:latin typeface="微软雅黑" pitchFamily="34" charset="-122"/>
                <a:ea typeface="微软雅黑" pitchFamily="34" charset="-122"/>
              </a:rPr>
              <a:t>4</a:t>
            </a:r>
          </a:p>
        </p:txBody>
      </p:sp>
      <p:sp>
        <p:nvSpPr>
          <p:cNvPr id="6" name="Rectangle 5"/>
          <p:cNvSpPr/>
          <p:nvPr/>
        </p:nvSpPr>
        <p:spPr>
          <a:xfrm>
            <a:off x="1" y="0"/>
            <a:ext cx="9143999" cy="11247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GB" sz="2800" b="1" i="1" dirty="0">
                <a:latin typeface="Tahoma" panose="020B0604030504040204" pitchFamily="34" charset="0"/>
                <a:ea typeface="Tahoma" panose="020B0604030504040204" pitchFamily="34" charset="0"/>
                <a:cs typeface="Tahoma" panose="020B0604030504040204" pitchFamily="34" charset="0"/>
              </a:rPr>
              <a:t>Primary Raw Materials for Petrochemicals</a:t>
            </a:r>
            <a:endParaRPr lang="en-US" sz="4800" b="1" i="1" dirty="0">
              <a:ln w="0"/>
              <a:solidFill>
                <a:schemeClr val="tx1"/>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09787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anim calcmode="lin" valueType="num">
                                      <p:cBhvr>
                                        <p:cTn id="8" dur="500" fill="hold"/>
                                        <p:tgtEl>
                                          <p:spTgt spid="29"/>
                                        </p:tgtEl>
                                        <p:attrNameLst>
                                          <p:attrName>ppt_x</p:attrName>
                                        </p:attrNameLst>
                                      </p:cBhvr>
                                      <p:tavLst>
                                        <p:tav tm="0">
                                          <p:val>
                                            <p:strVal val="#ppt_x"/>
                                          </p:val>
                                        </p:tav>
                                        <p:tav tm="100000">
                                          <p:val>
                                            <p:strVal val="#ppt_x"/>
                                          </p:val>
                                        </p:tav>
                                      </p:tavLst>
                                    </p:anim>
                                    <p:anim calcmode="lin" valueType="num">
                                      <p:cBhvr>
                                        <p:cTn id="9" dur="5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up)">
                                      <p:cBhvr>
                                        <p:cTn id="13" dur="500"/>
                                        <p:tgtEl>
                                          <p:spTgt spid="38"/>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p:cTn id="17" dur="500" fill="hold"/>
                                        <p:tgtEl>
                                          <p:spTgt spid="44"/>
                                        </p:tgtEl>
                                        <p:attrNameLst>
                                          <p:attrName>ppt_w</p:attrName>
                                        </p:attrNameLst>
                                      </p:cBhvr>
                                      <p:tavLst>
                                        <p:tav tm="0">
                                          <p:val>
                                            <p:fltVal val="0"/>
                                          </p:val>
                                        </p:tav>
                                        <p:tav tm="100000">
                                          <p:val>
                                            <p:strVal val="#ppt_w"/>
                                          </p:val>
                                        </p:tav>
                                      </p:tavLst>
                                    </p:anim>
                                    <p:anim calcmode="lin" valueType="num">
                                      <p:cBhvr>
                                        <p:cTn id="18" dur="500" fill="hold"/>
                                        <p:tgtEl>
                                          <p:spTgt spid="44"/>
                                        </p:tgtEl>
                                        <p:attrNameLst>
                                          <p:attrName>ppt_h</p:attrName>
                                        </p:attrNameLst>
                                      </p:cBhvr>
                                      <p:tavLst>
                                        <p:tav tm="0">
                                          <p:val>
                                            <p:fltVal val="0"/>
                                          </p:val>
                                        </p:tav>
                                        <p:tav tm="100000">
                                          <p:val>
                                            <p:strVal val="#ppt_h"/>
                                          </p:val>
                                        </p:tav>
                                      </p:tavLst>
                                    </p:anim>
                                    <p:animEffect transition="in" filter="fade">
                                      <p:cBhvr>
                                        <p:cTn id="19" dur="500"/>
                                        <p:tgtEl>
                                          <p:spTgt spid="44"/>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p:cTn id="27" dur="500" fill="hold"/>
                                        <p:tgtEl>
                                          <p:spTgt spid="68"/>
                                        </p:tgtEl>
                                        <p:attrNameLst>
                                          <p:attrName>ppt_w</p:attrName>
                                        </p:attrNameLst>
                                      </p:cBhvr>
                                      <p:tavLst>
                                        <p:tav tm="0">
                                          <p:val>
                                            <p:fltVal val="0"/>
                                          </p:val>
                                        </p:tav>
                                        <p:tav tm="100000">
                                          <p:val>
                                            <p:strVal val="#ppt_w"/>
                                          </p:val>
                                        </p:tav>
                                      </p:tavLst>
                                    </p:anim>
                                    <p:anim calcmode="lin" valueType="num">
                                      <p:cBhvr>
                                        <p:cTn id="28" dur="500" fill="hold"/>
                                        <p:tgtEl>
                                          <p:spTgt spid="68"/>
                                        </p:tgtEl>
                                        <p:attrNameLst>
                                          <p:attrName>ppt_h</p:attrName>
                                        </p:attrNameLst>
                                      </p:cBhvr>
                                      <p:tavLst>
                                        <p:tav tm="0">
                                          <p:val>
                                            <p:fltVal val="0"/>
                                          </p:val>
                                        </p:tav>
                                        <p:tav tm="100000">
                                          <p:val>
                                            <p:strVal val="#ppt_h"/>
                                          </p:val>
                                        </p:tav>
                                      </p:tavLst>
                                    </p:anim>
                                    <p:animEffect transition="in" filter="fade">
                                      <p:cBhvr>
                                        <p:cTn id="29" dur="500"/>
                                        <p:tgtEl>
                                          <p:spTgt spid="68"/>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wipe(left)">
                                      <p:cBhvr>
                                        <p:cTn id="33" dur="500"/>
                                        <p:tgtEl>
                                          <p:spTgt spid="67"/>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70"/>
                                        </p:tgtEl>
                                        <p:attrNameLst>
                                          <p:attrName>style.visibility</p:attrName>
                                        </p:attrNameLst>
                                      </p:cBhvr>
                                      <p:to>
                                        <p:strVal val="visible"/>
                                      </p:to>
                                    </p:set>
                                    <p:anim calcmode="lin" valueType="num">
                                      <p:cBhvr>
                                        <p:cTn id="37" dur="500" fill="hold"/>
                                        <p:tgtEl>
                                          <p:spTgt spid="70"/>
                                        </p:tgtEl>
                                        <p:attrNameLst>
                                          <p:attrName>ppt_w</p:attrName>
                                        </p:attrNameLst>
                                      </p:cBhvr>
                                      <p:tavLst>
                                        <p:tav tm="0">
                                          <p:val>
                                            <p:fltVal val="0"/>
                                          </p:val>
                                        </p:tav>
                                        <p:tav tm="100000">
                                          <p:val>
                                            <p:strVal val="#ppt_w"/>
                                          </p:val>
                                        </p:tav>
                                      </p:tavLst>
                                    </p:anim>
                                    <p:anim calcmode="lin" valueType="num">
                                      <p:cBhvr>
                                        <p:cTn id="38" dur="500" fill="hold"/>
                                        <p:tgtEl>
                                          <p:spTgt spid="70"/>
                                        </p:tgtEl>
                                        <p:attrNameLst>
                                          <p:attrName>ppt_h</p:attrName>
                                        </p:attrNameLst>
                                      </p:cBhvr>
                                      <p:tavLst>
                                        <p:tav tm="0">
                                          <p:val>
                                            <p:fltVal val="0"/>
                                          </p:val>
                                        </p:tav>
                                        <p:tav tm="100000">
                                          <p:val>
                                            <p:strVal val="#ppt_h"/>
                                          </p:val>
                                        </p:tav>
                                      </p:tavLst>
                                    </p:anim>
                                    <p:animEffect transition="in" filter="fade">
                                      <p:cBhvr>
                                        <p:cTn id="39" dur="500"/>
                                        <p:tgtEl>
                                          <p:spTgt spid="70"/>
                                        </p:tgtEl>
                                      </p:cBhvr>
                                    </p:animEffect>
                                  </p:childTnLst>
                                </p:cTn>
                              </p:par>
                            </p:childTnLst>
                          </p:cTn>
                        </p:par>
                        <p:par>
                          <p:cTn id="40" fill="hold">
                            <p:stCondLst>
                              <p:cond delay="3500"/>
                            </p:stCondLst>
                            <p:childTnLst>
                              <p:par>
                                <p:cTn id="41" presetID="22" presetClass="entr" presetSubtype="8" fill="hold" grpId="0" nodeType="afterEffect">
                                  <p:stCondLst>
                                    <p:cond delay="0"/>
                                  </p:stCondLst>
                                  <p:childTnLst>
                                    <p:set>
                                      <p:cBhvr>
                                        <p:cTn id="42" dur="1" fill="hold">
                                          <p:stCondLst>
                                            <p:cond delay="0"/>
                                          </p:stCondLst>
                                        </p:cTn>
                                        <p:tgtEl>
                                          <p:spTgt spid="69"/>
                                        </p:tgtEl>
                                        <p:attrNameLst>
                                          <p:attrName>style.visibility</p:attrName>
                                        </p:attrNameLst>
                                      </p:cBhvr>
                                      <p:to>
                                        <p:strVal val="visible"/>
                                      </p:to>
                                    </p:set>
                                    <p:animEffect transition="in" filter="wipe(left)">
                                      <p:cBhvr>
                                        <p:cTn id="43" dur="500"/>
                                        <p:tgtEl>
                                          <p:spTgt spid="69"/>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p:cTn id="47" dur="500" fill="hold"/>
                                        <p:tgtEl>
                                          <p:spTgt spid="72"/>
                                        </p:tgtEl>
                                        <p:attrNameLst>
                                          <p:attrName>ppt_w</p:attrName>
                                        </p:attrNameLst>
                                      </p:cBhvr>
                                      <p:tavLst>
                                        <p:tav tm="0">
                                          <p:val>
                                            <p:fltVal val="0"/>
                                          </p:val>
                                        </p:tav>
                                        <p:tav tm="100000">
                                          <p:val>
                                            <p:strVal val="#ppt_w"/>
                                          </p:val>
                                        </p:tav>
                                      </p:tavLst>
                                    </p:anim>
                                    <p:anim calcmode="lin" valueType="num">
                                      <p:cBhvr>
                                        <p:cTn id="48" dur="500" fill="hold"/>
                                        <p:tgtEl>
                                          <p:spTgt spid="72"/>
                                        </p:tgtEl>
                                        <p:attrNameLst>
                                          <p:attrName>ppt_h</p:attrName>
                                        </p:attrNameLst>
                                      </p:cBhvr>
                                      <p:tavLst>
                                        <p:tav tm="0">
                                          <p:val>
                                            <p:fltVal val="0"/>
                                          </p:val>
                                        </p:tav>
                                        <p:tav tm="100000">
                                          <p:val>
                                            <p:strVal val="#ppt_h"/>
                                          </p:val>
                                        </p:tav>
                                      </p:tavLst>
                                    </p:anim>
                                    <p:animEffect transition="in" filter="fade">
                                      <p:cBhvr>
                                        <p:cTn id="49" dur="500"/>
                                        <p:tgtEl>
                                          <p:spTgt spid="72"/>
                                        </p:tgtEl>
                                      </p:cBhvr>
                                    </p:animEffect>
                                  </p:childTnLst>
                                </p:cTn>
                              </p:par>
                            </p:childTnLst>
                          </p:cTn>
                        </p:par>
                        <p:par>
                          <p:cTn id="50" fill="hold">
                            <p:stCondLst>
                              <p:cond delay="4500"/>
                            </p:stCondLst>
                            <p:childTnLst>
                              <p:par>
                                <p:cTn id="51" presetID="22" presetClass="entr" presetSubtype="8" fill="hold" grpId="0" nodeType="afterEffect">
                                  <p:stCondLst>
                                    <p:cond delay="0"/>
                                  </p:stCondLst>
                                  <p:childTnLst>
                                    <p:set>
                                      <p:cBhvr>
                                        <p:cTn id="52" dur="1" fill="hold">
                                          <p:stCondLst>
                                            <p:cond delay="0"/>
                                          </p:stCondLst>
                                        </p:cTn>
                                        <p:tgtEl>
                                          <p:spTgt spid="71"/>
                                        </p:tgtEl>
                                        <p:attrNameLst>
                                          <p:attrName>style.visibility</p:attrName>
                                        </p:attrNameLst>
                                      </p:cBhvr>
                                      <p:to>
                                        <p:strVal val="visible"/>
                                      </p:to>
                                    </p:set>
                                    <p:animEffect transition="in" filter="wipe(left)">
                                      <p:cBhvr>
                                        <p:cTn id="53"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67" grpId="0" animBg="1"/>
      <p:bldP spid="68" grpId="0" animBg="1"/>
      <p:bldP spid="69" grpId="0" animBg="1"/>
      <p:bldP spid="70" grpId="0" animBg="1"/>
      <p:bldP spid="71" grpId="0" animBg="1"/>
      <p:bldP spid="7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467544" y="548680"/>
            <a:ext cx="8321578" cy="1152128"/>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3600" b="1" i="1" u="sng" dirty="0">
                <a:latin typeface="Times New Roman" panose="02020603050405020304" pitchFamily="18" charset="0"/>
                <a:cs typeface="Times New Roman" panose="02020603050405020304" pitchFamily="18" charset="0"/>
              </a:rPr>
              <a:t>Properties of Natural Gas</a:t>
            </a:r>
            <a:endParaRPr lang="en-US" sz="3600" i="1" dirty="0">
              <a:latin typeface="Times New Roman" panose="02020603050405020304" pitchFamily="18" charset="0"/>
              <a:cs typeface="Times New Roman" panose="02020603050405020304" pitchFamily="18" charset="0"/>
            </a:endParaRPr>
          </a:p>
        </p:txBody>
      </p:sp>
      <p:sp>
        <p:nvSpPr>
          <p:cNvPr id="15" name="Rectangle 7"/>
          <p:cNvSpPr>
            <a:spLocks noChangeArrowheads="1"/>
          </p:cNvSpPr>
          <p:nvPr/>
        </p:nvSpPr>
        <p:spPr bwMode="auto">
          <a:xfrm>
            <a:off x="8285189" y="5786454"/>
            <a:ext cx="215900" cy="71438"/>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endParaRPr lang="zh-CN" altLang="en-US">
              <a:solidFill>
                <a:prstClr val="black"/>
              </a:solidFill>
              <a:latin typeface="微软雅黑"/>
              <a:ea typeface="微软雅黑"/>
            </a:endParaRPr>
          </a:p>
        </p:txBody>
      </p:sp>
      <p:sp>
        <p:nvSpPr>
          <p:cNvPr id="23" name="矩形 4"/>
          <p:cNvSpPr>
            <a:spLocks noChangeArrowheads="1"/>
          </p:cNvSpPr>
          <p:nvPr/>
        </p:nvSpPr>
        <p:spPr bwMode="auto">
          <a:xfrm>
            <a:off x="539552" y="2073037"/>
            <a:ext cx="8249570" cy="452431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3600" i="1" dirty="0">
                <a:latin typeface="Times New Roman" panose="02020603050405020304" pitchFamily="18" charset="0"/>
                <a:cs typeface="Times New Roman" panose="02020603050405020304" pitchFamily="18" charset="0"/>
              </a:rPr>
              <a:t>Treated natural gas consists mainly of methane; the properties of both gases (natural gas and methane) are nearly similar. However, natural gas is not pure methane, and its properties are modified by the presence of impurities, such as </a:t>
            </a:r>
            <a:r>
              <a:rPr lang="en-GB" sz="3600" b="1" i="1" dirty="0">
                <a:latin typeface="Times New Roman" panose="02020603050405020304" pitchFamily="18" charset="0"/>
                <a:cs typeface="Times New Roman" panose="02020603050405020304" pitchFamily="18" charset="0"/>
              </a:rPr>
              <a:t>N</a:t>
            </a:r>
            <a:r>
              <a:rPr lang="en-GB" sz="3600" b="1" i="1" baseline="-25000" dirty="0">
                <a:latin typeface="Times New Roman" panose="02020603050405020304" pitchFamily="18" charset="0"/>
                <a:cs typeface="Times New Roman" panose="02020603050405020304" pitchFamily="18" charset="0"/>
              </a:rPr>
              <a:t>2</a:t>
            </a:r>
            <a:r>
              <a:rPr lang="en-GB" sz="3600" i="1" dirty="0">
                <a:latin typeface="Times New Roman" panose="02020603050405020304" pitchFamily="18" charset="0"/>
                <a:cs typeface="Times New Roman" panose="02020603050405020304" pitchFamily="18" charset="0"/>
              </a:rPr>
              <a:t> and </a:t>
            </a:r>
            <a:r>
              <a:rPr lang="en-GB" sz="3600" b="1" i="1" dirty="0">
                <a:latin typeface="Times New Roman" panose="02020603050405020304" pitchFamily="18" charset="0"/>
                <a:cs typeface="Times New Roman" panose="02020603050405020304" pitchFamily="18" charset="0"/>
              </a:rPr>
              <a:t>CO</a:t>
            </a:r>
            <a:r>
              <a:rPr lang="en-GB" sz="3600" b="1" i="1" baseline="-25000" dirty="0">
                <a:latin typeface="Times New Roman" panose="02020603050405020304" pitchFamily="18" charset="0"/>
                <a:cs typeface="Times New Roman" panose="02020603050405020304" pitchFamily="18" charset="0"/>
              </a:rPr>
              <a:t>2</a:t>
            </a:r>
            <a:r>
              <a:rPr lang="en-GB" sz="3600" i="1" dirty="0">
                <a:latin typeface="Times New Roman" panose="02020603050405020304" pitchFamily="18" charset="0"/>
                <a:cs typeface="Times New Roman" panose="02020603050405020304" pitchFamily="18" charset="0"/>
              </a:rPr>
              <a:t> and small amounts of unrecovered </a:t>
            </a:r>
            <a:r>
              <a:rPr lang="en-GB" sz="3600" b="1" i="1" dirty="0">
                <a:latin typeface="Times New Roman" panose="02020603050405020304" pitchFamily="18" charset="0"/>
                <a:cs typeface="Times New Roman" panose="02020603050405020304" pitchFamily="18" charset="0"/>
              </a:rPr>
              <a:t>heavier hydrocarbons</a:t>
            </a:r>
            <a:r>
              <a:rPr lang="en-GB" sz="3600" i="1"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55416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1000"/>
                                        <p:tgtEl>
                                          <p:spTgt spid="1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1000"/>
                                        <p:tgtEl>
                                          <p:spTgt spid="15"/>
                                        </p:tgtEl>
                                      </p:cBhvr>
                                    </p:animEffec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27384"/>
            <a:ext cx="9144000" cy="936104"/>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3200" b="1" i="1" u="sng" dirty="0">
                <a:latin typeface="Times New Roman" panose="02020603050405020304" pitchFamily="18" charset="0"/>
                <a:cs typeface="Times New Roman" panose="02020603050405020304" pitchFamily="18" charset="0"/>
              </a:rPr>
              <a:t>Properties of Natural Gas</a:t>
            </a:r>
            <a:endParaRPr lang="en-US" sz="3200" i="1" dirty="0">
              <a:latin typeface="Times New Roman" panose="02020603050405020304" pitchFamily="18" charset="0"/>
              <a:cs typeface="Times New Roman" panose="02020603050405020304" pitchFamily="18" charset="0"/>
            </a:endParaRPr>
          </a:p>
        </p:txBody>
      </p:sp>
      <p:sp>
        <p:nvSpPr>
          <p:cNvPr id="2" name="Rectangle 1"/>
          <p:cNvSpPr/>
          <p:nvPr/>
        </p:nvSpPr>
        <p:spPr>
          <a:xfrm>
            <a:off x="107504" y="1052736"/>
            <a:ext cx="8928992" cy="1446550"/>
          </a:xfrm>
          <a:prstGeom prst="rect">
            <a:avLst/>
          </a:prstGeom>
        </p:spPr>
        <p:txBody>
          <a:bodyPr wrap="square">
            <a:spAutoFit/>
          </a:bodyPr>
          <a:lstStyle/>
          <a:p>
            <a:pPr algn="just"/>
            <a:r>
              <a:rPr lang="en-US" sz="2200" i="1" dirty="0">
                <a:latin typeface="Times New Roman" panose="02020603050405020304" pitchFamily="18" charset="0"/>
                <a:cs typeface="Times New Roman" panose="02020603050405020304" pitchFamily="18" charset="0"/>
              </a:rPr>
              <a:t>An important property of natural gas is its </a:t>
            </a:r>
            <a:r>
              <a:rPr lang="en-US" sz="2200" b="1" i="1" dirty="0">
                <a:latin typeface="Times New Roman" panose="02020603050405020304" pitchFamily="18" charset="0"/>
                <a:cs typeface="Times New Roman" panose="02020603050405020304" pitchFamily="18" charset="0"/>
              </a:rPr>
              <a:t>heating </a:t>
            </a:r>
            <a:r>
              <a:rPr lang="en-US" sz="2200" b="1" i="1" dirty="0" smtClean="0">
                <a:latin typeface="Times New Roman" panose="02020603050405020304" pitchFamily="18" charset="0"/>
                <a:cs typeface="Times New Roman" panose="02020603050405020304" pitchFamily="18" charset="0"/>
              </a:rPr>
              <a:t>value</a:t>
            </a:r>
            <a:r>
              <a:rPr lang="en-US" sz="2200" i="1" dirty="0" smtClean="0">
                <a:latin typeface="Times New Roman" panose="02020603050405020304" pitchFamily="18" charset="0"/>
                <a:cs typeface="Times New Roman" panose="02020603050405020304" pitchFamily="18" charset="0"/>
              </a:rPr>
              <a:t>. Heating </a:t>
            </a:r>
            <a:r>
              <a:rPr lang="en-US" sz="2200" i="1" dirty="0">
                <a:latin typeface="Times New Roman" panose="02020603050405020304" pitchFamily="18" charset="0"/>
                <a:cs typeface="Times New Roman" panose="02020603050405020304" pitchFamily="18" charset="0"/>
              </a:rPr>
              <a:t>values </a:t>
            </a:r>
            <a:r>
              <a:rPr lang="en-US" sz="2200" i="1" dirty="0" smtClean="0">
                <a:latin typeface="Times New Roman" panose="02020603050405020304" pitchFamily="18" charset="0"/>
                <a:cs typeface="Times New Roman" panose="02020603050405020304" pitchFamily="18" charset="0"/>
              </a:rPr>
              <a:t>of hydrocarbons </a:t>
            </a:r>
            <a:r>
              <a:rPr lang="en-US" sz="2200" i="1" dirty="0">
                <a:latin typeface="Times New Roman" panose="02020603050405020304" pitchFamily="18" charset="0"/>
                <a:cs typeface="Times New Roman" panose="02020603050405020304" pitchFamily="18" charset="0"/>
              </a:rPr>
              <a:t>normally present in natural gas are shown in </a:t>
            </a:r>
            <a:r>
              <a:rPr lang="en-US" sz="2200" b="1" i="1" dirty="0">
                <a:latin typeface="Times New Roman" panose="02020603050405020304" pitchFamily="18" charset="0"/>
                <a:cs typeface="Times New Roman" panose="02020603050405020304" pitchFamily="18" charset="0"/>
              </a:rPr>
              <a:t>Table </a:t>
            </a:r>
            <a:r>
              <a:rPr lang="en-US" sz="2200" b="1" i="1" dirty="0" smtClean="0">
                <a:latin typeface="Times New Roman" panose="02020603050405020304" pitchFamily="18" charset="0"/>
                <a:cs typeface="Times New Roman" panose="02020603050405020304" pitchFamily="18" charset="0"/>
              </a:rPr>
              <a:t>1-4</a:t>
            </a:r>
            <a:r>
              <a:rPr lang="en-US" sz="2200" i="1" dirty="0" smtClean="0">
                <a:latin typeface="Times New Roman" panose="02020603050405020304" pitchFamily="18" charset="0"/>
                <a:cs typeface="Times New Roman" panose="02020603050405020304" pitchFamily="18" charset="0"/>
              </a:rPr>
              <a:t>. Natural </a:t>
            </a:r>
            <a:r>
              <a:rPr lang="en-US" sz="2200" i="1" dirty="0">
                <a:latin typeface="Times New Roman" panose="02020603050405020304" pitchFamily="18" charset="0"/>
                <a:cs typeface="Times New Roman" panose="02020603050405020304" pitchFamily="18" charset="0"/>
              </a:rPr>
              <a:t>gas is usually sold according to its heating values. The </a:t>
            </a:r>
            <a:r>
              <a:rPr lang="en-US" sz="2200" i="1" dirty="0" smtClean="0">
                <a:latin typeface="Times New Roman" panose="02020603050405020304" pitchFamily="18" charset="0"/>
                <a:cs typeface="Times New Roman" panose="02020603050405020304" pitchFamily="18" charset="0"/>
              </a:rPr>
              <a:t>heating value </a:t>
            </a:r>
            <a:r>
              <a:rPr lang="en-US" sz="2200" i="1" dirty="0">
                <a:latin typeface="Times New Roman" panose="02020603050405020304" pitchFamily="18" charset="0"/>
                <a:cs typeface="Times New Roman" panose="02020603050405020304" pitchFamily="18" charset="0"/>
              </a:rPr>
              <a:t>of a product gas is a function of the constituents present in the mixture.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578635"/>
            <a:ext cx="8784975" cy="4162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194255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1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467544" y="548680"/>
            <a:ext cx="8321578" cy="1152128"/>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4800" b="1" u="sng" dirty="0">
                <a:latin typeface="Times New Roman" panose="02020603050405020304" pitchFamily="18" charset="0"/>
                <a:cs typeface="Times New Roman" panose="02020603050405020304" pitchFamily="18" charset="0"/>
              </a:rPr>
              <a:t>Crude Oil</a:t>
            </a:r>
            <a:endParaRPr lang="en-US" sz="8000" i="1" dirty="0">
              <a:latin typeface="Times New Roman" panose="02020603050405020304" pitchFamily="18" charset="0"/>
              <a:cs typeface="Times New Roman" panose="02020603050405020304" pitchFamily="18" charset="0"/>
            </a:endParaRPr>
          </a:p>
        </p:txBody>
      </p:sp>
      <p:sp>
        <p:nvSpPr>
          <p:cNvPr id="15" name="Rectangle 7"/>
          <p:cNvSpPr>
            <a:spLocks noChangeArrowheads="1"/>
          </p:cNvSpPr>
          <p:nvPr/>
        </p:nvSpPr>
        <p:spPr bwMode="auto">
          <a:xfrm>
            <a:off x="8285189" y="5786454"/>
            <a:ext cx="215900" cy="71438"/>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endParaRPr lang="zh-CN" altLang="en-US">
              <a:solidFill>
                <a:prstClr val="black"/>
              </a:solidFill>
              <a:latin typeface="微软雅黑"/>
              <a:ea typeface="微软雅黑"/>
            </a:endParaRPr>
          </a:p>
        </p:txBody>
      </p:sp>
      <p:sp>
        <p:nvSpPr>
          <p:cNvPr id="23" name="矩形 4"/>
          <p:cNvSpPr>
            <a:spLocks noChangeArrowheads="1"/>
          </p:cNvSpPr>
          <p:nvPr/>
        </p:nvSpPr>
        <p:spPr bwMode="auto">
          <a:xfrm>
            <a:off x="539552" y="2073037"/>
            <a:ext cx="8249570" cy="432426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2500" b="1" dirty="0">
                <a:solidFill>
                  <a:schemeClr val="tx1"/>
                </a:solidFill>
                <a:latin typeface="Times New Roman" panose="02020603050405020304" pitchFamily="18" charset="0"/>
                <a:cs typeface="Times New Roman" panose="02020603050405020304" pitchFamily="18" charset="0"/>
              </a:rPr>
              <a:t>Crude oil (petroleum) </a:t>
            </a:r>
            <a:r>
              <a:rPr lang="en-GB" sz="2500" dirty="0">
                <a:solidFill>
                  <a:schemeClr val="tx1"/>
                </a:solidFill>
                <a:latin typeface="Times New Roman" panose="02020603050405020304" pitchFamily="18" charset="0"/>
                <a:cs typeface="Times New Roman" panose="02020603050405020304" pitchFamily="18" charset="0"/>
              </a:rPr>
              <a:t>is a naturally occurring brown to black flammable liquid. Crude oils are principally found in oil reservoirs associated with sedimentary rocks beneath the earth’s surface. </a:t>
            </a:r>
            <a:r>
              <a:rPr lang="en-GB" sz="2500" i="1" dirty="0">
                <a:solidFill>
                  <a:schemeClr val="tx1"/>
                </a:solidFill>
                <a:latin typeface="Times New Roman" panose="02020603050405020304" pitchFamily="18" charset="0"/>
                <a:cs typeface="Times New Roman" panose="02020603050405020304" pitchFamily="18" charset="0"/>
              </a:rPr>
              <a:t>Although exactly how crude oils originated is not established, it is generally agreed that crude oils derived from marine animal and plant debris subjected to high temperatures and pressures. It is also suspected that the transformation may have been </a:t>
            </a:r>
            <a:r>
              <a:rPr lang="en-GB" sz="2500" i="1" dirty="0" err="1">
                <a:solidFill>
                  <a:schemeClr val="tx1"/>
                </a:solidFill>
                <a:latin typeface="Times New Roman" panose="02020603050405020304" pitchFamily="18" charset="0"/>
                <a:cs typeface="Times New Roman" panose="02020603050405020304" pitchFamily="18" charset="0"/>
              </a:rPr>
              <a:t>catalyzed</a:t>
            </a:r>
            <a:r>
              <a:rPr lang="en-GB" sz="2500" i="1" dirty="0">
                <a:solidFill>
                  <a:schemeClr val="tx1"/>
                </a:solidFill>
                <a:latin typeface="Times New Roman" panose="02020603050405020304" pitchFamily="18" charset="0"/>
                <a:cs typeface="Times New Roman" panose="02020603050405020304" pitchFamily="18" charset="0"/>
              </a:rPr>
              <a:t> by rock constituents.</a:t>
            </a:r>
            <a:r>
              <a:rPr lang="en-GB" sz="2500" dirty="0">
                <a:solidFill>
                  <a:schemeClr val="tx1"/>
                </a:solidFill>
                <a:latin typeface="Times New Roman" panose="02020603050405020304" pitchFamily="18" charset="0"/>
                <a:cs typeface="Times New Roman" panose="02020603050405020304" pitchFamily="18" charset="0"/>
              </a:rPr>
              <a:t> Regardless of their origins, all crude oils are mainly constituted of </a:t>
            </a:r>
            <a:r>
              <a:rPr lang="en-GB" sz="2500" b="1" dirty="0">
                <a:solidFill>
                  <a:schemeClr val="tx1"/>
                </a:solidFill>
                <a:latin typeface="Times New Roman" panose="02020603050405020304" pitchFamily="18" charset="0"/>
                <a:cs typeface="Times New Roman" panose="02020603050405020304" pitchFamily="18" charset="0"/>
              </a:rPr>
              <a:t>hydrocarbons mixed </a:t>
            </a:r>
            <a:r>
              <a:rPr lang="en-GB" sz="2500" dirty="0">
                <a:solidFill>
                  <a:schemeClr val="tx1"/>
                </a:solidFill>
                <a:latin typeface="Times New Roman" panose="02020603050405020304" pitchFamily="18" charset="0"/>
                <a:cs typeface="Times New Roman" panose="02020603050405020304" pitchFamily="18" charset="0"/>
              </a:rPr>
              <a:t>with variable amounts of </a:t>
            </a:r>
            <a:r>
              <a:rPr lang="en-GB" sz="2500" b="1" dirty="0">
                <a:solidFill>
                  <a:schemeClr val="tx1"/>
                </a:solidFill>
                <a:latin typeface="Times New Roman" panose="02020603050405020304" pitchFamily="18" charset="0"/>
                <a:cs typeface="Times New Roman" panose="02020603050405020304" pitchFamily="18" charset="0"/>
              </a:rPr>
              <a:t>sulphur</a:t>
            </a:r>
            <a:r>
              <a:rPr lang="en-GB" sz="2500" dirty="0">
                <a:solidFill>
                  <a:schemeClr val="tx1"/>
                </a:solidFill>
                <a:latin typeface="Times New Roman" panose="02020603050405020304" pitchFamily="18" charset="0"/>
                <a:cs typeface="Times New Roman" panose="02020603050405020304" pitchFamily="18" charset="0"/>
              </a:rPr>
              <a:t>, </a:t>
            </a:r>
            <a:r>
              <a:rPr lang="en-GB" sz="2500" b="1" dirty="0">
                <a:solidFill>
                  <a:schemeClr val="tx1"/>
                </a:solidFill>
                <a:latin typeface="Times New Roman" panose="02020603050405020304" pitchFamily="18" charset="0"/>
                <a:cs typeface="Times New Roman" panose="02020603050405020304" pitchFamily="18" charset="0"/>
              </a:rPr>
              <a:t>nitrogen</a:t>
            </a:r>
            <a:r>
              <a:rPr lang="en-GB" sz="2500" dirty="0">
                <a:solidFill>
                  <a:schemeClr val="tx1"/>
                </a:solidFill>
                <a:latin typeface="Times New Roman" panose="02020603050405020304" pitchFamily="18" charset="0"/>
                <a:cs typeface="Times New Roman" panose="02020603050405020304" pitchFamily="18" charset="0"/>
              </a:rPr>
              <a:t>, and </a:t>
            </a:r>
            <a:r>
              <a:rPr lang="en-GB" sz="2500" b="1" dirty="0">
                <a:solidFill>
                  <a:schemeClr val="tx1"/>
                </a:solidFill>
                <a:latin typeface="Times New Roman" panose="02020603050405020304" pitchFamily="18" charset="0"/>
                <a:cs typeface="Times New Roman" panose="02020603050405020304" pitchFamily="18" charset="0"/>
              </a:rPr>
              <a:t>oxygen compounds</a:t>
            </a:r>
            <a:r>
              <a:rPr lang="en-GB" sz="2500" dirty="0">
                <a:solidFill>
                  <a:schemeClr val="tx1"/>
                </a:solidFill>
                <a:latin typeface="Times New Roman" panose="02020603050405020304" pitchFamily="18" charset="0"/>
                <a:cs typeface="Times New Roman" panose="02020603050405020304" pitchFamily="18" charset="0"/>
              </a:rPr>
              <a:t>.</a:t>
            </a:r>
            <a:endParaRPr lang="en-US" sz="25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5687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1000"/>
                                        <p:tgtEl>
                                          <p:spTgt spid="1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1000"/>
                                        <p:tgtEl>
                                          <p:spTgt spid="15"/>
                                        </p:tgtEl>
                                      </p:cBhvr>
                                    </p:animEffec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1240476" y="5422971"/>
            <a:ext cx="0" cy="1964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909619" y="1215331"/>
            <a:ext cx="0" cy="4049395"/>
          </a:xfrm>
          <a:prstGeom prst="line">
            <a:avLst/>
          </a:prstGeom>
          <a:ln>
            <a:solidFill>
              <a:srgbClr val="F68426">
                <a:alpha val="64706"/>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59110" y="990744"/>
            <a:ext cx="7545338" cy="954107"/>
          </a:xfrm>
          <a:prstGeom prst="rect">
            <a:avLst/>
          </a:prstGeom>
          <a:noFill/>
        </p:spPr>
        <p:txBody>
          <a:bodyPr wrap="square">
            <a:spAutoFit/>
          </a:bodyPr>
          <a:lstStyle/>
          <a:p>
            <a:pPr>
              <a:defRPr/>
            </a:pPr>
            <a:r>
              <a:rPr lang="en-US" sz="2000" b="1" dirty="0">
                <a:latin typeface="Times New Roman" panose="02020603050405020304" pitchFamily="18" charset="0"/>
                <a:cs typeface="Times New Roman" panose="02020603050405020304" pitchFamily="18" charset="0"/>
              </a:rPr>
              <a:t>Crude oils </a:t>
            </a:r>
            <a:r>
              <a:rPr lang="en-US" sz="2000" dirty="0">
                <a:latin typeface="Times New Roman" panose="02020603050405020304" pitchFamily="18" charset="0"/>
                <a:cs typeface="Times New Roman" panose="02020603050405020304" pitchFamily="18" charset="0"/>
              </a:rPr>
              <a:t>are refined to separate the mixture into </a:t>
            </a:r>
            <a:r>
              <a:rPr lang="en-US" sz="2000" dirty="0" smtClean="0">
                <a:latin typeface="Times New Roman" panose="02020603050405020304" pitchFamily="18" charset="0"/>
                <a:cs typeface="Times New Roman" panose="02020603050405020304" pitchFamily="18" charset="0"/>
              </a:rPr>
              <a:t>simpler fractions that </a:t>
            </a:r>
            <a:r>
              <a:rPr lang="en-US" sz="2000" dirty="0">
                <a:latin typeface="Times New Roman" panose="02020603050405020304" pitchFamily="18" charset="0"/>
                <a:cs typeface="Times New Roman" panose="02020603050405020304" pitchFamily="18" charset="0"/>
              </a:rPr>
              <a:t>can be used as</a:t>
            </a:r>
            <a:r>
              <a:rPr lang="en-US" sz="1400" dirty="0">
                <a:latin typeface="Times New Roman" panose="02020603050405020304" pitchFamily="18" charset="0"/>
                <a:cs typeface="Times New Roman" panose="02020603050405020304" pitchFamily="18" charset="0"/>
              </a:rPr>
              <a:t> </a:t>
            </a:r>
            <a:br>
              <a:rPr lang="en-US" sz="1400" dirty="0">
                <a:latin typeface="Times New Roman" panose="02020603050405020304" pitchFamily="18" charset="0"/>
                <a:cs typeface="Times New Roman" panose="02020603050405020304" pitchFamily="18" charset="0"/>
              </a:rPr>
            </a:br>
            <a:endParaRPr lang="zh-CN" altLang="en-US" sz="1400" dirty="0">
              <a:latin typeface="Times New Roman" panose="02020603050405020304" pitchFamily="18" charset="0"/>
              <a:cs typeface="Times New Roman" panose="02020603050405020304" pitchFamily="18" charset="0"/>
            </a:endParaRPr>
          </a:p>
        </p:txBody>
      </p:sp>
      <p:grpSp>
        <p:nvGrpSpPr>
          <p:cNvPr id="17" name="组合 33"/>
          <p:cNvGrpSpPr/>
          <p:nvPr/>
        </p:nvGrpSpPr>
        <p:grpSpPr>
          <a:xfrm>
            <a:off x="3298662" y="2610899"/>
            <a:ext cx="1892070" cy="1634636"/>
            <a:chOff x="3336357" y="3492500"/>
            <a:chExt cx="2523417" cy="2180083"/>
          </a:xfrm>
          <a:effectLst>
            <a:outerShdw blurRad="50800" dist="38100" dir="2700000" algn="tl" rotWithShape="0">
              <a:prstClr val="black">
                <a:alpha val="40000"/>
              </a:prstClr>
            </a:outerShdw>
          </a:effectLst>
        </p:grpSpPr>
        <p:sp>
          <p:nvSpPr>
            <p:cNvPr id="18" name="椭圆 17"/>
            <p:cNvSpPr/>
            <p:nvPr/>
          </p:nvSpPr>
          <p:spPr>
            <a:xfrm>
              <a:off x="3598864" y="3492500"/>
              <a:ext cx="1960558" cy="1701800"/>
            </a:xfrm>
            <a:prstGeom prst="ellipse">
              <a:avLst/>
            </a:prstGeom>
            <a:noFill/>
            <a:ln w="1778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99"/>
                </a:lnSpc>
                <a:defRPr/>
              </a:pPr>
              <a:r>
                <a:rPr lang="en-US" sz="2400" b="1" dirty="0">
                  <a:solidFill>
                    <a:schemeClr val="tx1"/>
                  </a:solidFill>
                  <a:latin typeface="Times New Roman" panose="02020603050405020304" pitchFamily="18" charset="0"/>
                  <a:cs typeface="Times New Roman" panose="02020603050405020304" pitchFamily="18" charset="0"/>
                </a:rPr>
                <a:t>Crude oils</a:t>
              </a:r>
              <a:endParaRPr lang="zh-CN" altLang="en-US" sz="2099" b="1" dirty="0">
                <a:solidFill>
                  <a:schemeClr val="tx1"/>
                </a:solidFill>
                <a:latin typeface="微软雅黑" pitchFamily="34" charset="-122"/>
                <a:ea typeface="微软雅黑" pitchFamily="34" charset="-122"/>
              </a:endParaRPr>
            </a:p>
          </p:txBody>
        </p:sp>
        <p:sp>
          <p:nvSpPr>
            <p:cNvPr id="19" name="右箭头 18"/>
            <p:cNvSpPr/>
            <p:nvPr/>
          </p:nvSpPr>
          <p:spPr>
            <a:xfrm rot="19192197">
              <a:off x="5266757" y="3586619"/>
              <a:ext cx="593017" cy="419665"/>
            </a:xfrm>
            <a:prstGeom prst="rightArrow">
              <a:avLst>
                <a:gd name="adj1" fmla="val 57372"/>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1" name="右箭头 20"/>
            <p:cNvSpPr/>
            <p:nvPr/>
          </p:nvSpPr>
          <p:spPr>
            <a:xfrm rot="13300837">
              <a:off x="3336357" y="3561219"/>
              <a:ext cx="593017" cy="419665"/>
            </a:xfrm>
            <a:prstGeom prst="rightArrow">
              <a:avLst>
                <a:gd name="adj1" fmla="val 57372"/>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4" name="右箭头 23"/>
            <p:cNvSpPr/>
            <p:nvPr/>
          </p:nvSpPr>
          <p:spPr>
            <a:xfrm rot="5677512">
              <a:off x="4190293" y="5166242"/>
              <a:ext cx="593017" cy="419665"/>
            </a:xfrm>
            <a:prstGeom prst="rightArrow">
              <a:avLst>
                <a:gd name="adj1" fmla="val 57372"/>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grpSp>
      <p:grpSp>
        <p:nvGrpSpPr>
          <p:cNvPr id="25" name="组合 35"/>
          <p:cNvGrpSpPr/>
          <p:nvPr/>
        </p:nvGrpSpPr>
        <p:grpSpPr>
          <a:xfrm>
            <a:off x="1546925" y="2030025"/>
            <a:ext cx="1678363" cy="857027"/>
            <a:chOff x="1000100" y="2717800"/>
            <a:chExt cx="2238400" cy="1143000"/>
          </a:xfrm>
          <a:effectLst>
            <a:outerShdw blurRad="50800" dist="38100" dir="2700000" algn="tl" rotWithShape="0">
              <a:prstClr val="black">
                <a:alpha val="40000"/>
              </a:prstClr>
            </a:outerShdw>
          </a:effectLst>
        </p:grpSpPr>
        <p:sp>
          <p:nvSpPr>
            <p:cNvPr id="27" name="圆角矩形 26"/>
            <p:cNvSpPr/>
            <p:nvPr/>
          </p:nvSpPr>
          <p:spPr>
            <a:xfrm>
              <a:off x="1003300" y="2717800"/>
              <a:ext cx="2235200" cy="11430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9" name="矩形 28"/>
            <p:cNvSpPr/>
            <p:nvPr/>
          </p:nvSpPr>
          <p:spPr>
            <a:xfrm>
              <a:off x="1041400" y="3162300"/>
              <a:ext cx="2133600" cy="609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30" name="TextBox 29"/>
            <p:cNvSpPr txBox="1"/>
            <p:nvPr/>
          </p:nvSpPr>
          <p:spPr>
            <a:xfrm>
              <a:off x="1000100" y="3175758"/>
              <a:ext cx="2214578" cy="602031"/>
            </a:xfrm>
            <a:prstGeom prst="rect">
              <a:avLst/>
            </a:prstGeom>
            <a:noFill/>
          </p:spPr>
          <p:txBody>
            <a:bodyPr>
              <a:spAutoFit/>
            </a:bodyPr>
            <a:lstStyle/>
            <a:p>
              <a:pPr algn="ctr">
                <a:lnSpc>
                  <a:spcPts val="1350"/>
                </a:lnSpc>
                <a:defRPr/>
              </a:pPr>
              <a:r>
                <a:rPr lang="en-US" sz="2800" b="1" dirty="0"/>
                <a:t>fuels</a:t>
              </a:r>
              <a:r>
                <a:rPr lang="en-US" sz="1400" b="1" dirty="0"/>
                <a:t> </a:t>
              </a:r>
              <a:br>
                <a:rPr lang="en-US" sz="1400" b="1" dirty="0"/>
              </a:br>
              <a:endParaRPr lang="zh-CN" altLang="en-US" sz="1400" b="1" dirty="0">
                <a:solidFill>
                  <a:schemeClr val="bg1"/>
                </a:solidFill>
                <a:latin typeface="微软雅黑" pitchFamily="34" charset="-122"/>
                <a:ea typeface="微软雅黑" pitchFamily="34" charset="-122"/>
              </a:endParaRPr>
            </a:p>
          </p:txBody>
        </p:sp>
      </p:grpSp>
      <p:grpSp>
        <p:nvGrpSpPr>
          <p:cNvPr id="38" name="组合 47"/>
          <p:cNvGrpSpPr/>
          <p:nvPr/>
        </p:nvGrpSpPr>
        <p:grpSpPr>
          <a:xfrm>
            <a:off x="5253583" y="1972890"/>
            <a:ext cx="1870485" cy="863147"/>
            <a:chOff x="1003300" y="2717800"/>
            <a:chExt cx="2271738" cy="1151162"/>
          </a:xfrm>
          <a:effectLst>
            <a:outerShdw blurRad="50800" dist="38100" dir="2700000" algn="tl" rotWithShape="0">
              <a:prstClr val="black">
                <a:alpha val="40000"/>
              </a:prstClr>
            </a:outerShdw>
          </a:effectLst>
        </p:grpSpPr>
        <p:sp>
          <p:nvSpPr>
            <p:cNvPr id="39" name="圆角矩形 38"/>
            <p:cNvSpPr/>
            <p:nvPr/>
          </p:nvSpPr>
          <p:spPr>
            <a:xfrm>
              <a:off x="1003300" y="2717800"/>
              <a:ext cx="2235200" cy="11430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1" name="矩形 40"/>
            <p:cNvSpPr/>
            <p:nvPr/>
          </p:nvSpPr>
          <p:spPr>
            <a:xfrm>
              <a:off x="1041399" y="2938388"/>
              <a:ext cx="2133600" cy="83351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2" name="TextBox 41"/>
            <p:cNvSpPr txBox="1"/>
            <p:nvPr/>
          </p:nvSpPr>
          <p:spPr>
            <a:xfrm>
              <a:off x="1055686" y="3200400"/>
              <a:ext cx="2219352" cy="668562"/>
            </a:xfrm>
            <a:prstGeom prst="rect">
              <a:avLst/>
            </a:prstGeom>
            <a:noFill/>
          </p:spPr>
          <p:txBody>
            <a:bodyPr>
              <a:spAutoFit/>
            </a:bodyPr>
            <a:lstStyle/>
            <a:p>
              <a:pPr algn="ctr">
                <a:lnSpc>
                  <a:spcPts val="1350"/>
                </a:lnSpc>
                <a:defRPr/>
              </a:pPr>
              <a:r>
                <a:rPr lang="en-US" sz="2800" b="1" dirty="0"/>
                <a:t>lubricants </a:t>
              </a:r>
              <a:br>
                <a:rPr lang="en-US" sz="2800" b="1" dirty="0"/>
              </a:br>
              <a:endParaRPr lang="zh-CN" altLang="en-US" sz="2800" b="1" dirty="0"/>
            </a:p>
          </p:txBody>
        </p:sp>
      </p:grpSp>
      <p:grpSp>
        <p:nvGrpSpPr>
          <p:cNvPr id="44" name="组合 53"/>
          <p:cNvGrpSpPr/>
          <p:nvPr/>
        </p:nvGrpSpPr>
        <p:grpSpPr>
          <a:xfrm>
            <a:off x="2195736" y="4437112"/>
            <a:ext cx="4032447" cy="1195199"/>
            <a:chOff x="1003300" y="3009148"/>
            <a:chExt cx="2295516" cy="1594015"/>
          </a:xfrm>
          <a:effectLst>
            <a:outerShdw blurRad="50800" dist="38100" dir="2700000" algn="tl" rotWithShape="0">
              <a:prstClr val="black">
                <a:alpha val="40000"/>
              </a:prstClr>
            </a:outerShdw>
          </a:effectLst>
        </p:grpSpPr>
        <p:sp>
          <p:nvSpPr>
            <p:cNvPr id="45" name="圆角矩形 44"/>
            <p:cNvSpPr/>
            <p:nvPr/>
          </p:nvSpPr>
          <p:spPr>
            <a:xfrm>
              <a:off x="1003300" y="3114881"/>
              <a:ext cx="2235200" cy="143083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7" name="矩形 46"/>
            <p:cNvSpPr/>
            <p:nvPr/>
          </p:nvSpPr>
          <p:spPr>
            <a:xfrm>
              <a:off x="1041400" y="3162300"/>
              <a:ext cx="2133600" cy="609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8" name="TextBox 47"/>
            <p:cNvSpPr txBox="1"/>
            <p:nvPr/>
          </p:nvSpPr>
          <p:spPr>
            <a:xfrm>
              <a:off x="1012800" y="3009148"/>
              <a:ext cx="2286016" cy="1594015"/>
            </a:xfrm>
            <a:prstGeom prst="rect">
              <a:avLst/>
            </a:prstGeom>
            <a:noFill/>
          </p:spPr>
          <p:txBody>
            <a:bodyPr>
              <a:spAutoFit/>
            </a:bodyPr>
            <a:lstStyle/>
            <a:p>
              <a:pPr algn="ctr">
                <a:lnSpc>
                  <a:spcPts val="1350"/>
                </a:lnSpc>
                <a:defRPr/>
              </a:pPr>
              <a:endParaRPr lang="en-US" sz="2400" b="1" dirty="0" smtClean="0">
                <a:latin typeface="Times New Roman" panose="02020603050405020304" pitchFamily="18" charset="0"/>
                <a:cs typeface="Times New Roman" panose="02020603050405020304" pitchFamily="18" charset="0"/>
              </a:endParaRPr>
            </a:p>
            <a:p>
              <a:pPr algn="ctr">
                <a:defRPr/>
              </a:pPr>
              <a:r>
                <a:rPr lang="en-US" sz="2400" b="1" dirty="0" smtClean="0">
                  <a:latin typeface="Times New Roman" panose="02020603050405020304" pitchFamily="18" charset="0"/>
                  <a:cs typeface="Times New Roman" panose="02020603050405020304" pitchFamily="18" charset="0"/>
                </a:rPr>
                <a:t>intermediate </a:t>
              </a:r>
              <a:r>
                <a:rPr lang="en-US" sz="2400" b="1" dirty="0">
                  <a:latin typeface="Times New Roman" panose="02020603050405020304" pitchFamily="18" charset="0"/>
                  <a:cs typeface="Times New Roman" panose="02020603050405020304" pitchFamily="18" charset="0"/>
                </a:rPr>
                <a:t>feedstock to the</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petrochemical industries</a:t>
              </a:r>
              <a:r>
                <a:rPr lang="en-US" sz="1200" b="1" dirty="0">
                  <a:latin typeface="Times New Roman" panose="02020603050405020304" pitchFamily="18" charset="0"/>
                  <a:cs typeface="Times New Roman" panose="02020603050405020304" pitchFamily="18" charset="0"/>
                </a:rPr>
                <a:t> </a:t>
              </a:r>
              <a:br>
                <a:rPr lang="en-US" sz="1200" b="1" dirty="0">
                  <a:latin typeface="Times New Roman" panose="02020603050405020304" pitchFamily="18" charset="0"/>
                  <a:cs typeface="Times New Roman" panose="02020603050405020304" pitchFamily="18" charset="0"/>
                </a:rPr>
              </a:br>
              <a:endParaRPr lang="zh-CN" altLang="en-US" sz="1200" b="1" dirty="0">
                <a:solidFill>
                  <a:schemeClr val="bg1"/>
                </a:solidFill>
                <a:latin typeface="Times New Roman" panose="02020603050405020304" pitchFamily="18" charset="0"/>
                <a:ea typeface="微软雅黑" pitchFamily="34" charset="-122"/>
                <a:cs typeface="Times New Roman" panose="02020603050405020304" pitchFamily="18" charset="0"/>
              </a:endParaRPr>
            </a:p>
          </p:txBody>
        </p:sp>
      </p:grpSp>
      <p:sp>
        <p:nvSpPr>
          <p:cNvPr id="50" name="空心弧 49"/>
          <p:cNvSpPr/>
          <p:nvPr/>
        </p:nvSpPr>
        <p:spPr>
          <a:xfrm>
            <a:off x="3528819" y="1813390"/>
            <a:ext cx="1392669" cy="374949"/>
          </a:xfrm>
          <a:prstGeom prst="blockArc">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chemeClr val="tx1"/>
              </a:solidFill>
            </a:endParaRPr>
          </a:p>
        </p:txBody>
      </p:sp>
      <p:sp>
        <p:nvSpPr>
          <p:cNvPr id="51" name="空心弧 50"/>
          <p:cNvSpPr/>
          <p:nvPr/>
        </p:nvSpPr>
        <p:spPr>
          <a:xfrm flipV="1">
            <a:off x="2627784" y="5581471"/>
            <a:ext cx="3168351" cy="367807"/>
          </a:xfrm>
          <a:prstGeom prst="blockArc">
            <a:avLst>
              <a:gd name="adj1" fmla="val 10849632"/>
              <a:gd name="adj2" fmla="val 0"/>
              <a:gd name="adj3" fmla="val 25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chemeClr val="tx1"/>
              </a:solidFill>
            </a:endParaRPr>
          </a:p>
        </p:txBody>
      </p:sp>
      <p:sp>
        <p:nvSpPr>
          <p:cNvPr id="52" name="空心弧 51"/>
          <p:cNvSpPr/>
          <p:nvPr/>
        </p:nvSpPr>
        <p:spPr>
          <a:xfrm rot="16200000" flipV="1">
            <a:off x="6425808" y="3338592"/>
            <a:ext cx="1766695" cy="430344"/>
          </a:xfrm>
          <a:prstGeom prst="blockArc">
            <a:avLst>
              <a:gd name="adj1" fmla="val 10684055"/>
              <a:gd name="adj2" fmla="val 0"/>
              <a:gd name="adj3" fmla="val 25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chemeClr val="tx1"/>
              </a:solidFill>
            </a:endParaRPr>
          </a:p>
        </p:txBody>
      </p:sp>
      <p:sp>
        <p:nvSpPr>
          <p:cNvPr id="53" name="空心弧 52"/>
          <p:cNvSpPr/>
          <p:nvPr/>
        </p:nvSpPr>
        <p:spPr>
          <a:xfrm rot="16200000">
            <a:off x="564958" y="3293082"/>
            <a:ext cx="1730349" cy="485016"/>
          </a:xfrm>
          <a:prstGeom prst="blockArc">
            <a:avLst>
              <a:gd name="adj1" fmla="val 10913710"/>
              <a:gd name="adj2" fmla="val 0"/>
              <a:gd name="adj3" fmla="val 25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chemeClr val="tx1"/>
              </a:solidFill>
            </a:endParaRPr>
          </a:p>
        </p:txBody>
      </p:sp>
      <p:sp>
        <p:nvSpPr>
          <p:cNvPr id="54" name="Rectangle 2"/>
          <p:cNvSpPr>
            <a:spLocks noChangeArrowheads="1"/>
          </p:cNvSpPr>
          <p:nvPr/>
        </p:nvSpPr>
        <p:spPr bwMode="auto">
          <a:xfrm>
            <a:off x="0" y="-47191"/>
            <a:ext cx="9144000" cy="896355"/>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4000" b="1" u="sng" dirty="0">
                <a:latin typeface="Times New Roman" panose="02020603050405020304" pitchFamily="18" charset="0"/>
                <a:cs typeface="Times New Roman" panose="02020603050405020304" pitchFamily="18" charset="0"/>
              </a:rPr>
              <a:t>Crude Oil</a:t>
            </a:r>
            <a:endParaRPr lang="en-US" sz="6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965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250" fill="hold"/>
                                        <p:tgtEl>
                                          <p:spTgt spid="16"/>
                                        </p:tgtEl>
                                        <p:attrNameLst>
                                          <p:attrName>ppt_x</p:attrName>
                                        </p:attrNameLst>
                                      </p:cBhvr>
                                      <p:tavLst>
                                        <p:tav tm="0">
                                          <p:val>
                                            <p:strVal val="#ppt_x"/>
                                          </p:val>
                                        </p:tav>
                                        <p:tav tm="100000">
                                          <p:val>
                                            <p:strVal val="#ppt_x"/>
                                          </p:val>
                                        </p:tav>
                                      </p:tavLst>
                                    </p:anim>
                                    <p:anim calcmode="lin" valueType="num">
                                      <p:cBhvr additive="base">
                                        <p:cTn id="8" dur="125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1250"/>
                            </p:stCondLst>
                            <p:childTnLst>
                              <p:par>
                                <p:cTn id="10" presetID="23" presetClass="entr" presetSubtype="16"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p:cTn id="12" dur="1000" fill="hold"/>
                                        <p:tgtEl>
                                          <p:spTgt spid="44"/>
                                        </p:tgtEl>
                                        <p:attrNameLst>
                                          <p:attrName>ppt_w</p:attrName>
                                        </p:attrNameLst>
                                      </p:cBhvr>
                                      <p:tavLst>
                                        <p:tav tm="0">
                                          <p:val>
                                            <p:fltVal val="0"/>
                                          </p:val>
                                        </p:tav>
                                        <p:tav tm="100000">
                                          <p:val>
                                            <p:strVal val="#ppt_w"/>
                                          </p:val>
                                        </p:tav>
                                      </p:tavLst>
                                    </p:anim>
                                    <p:anim calcmode="lin" valueType="num">
                                      <p:cBhvr>
                                        <p:cTn id="13" dur="1000" fill="hold"/>
                                        <p:tgtEl>
                                          <p:spTgt spid="44"/>
                                        </p:tgtEl>
                                        <p:attrNameLst>
                                          <p:attrName>ppt_h</p:attrName>
                                        </p:attrNameLst>
                                      </p:cBhvr>
                                      <p:tavLst>
                                        <p:tav tm="0">
                                          <p:val>
                                            <p:flt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1000" fill="hold"/>
                                        <p:tgtEl>
                                          <p:spTgt spid="25"/>
                                        </p:tgtEl>
                                        <p:attrNameLst>
                                          <p:attrName>ppt_w</p:attrName>
                                        </p:attrNameLst>
                                      </p:cBhvr>
                                      <p:tavLst>
                                        <p:tav tm="0">
                                          <p:val>
                                            <p:fltVal val="0"/>
                                          </p:val>
                                        </p:tav>
                                        <p:tav tm="100000">
                                          <p:val>
                                            <p:strVal val="#ppt_w"/>
                                          </p:val>
                                        </p:tav>
                                      </p:tavLst>
                                    </p:anim>
                                    <p:anim calcmode="lin" valueType="num">
                                      <p:cBhvr>
                                        <p:cTn id="17" dur="1000" fill="hold"/>
                                        <p:tgtEl>
                                          <p:spTgt spid="25"/>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50"/>
                                        </p:tgtEl>
                                        <p:attrNameLst>
                                          <p:attrName>style.visibility</p:attrName>
                                        </p:attrNameLst>
                                      </p:cBhvr>
                                      <p:to>
                                        <p:strVal val="visible"/>
                                      </p:to>
                                    </p:set>
                                    <p:anim calcmode="lin" valueType="num">
                                      <p:cBhvr>
                                        <p:cTn id="20" dur="1000" fill="hold"/>
                                        <p:tgtEl>
                                          <p:spTgt spid="50"/>
                                        </p:tgtEl>
                                        <p:attrNameLst>
                                          <p:attrName>ppt_w</p:attrName>
                                        </p:attrNameLst>
                                      </p:cBhvr>
                                      <p:tavLst>
                                        <p:tav tm="0">
                                          <p:val>
                                            <p:fltVal val="0"/>
                                          </p:val>
                                        </p:tav>
                                        <p:tav tm="100000">
                                          <p:val>
                                            <p:strVal val="#ppt_w"/>
                                          </p:val>
                                        </p:tav>
                                      </p:tavLst>
                                    </p:anim>
                                    <p:anim calcmode="lin" valueType="num">
                                      <p:cBhvr>
                                        <p:cTn id="21" dur="1000" fill="hold"/>
                                        <p:tgtEl>
                                          <p:spTgt spid="50"/>
                                        </p:tgtEl>
                                        <p:attrNameLst>
                                          <p:attrName>ppt_h</p:attrName>
                                        </p:attrNameLst>
                                      </p:cBhvr>
                                      <p:tavLst>
                                        <p:tav tm="0">
                                          <p:val>
                                            <p:flt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p:cTn id="24" dur="1000" fill="hold"/>
                                        <p:tgtEl>
                                          <p:spTgt spid="38"/>
                                        </p:tgtEl>
                                        <p:attrNameLst>
                                          <p:attrName>ppt_w</p:attrName>
                                        </p:attrNameLst>
                                      </p:cBhvr>
                                      <p:tavLst>
                                        <p:tav tm="0">
                                          <p:val>
                                            <p:fltVal val="0"/>
                                          </p:val>
                                        </p:tav>
                                        <p:tav tm="100000">
                                          <p:val>
                                            <p:strVal val="#ppt_w"/>
                                          </p:val>
                                        </p:tav>
                                      </p:tavLst>
                                    </p:anim>
                                    <p:anim calcmode="lin" valueType="num">
                                      <p:cBhvr>
                                        <p:cTn id="25" dur="1000" fill="hold"/>
                                        <p:tgtEl>
                                          <p:spTgt spid="38"/>
                                        </p:tgtEl>
                                        <p:attrNameLst>
                                          <p:attrName>ppt_h</p:attrName>
                                        </p:attrNameLst>
                                      </p:cBhvr>
                                      <p:tavLst>
                                        <p:tav tm="0">
                                          <p:val>
                                            <p:fltVal val="0"/>
                                          </p:val>
                                        </p:tav>
                                        <p:tav tm="100000">
                                          <p:val>
                                            <p:strVal val="#ppt_h"/>
                                          </p:val>
                                        </p:tav>
                                      </p:tavLst>
                                    </p:anim>
                                  </p:childTnLst>
                                </p:cTn>
                              </p:par>
                              <p:par>
                                <p:cTn id="26" presetID="23" presetClass="entr" presetSubtype="16" fill="hold" grpId="0" nodeType="withEffect">
                                  <p:stCondLst>
                                    <p:cond delay="0"/>
                                  </p:stCondLst>
                                  <p:childTnLst>
                                    <p:set>
                                      <p:cBhvr>
                                        <p:cTn id="27" dur="1" fill="hold">
                                          <p:stCondLst>
                                            <p:cond delay="0"/>
                                          </p:stCondLst>
                                        </p:cTn>
                                        <p:tgtEl>
                                          <p:spTgt spid="52"/>
                                        </p:tgtEl>
                                        <p:attrNameLst>
                                          <p:attrName>style.visibility</p:attrName>
                                        </p:attrNameLst>
                                      </p:cBhvr>
                                      <p:to>
                                        <p:strVal val="visible"/>
                                      </p:to>
                                    </p:set>
                                    <p:anim calcmode="lin" valueType="num">
                                      <p:cBhvr>
                                        <p:cTn id="28" dur="1000" fill="hold"/>
                                        <p:tgtEl>
                                          <p:spTgt spid="52"/>
                                        </p:tgtEl>
                                        <p:attrNameLst>
                                          <p:attrName>ppt_w</p:attrName>
                                        </p:attrNameLst>
                                      </p:cBhvr>
                                      <p:tavLst>
                                        <p:tav tm="0">
                                          <p:val>
                                            <p:fltVal val="0"/>
                                          </p:val>
                                        </p:tav>
                                        <p:tav tm="100000">
                                          <p:val>
                                            <p:strVal val="#ppt_w"/>
                                          </p:val>
                                        </p:tav>
                                      </p:tavLst>
                                    </p:anim>
                                    <p:anim calcmode="lin" valueType="num">
                                      <p:cBhvr>
                                        <p:cTn id="29" dur="1000" fill="hold"/>
                                        <p:tgtEl>
                                          <p:spTgt spid="52"/>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51"/>
                                        </p:tgtEl>
                                        <p:attrNameLst>
                                          <p:attrName>style.visibility</p:attrName>
                                        </p:attrNameLst>
                                      </p:cBhvr>
                                      <p:to>
                                        <p:strVal val="visible"/>
                                      </p:to>
                                    </p:set>
                                    <p:anim calcmode="lin" valueType="num">
                                      <p:cBhvr>
                                        <p:cTn id="32" dur="1000" fill="hold"/>
                                        <p:tgtEl>
                                          <p:spTgt spid="51"/>
                                        </p:tgtEl>
                                        <p:attrNameLst>
                                          <p:attrName>ppt_w</p:attrName>
                                        </p:attrNameLst>
                                      </p:cBhvr>
                                      <p:tavLst>
                                        <p:tav tm="0">
                                          <p:val>
                                            <p:fltVal val="0"/>
                                          </p:val>
                                        </p:tav>
                                        <p:tav tm="100000">
                                          <p:val>
                                            <p:strVal val="#ppt_w"/>
                                          </p:val>
                                        </p:tav>
                                      </p:tavLst>
                                    </p:anim>
                                    <p:anim calcmode="lin" valueType="num">
                                      <p:cBhvr>
                                        <p:cTn id="33" dur="1000" fill="hold"/>
                                        <p:tgtEl>
                                          <p:spTgt spid="51"/>
                                        </p:tgtEl>
                                        <p:attrNameLst>
                                          <p:attrName>ppt_h</p:attrName>
                                        </p:attrNameLst>
                                      </p:cBhvr>
                                      <p:tavLst>
                                        <p:tav tm="0">
                                          <p:val>
                                            <p:fltVal val="0"/>
                                          </p:val>
                                        </p:tav>
                                        <p:tav tm="100000">
                                          <p:val>
                                            <p:strVal val="#ppt_h"/>
                                          </p:val>
                                        </p:tav>
                                      </p:tavLst>
                                    </p:anim>
                                  </p:childTnLst>
                                </p:cTn>
                              </p:par>
                              <p:par>
                                <p:cTn id="34" presetID="23" presetClass="entr" presetSubtype="16"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1000" fill="hold"/>
                                        <p:tgtEl>
                                          <p:spTgt spid="17"/>
                                        </p:tgtEl>
                                        <p:attrNameLst>
                                          <p:attrName>ppt_w</p:attrName>
                                        </p:attrNameLst>
                                      </p:cBhvr>
                                      <p:tavLst>
                                        <p:tav tm="0">
                                          <p:val>
                                            <p:fltVal val="0"/>
                                          </p:val>
                                        </p:tav>
                                        <p:tav tm="100000">
                                          <p:val>
                                            <p:strVal val="#ppt_w"/>
                                          </p:val>
                                        </p:tav>
                                      </p:tavLst>
                                    </p:anim>
                                    <p:anim calcmode="lin" valueType="num">
                                      <p:cBhvr>
                                        <p:cTn id="37" dur="1000" fill="hold"/>
                                        <p:tgtEl>
                                          <p:spTgt spid="17"/>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childTnLst>
                                    <p:set>
                                      <p:cBhvr>
                                        <p:cTn id="39" dur="1" fill="hold">
                                          <p:stCondLst>
                                            <p:cond delay="0"/>
                                          </p:stCondLst>
                                        </p:cTn>
                                        <p:tgtEl>
                                          <p:spTgt spid="53"/>
                                        </p:tgtEl>
                                        <p:attrNameLst>
                                          <p:attrName>style.visibility</p:attrName>
                                        </p:attrNameLst>
                                      </p:cBhvr>
                                      <p:to>
                                        <p:strVal val="visible"/>
                                      </p:to>
                                    </p:set>
                                    <p:anim calcmode="lin" valueType="num">
                                      <p:cBhvr>
                                        <p:cTn id="40" dur="1000" fill="hold"/>
                                        <p:tgtEl>
                                          <p:spTgt spid="53"/>
                                        </p:tgtEl>
                                        <p:attrNameLst>
                                          <p:attrName>ppt_w</p:attrName>
                                        </p:attrNameLst>
                                      </p:cBhvr>
                                      <p:tavLst>
                                        <p:tav tm="0">
                                          <p:val>
                                            <p:fltVal val="0"/>
                                          </p:val>
                                        </p:tav>
                                        <p:tav tm="100000">
                                          <p:val>
                                            <p:strVal val="#ppt_w"/>
                                          </p:val>
                                        </p:tav>
                                      </p:tavLst>
                                    </p:anim>
                                    <p:anim calcmode="lin" valueType="num">
                                      <p:cBhvr>
                                        <p:cTn id="41" dur="1000" fill="hold"/>
                                        <p:tgtEl>
                                          <p:spTgt spid="53"/>
                                        </p:tgtEl>
                                        <p:attrNameLst>
                                          <p:attrName>ppt_h</p:attrName>
                                        </p:attrNameLst>
                                      </p:cBhvr>
                                      <p:tavLst>
                                        <p:tav tm="0">
                                          <p:val>
                                            <p:fltVal val="0"/>
                                          </p:val>
                                        </p:tav>
                                        <p:tav tm="100000">
                                          <p:val>
                                            <p:strVal val="#ppt_h"/>
                                          </p:val>
                                        </p:tav>
                                      </p:tavLst>
                                    </p:anim>
                                  </p:childTnLst>
                                </p:cTn>
                              </p:par>
                              <p:par>
                                <p:cTn id="42" presetID="12" presetClass="entr" presetSubtype="4" fill="hold" grpId="0" nodeType="with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slide(fromBottom)">
                                      <p:cBhvr>
                                        <p:cTn id="44"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0" grpId="0" animBg="1"/>
      <p:bldP spid="51" grpId="0" animBg="1"/>
      <p:bldP spid="52" grpId="0" animBg="1"/>
      <p:bldP spid="53" grpId="0" animBg="1"/>
      <p:bldP spid="5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914400" y="28575"/>
            <a:ext cx="7618040" cy="1143000"/>
          </a:xfrm>
        </p:spPr>
        <p:txBody>
          <a:bodyPr>
            <a:normAutofit/>
          </a:bodyPr>
          <a:lstStyle/>
          <a:p>
            <a:r>
              <a:rPr lang="en-GB" i="1" u="sng" dirty="0">
                <a:solidFill>
                  <a:schemeClr val="tx1"/>
                </a:solidFill>
                <a:latin typeface="Times New Roman" panose="02020603050405020304" pitchFamily="18" charset="0"/>
                <a:cs typeface="Times New Roman" panose="02020603050405020304" pitchFamily="18" charset="0"/>
              </a:rPr>
              <a:t>Composition of Crude Oil</a:t>
            </a:r>
            <a:endParaRPr lang="en-US" i="1" dirty="0">
              <a:solidFill>
                <a:schemeClr val="tx1"/>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475656" y="1939553"/>
            <a:ext cx="7344816" cy="841375"/>
          </a:xfrm>
          <a:prstGeom prst="roundRect">
            <a:avLst>
              <a:gd name="adj" fmla="val 8176"/>
            </a:avLst>
          </a:prstGeom>
          <a:noFill/>
          <a:ln w="19050">
            <a:solidFill>
              <a:schemeClr val="bg1">
                <a:lumMod val="65000"/>
              </a:schemeClr>
            </a:solidFill>
          </a:ln>
        </p:spPr>
        <p:txBody>
          <a:bodyPr wrap="none" anchor="ctr"/>
          <a:lstStyle/>
          <a:p>
            <a:pPr lvl="0"/>
            <a:r>
              <a:rPr lang="en-GB" sz="2000" dirty="0" smtClean="0">
                <a:latin typeface="Times New Roman" panose="02020603050405020304" pitchFamily="18" charset="0"/>
                <a:cs typeface="Times New Roman" panose="02020603050405020304" pitchFamily="18" charset="0"/>
              </a:rPr>
              <a:t>Hydrocarbon compounds (compounds made of carbon and hydrogen).</a:t>
            </a:r>
            <a:endParaRPr lang="en-US" sz="2000" dirty="0">
              <a:latin typeface="Times New Roman" panose="02020603050405020304" pitchFamily="18" charset="0"/>
              <a:cs typeface="Times New Roman" panose="02020603050405020304" pitchFamily="18" charset="0"/>
            </a:endParaRPr>
          </a:p>
        </p:txBody>
      </p:sp>
      <p:sp>
        <p:nvSpPr>
          <p:cNvPr id="18" name="椭圆 17"/>
          <p:cNvSpPr/>
          <p:nvPr/>
        </p:nvSpPr>
        <p:spPr>
          <a:xfrm>
            <a:off x="755576" y="1988840"/>
            <a:ext cx="625475" cy="625475"/>
          </a:xfrm>
          <a:prstGeom prst="ellipse">
            <a:avLst/>
          </a:prstGeom>
          <a:ln/>
        </p:spPr>
        <p:style>
          <a:lnRef idx="2">
            <a:schemeClr val="accent5"/>
          </a:lnRef>
          <a:fillRef idx="1">
            <a:schemeClr val="lt1"/>
          </a:fillRef>
          <a:effectRef idx="0">
            <a:schemeClr val="accent5"/>
          </a:effectRef>
          <a:fontRef idx="minor">
            <a:schemeClr val="dk1"/>
          </a:fontRef>
        </p:style>
        <p:txBody>
          <a:bodyPr wrap="none" anchor="ctr"/>
          <a:lstStyle/>
          <a:p>
            <a:pPr algn="ctr">
              <a:defRPr/>
            </a:pPr>
            <a:r>
              <a:rPr lang="en-US" altLang="zh-CN" sz="2800" b="1" dirty="0">
                <a:latin typeface="Arial Unicode MS" pitchFamily="34" charset="-122"/>
                <a:ea typeface="Arial Unicode MS" pitchFamily="34" charset="-122"/>
                <a:cs typeface="Arial Unicode MS" pitchFamily="34" charset="-122"/>
              </a:rPr>
              <a:t>1</a:t>
            </a:r>
            <a:endParaRPr lang="zh-CN" altLang="en-US" sz="2800" b="1" dirty="0">
              <a:latin typeface="Arial Unicode MS" pitchFamily="34" charset="-122"/>
              <a:ea typeface="Arial Unicode MS" pitchFamily="34" charset="-122"/>
              <a:cs typeface="Arial Unicode MS" pitchFamily="34" charset="-122"/>
            </a:endParaRPr>
          </a:p>
        </p:txBody>
      </p:sp>
      <p:sp>
        <p:nvSpPr>
          <p:cNvPr id="19" name="TextBox 18"/>
          <p:cNvSpPr txBox="1"/>
          <p:nvPr/>
        </p:nvSpPr>
        <p:spPr>
          <a:xfrm>
            <a:off x="1475656" y="3162382"/>
            <a:ext cx="7344816" cy="841375"/>
          </a:xfrm>
          <a:prstGeom prst="roundRect">
            <a:avLst>
              <a:gd name="adj" fmla="val 8176"/>
            </a:avLst>
          </a:prstGeom>
          <a:noFill/>
          <a:ln w="19050">
            <a:solidFill>
              <a:schemeClr val="bg1">
                <a:lumMod val="65000"/>
              </a:schemeClr>
            </a:solidFill>
          </a:ln>
        </p:spPr>
        <p:txBody>
          <a:bodyPr wrap="none" anchor="ctr"/>
          <a:lstStyle/>
          <a:p>
            <a:pPr lvl="0"/>
            <a:r>
              <a:rPr lang="en-GB" sz="2000" dirty="0">
                <a:latin typeface="Times New Roman" panose="02020603050405020304" pitchFamily="18" charset="0"/>
                <a:cs typeface="Times New Roman" panose="02020603050405020304" pitchFamily="18" charset="0"/>
              </a:rPr>
              <a:t>Non-hydrocarbon compounds.</a:t>
            </a:r>
            <a:endParaRPr lang="en-US" sz="2000" dirty="0">
              <a:latin typeface="Times New Roman" panose="02020603050405020304" pitchFamily="18" charset="0"/>
              <a:cs typeface="Times New Roman" panose="02020603050405020304" pitchFamily="18" charset="0"/>
            </a:endParaRPr>
          </a:p>
        </p:txBody>
      </p:sp>
      <p:sp>
        <p:nvSpPr>
          <p:cNvPr id="20" name="椭圆 19"/>
          <p:cNvSpPr/>
          <p:nvPr/>
        </p:nvSpPr>
        <p:spPr>
          <a:xfrm>
            <a:off x="755576" y="3270331"/>
            <a:ext cx="625475" cy="625475"/>
          </a:xfrm>
          <a:prstGeom prst="ellipse">
            <a:avLst/>
          </a:prstGeom>
          <a:ln/>
        </p:spPr>
        <p:style>
          <a:lnRef idx="2">
            <a:schemeClr val="accent5"/>
          </a:lnRef>
          <a:fillRef idx="1">
            <a:schemeClr val="lt1"/>
          </a:fillRef>
          <a:effectRef idx="0">
            <a:schemeClr val="accent5"/>
          </a:effectRef>
          <a:fontRef idx="minor">
            <a:schemeClr val="dk1"/>
          </a:fontRef>
        </p:style>
        <p:txBody>
          <a:bodyPr wrap="none" anchor="ctr"/>
          <a:lstStyle/>
          <a:p>
            <a:pPr algn="ctr">
              <a:defRPr/>
            </a:pPr>
            <a:r>
              <a:rPr lang="en-US" altLang="zh-CN" sz="2800" b="1" dirty="0">
                <a:solidFill>
                  <a:schemeClr val="tx1"/>
                </a:solidFill>
                <a:latin typeface="Arial Unicode MS" pitchFamily="34" charset="-122"/>
                <a:ea typeface="Arial Unicode MS" pitchFamily="34" charset="-122"/>
                <a:cs typeface="Arial Unicode MS" pitchFamily="34" charset="-122"/>
              </a:rPr>
              <a:t>2</a:t>
            </a:r>
            <a:endParaRPr lang="zh-CN" altLang="en-US" sz="2800" b="1" dirty="0">
              <a:solidFill>
                <a:schemeClr val="tx1"/>
              </a:solidFill>
              <a:latin typeface="Arial Unicode MS" pitchFamily="34" charset="-122"/>
              <a:ea typeface="Arial Unicode MS" pitchFamily="34" charset="-122"/>
              <a:cs typeface="Arial Unicode MS" pitchFamily="34" charset="-122"/>
            </a:endParaRPr>
          </a:p>
        </p:txBody>
      </p:sp>
      <p:sp>
        <p:nvSpPr>
          <p:cNvPr id="21" name="TextBox 20"/>
          <p:cNvSpPr txBox="1"/>
          <p:nvPr/>
        </p:nvSpPr>
        <p:spPr>
          <a:xfrm>
            <a:off x="1475657" y="4335922"/>
            <a:ext cx="7344816" cy="841375"/>
          </a:xfrm>
          <a:prstGeom prst="roundRect">
            <a:avLst>
              <a:gd name="adj" fmla="val 8176"/>
            </a:avLst>
          </a:prstGeom>
          <a:noFill/>
          <a:ln w="19050">
            <a:solidFill>
              <a:schemeClr val="bg1">
                <a:lumMod val="65000"/>
              </a:schemeClr>
            </a:solidFill>
          </a:ln>
        </p:spPr>
        <p:txBody>
          <a:bodyPr wrap="none" anchor="ctr"/>
          <a:lstStyle/>
          <a:p>
            <a:pPr lvl="0"/>
            <a:r>
              <a:rPr lang="en-GB" sz="2000" dirty="0">
                <a:latin typeface="Times New Roman" panose="02020603050405020304" pitchFamily="18" charset="0"/>
                <a:cs typeface="Times New Roman" panose="02020603050405020304" pitchFamily="18" charset="0"/>
              </a:rPr>
              <a:t>Organometallic compounds and inorganic salts (metallic compounds).</a:t>
            </a:r>
            <a:endParaRPr lang="en-US" sz="2000" dirty="0">
              <a:latin typeface="Times New Roman" panose="02020603050405020304" pitchFamily="18" charset="0"/>
              <a:cs typeface="Times New Roman" panose="02020603050405020304" pitchFamily="18" charset="0"/>
            </a:endParaRPr>
          </a:p>
        </p:txBody>
      </p:sp>
      <p:sp>
        <p:nvSpPr>
          <p:cNvPr id="22" name="椭圆 21"/>
          <p:cNvSpPr/>
          <p:nvPr/>
        </p:nvSpPr>
        <p:spPr>
          <a:xfrm>
            <a:off x="786555" y="4551822"/>
            <a:ext cx="625475" cy="625475"/>
          </a:xfrm>
          <a:prstGeom prst="ellipse">
            <a:avLst/>
          </a:prstGeom>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CN" sz="2800" b="1" dirty="0">
                <a:latin typeface="Arial Unicode MS" pitchFamily="34" charset="-122"/>
                <a:ea typeface="Arial Unicode MS" pitchFamily="34" charset="-122"/>
                <a:cs typeface="Arial Unicode MS" pitchFamily="34" charset="-122"/>
              </a:rPr>
              <a:t>3</a:t>
            </a:r>
            <a:endParaRPr lang="zh-CN" altLang="en-US" sz="2800" b="1" dirty="0">
              <a:latin typeface="Arial Unicode MS" pitchFamily="34" charset="-122"/>
              <a:ea typeface="Arial Unicode MS" pitchFamily="34" charset="-122"/>
              <a:cs typeface="Arial Unicode MS" pitchFamily="34" charset="-122"/>
            </a:endParaRPr>
          </a:p>
        </p:txBody>
      </p:sp>
      <p:sp>
        <p:nvSpPr>
          <p:cNvPr id="2" name="Rectangle 1"/>
          <p:cNvSpPr/>
          <p:nvPr/>
        </p:nvSpPr>
        <p:spPr>
          <a:xfrm>
            <a:off x="755576" y="1161618"/>
            <a:ext cx="7632848" cy="461665"/>
          </a:xfrm>
          <a:prstGeom prst="rect">
            <a:avLst/>
          </a:prstGeom>
        </p:spPr>
        <p:txBody>
          <a:bodyPr wrap="square">
            <a:spAutoFit/>
          </a:bodyPr>
          <a:lstStyle/>
          <a:p>
            <a:r>
              <a:rPr lang="en-GB" sz="2400" i="1" dirty="0">
                <a:latin typeface="Times New Roman" panose="02020603050405020304" pitchFamily="18" charset="0"/>
                <a:cs typeface="Times New Roman" panose="02020603050405020304" pitchFamily="18" charset="0"/>
              </a:rPr>
              <a:t>The crude oil mixture is composed of the following groups:</a:t>
            </a:r>
            <a:endParaRPr lang="en-US"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618722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ppt_w</p:attrName>
                                        </p:attrNameLst>
                                      </p:cBhvr>
                                      <p:tavLst>
                                        <p:tav tm="0" fmla="#ppt_w*sin(2.5*pi*$)">
                                          <p:val>
                                            <p:fltVal val="0"/>
                                          </p:val>
                                        </p:tav>
                                        <p:tav tm="100000">
                                          <p:val>
                                            <p:fltVal val="1"/>
                                          </p:val>
                                        </p:tav>
                                      </p:tavLst>
                                    </p:anim>
                                    <p:anim calcmode="lin" valueType="num">
                                      <p:cBhvr>
                                        <p:cTn id="9" dur="1000" fill="hold"/>
                                        <p:tgtEl>
                                          <p:spTgt spid="18"/>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iterate type="lt">
                                    <p:tmPct val="10000"/>
                                  </p:iterate>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ppt_w</p:attrName>
                                        </p:attrNameLst>
                                      </p:cBhvr>
                                      <p:tavLst>
                                        <p:tav tm="0" fmla="#ppt_w*sin(2.5*pi*$)">
                                          <p:val>
                                            <p:fltVal val="0"/>
                                          </p:val>
                                        </p:tav>
                                        <p:tav tm="100000">
                                          <p:val>
                                            <p:fltVal val="1"/>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iterate type="lt">
                                    <p:tmPct val="10000"/>
                                  </p:iterate>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ppt_w</p:attrName>
                                        </p:attrNameLst>
                                      </p:cBhvr>
                                      <p:tavLst>
                                        <p:tav tm="0" fmla="#ppt_w*sin(2.5*pi*$)">
                                          <p:val>
                                            <p:fltVal val="0"/>
                                          </p:val>
                                        </p:tav>
                                        <p:tav tm="100000">
                                          <p:val>
                                            <p:fltVal val="1"/>
                                          </p:val>
                                        </p:tav>
                                      </p:tavLst>
                                    </p:anim>
                                    <p:anim calcmode="lin" valueType="num">
                                      <p:cBhvr>
                                        <p:cTn id="19" dur="1000" fill="hold"/>
                                        <p:tgtEl>
                                          <p:spTgt spid="20"/>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iterate type="lt">
                                    <p:tmPct val="10000"/>
                                  </p:iterate>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ppt_w</p:attrName>
                                        </p:attrNameLst>
                                      </p:cBhvr>
                                      <p:tavLst>
                                        <p:tav tm="0" fmla="#ppt_w*sin(2.5*pi*$)">
                                          <p:val>
                                            <p:fltVal val="0"/>
                                          </p:val>
                                        </p:tav>
                                        <p:tav tm="100000">
                                          <p:val>
                                            <p:fltVal val="1"/>
                                          </p:val>
                                        </p:tav>
                                      </p:tavLst>
                                    </p:anim>
                                    <p:anim calcmode="lin" valueType="num">
                                      <p:cBhvr>
                                        <p:cTn id="24" dur="1000" fill="hold"/>
                                        <p:tgtEl>
                                          <p:spTgt spid="19"/>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iterate type="lt">
                                    <p:tmPct val="10000"/>
                                  </p:iterate>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ppt_w</p:attrName>
                                        </p:attrNameLst>
                                      </p:cBhvr>
                                      <p:tavLst>
                                        <p:tav tm="0" fmla="#ppt_w*sin(2.5*pi*$)">
                                          <p:val>
                                            <p:fltVal val="0"/>
                                          </p:val>
                                        </p:tav>
                                        <p:tav tm="100000">
                                          <p:val>
                                            <p:fltVal val="1"/>
                                          </p:val>
                                        </p:tav>
                                      </p:tavLst>
                                    </p:anim>
                                    <p:anim calcmode="lin" valueType="num">
                                      <p:cBhvr>
                                        <p:cTn id="29" dur="1000" fill="hold"/>
                                        <p:tgtEl>
                                          <p:spTgt spid="22"/>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iterate type="lt">
                                    <p:tmPct val="10000"/>
                                  </p:iterate>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ppt_w</p:attrName>
                                        </p:attrNameLst>
                                      </p:cBhvr>
                                      <p:tavLst>
                                        <p:tav tm="0" fmla="#ppt_w*sin(2.5*pi*$)">
                                          <p:val>
                                            <p:fltVal val="0"/>
                                          </p:val>
                                        </p:tav>
                                        <p:tav tm="100000">
                                          <p:val>
                                            <p:fltVal val="1"/>
                                          </p:val>
                                        </p:tav>
                                      </p:tavLst>
                                    </p:anim>
                                    <p:anim calcmode="lin" valueType="num">
                                      <p:cBhvr>
                                        <p:cTn id="34" dur="1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914400" y="28575"/>
            <a:ext cx="7618040" cy="1143000"/>
          </a:xfrm>
        </p:spPr>
        <p:txBody>
          <a:bodyPr>
            <a:normAutofit/>
          </a:bodyPr>
          <a:lstStyle/>
          <a:p>
            <a:r>
              <a:rPr lang="en-GB" i="1" u="sng" dirty="0">
                <a:solidFill>
                  <a:schemeClr val="tx1"/>
                </a:solidFill>
                <a:latin typeface="Times New Roman" panose="02020603050405020304" pitchFamily="18" charset="0"/>
                <a:cs typeface="Times New Roman" panose="02020603050405020304" pitchFamily="18" charset="0"/>
              </a:rPr>
              <a:t>Composition of Crude Oil</a:t>
            </a:r>
            <a:endParaRPr lang="en-US" i="1" dirty="0">
              <a:solidFill>
                <a:schemeClr val="tx1"/>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475656" y="3523729"/>
            <a:ext cx="7344816" cy="841375"/>
          </a:xfrm>
          <a:prstGeom prst="roundRect">
            <a:avLst>
              <a:gd name="adj" fmla="val 8176"/>
            </a:avLst>
          </a:prstGeom>
          <a:noFill/>
          <a:ln w="19050">
            <a:solidFill>
              <a:schemeClr val="bg1">
                <a:lumMod val="65000"/>
              </a:schemeClr>
            </a:solidFill>
          </a:ln>
        </p:spPr>
        <p:txBody>
          <a:bodyPr wrap="none" anchor="ctr"/>
          <a:lstStyle/>
          <a:p>
            <a:pPr lvl="0"/>
            <a:r>
              <a:rPr lang="en-GB" sz="2800" b="1" dirty="0">
                <a:latin typeface="Times New Roman" panose="02020603050405020304" pitchFamily="18" charset="0"/>
                <a:cs typeface="Times New Roman" panose="02020603050405020304" pitchFamily="18" charset="0"/>
              </a:rPr>
              <a:t>Alkanes (</a:t>
            </a:r>
            <a:r>
              <a:rPr lang="en-GB" sz="2800" b="1" dirty="0" err="1">
                <a:latin typeface="Times New Roman" panose="02020603050405020304" pitchFamily="18" charset="0"/>
                <a:cs typeface="Times New Roman" panose="02020603050405020304" pitchFamily="18" charset="0"/>
              </a:rPr>
              <a:t>Paraffins</a:t>
            </a:r>
            <a:r>
              <a:rPr lang="en-GB" sz="28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18" name="椭圆 17"/>
          <p:cNvSpPr/>
          <p:nvPr/>
        </p:nvSpPr>
        <p:spPr>
          <a:xfrm>
            <a:off x="755576" y="3645024"/>
            <a:ext cx="625475" cy="625475"/>
          </a:xfrm>
          <a:prstGeom prst="ellipse">
            <a:avLst/>
          </a:prstGeom>
          <a:ln/>
        </p:spPr>
        <p:style>
          <a:lnRef idx="2">
            <a:schemeClr val="accent5"/>
          </a:lnRef>
          <a:fillRef idx="1">
            <a:schemeClr val="lt1"/>
          </a:fillRef>
          <a:effectRef idx="0">
            <a:schemeClr val="accent5"/>
          </a:effectRef>
          <a:fontRef idx="minor">
            <a:schemeClr val="dk1"/>
          </a:fontRef>
        </p:style>
        <p:txBody>
          <a:bodyPr wrap="none" anchor="ctr"/>
          <a:lstStyle/>
          <a:p>
            <a:pPr algn="ctr">
              <a:defRPr/>
            </a:pPr>
            <a:r>
              <a:rPr lang="en-US" altLang="zh-CN" sz="2800" b="1" dirty="0">
                <a:latin typeface="Times New Roman" panose="02020603050405020304" pitchFamily="18" charset="0"/>
                <a:ea typeface="Arial Unicode MS" pitchFamily="34" charset="-122"/>
                <a:cs typeface="Times New Roman" panose="02020603050405020304" pitchFamily="18" charset="0"/>
              </a:rPr>
              <a:t>1</a:t>
            </a:r>
            <a:endParaRPr lang="zh-CN" altLang="en-US" sz="2800" b="1" dirty="0">
              <a:latin typeface="Times New Roman" panose="02020603050405020304" pitchFamily="18" charset="0"/>
              <a:ea typeface="Arial Unicode MS" pitchFamily="34" charset="-122"/>
              <a:cs typeface="Times New Roman" panose="02020603050405020304" pitchFamily="18" charset="0"/>
            </a:endParaRPr>
          </a:p>
        </p:txBody>
      </p:sp>
      <p:sp>
        <p:nvSpPr>
          <p:cNvPr id="19" name="TextBox 18"/>
          <p:cNvSpPr txBox="1"/>
          <p:nvPr/>
        </p:nvSpPr>
        <p:spPr>
          <a:xfrm>
            <a:off x="1475656" y="4509120"/>
            <a:ext cx="7344816" cy="841375"/>
          </a:xfrm>
          <a:prstGeom prst="roundRect">
            <a:avLst>
              <a:gd name="adj" fmla="val 8176"/>
            </a:avLst>
          </a:prstGeom>
          <a:noFill/>
          <a:ln w="19050">
            <a:solidFill>
              <a:schemeClr val="bg1">
                <a:lumMod val="65000"/>
              </a:schemeClr>
            </a:solidFill>
          </a:ln>
        </p:spPr>
        <p:txBody>
          <a:bodyPr wrap="none" anchor="ctr"/>
          <a:lstStyle/>
          <a:p>
            <a:pPr lvl="0"/>
            <a:r>
              <a:rPr lang="en-GB" sz="2800" b="1" dirty="0" err="1">
                <a:latin typeface="Times New Roman" panose="02020603050405020304" pitchFamily="18" charset="0"/>
                <a:cs typeface="Times New Roman" panose="02020603050405020304" pitchFamily="18" charset="0"/>
              </a:rPr>
              <a:t>Cycloparaffins</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Naphthenes</a:t>
            </a:r>
            <a:r>
              <a:rPr lang="en-GB" sz="28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20" name="椭圆 19"/>
          <p:cNvSpPr/>
          <p:nvPr/>
        </p:nvSpPr>
        <p:spPr>
          <a:xfrm>
            <a:off x="755576" y="4603725"/>
            <a:ext cx="625475" cy="625475"/>
          </a:xfrm>
          <a:prstGeom prst="ellipse">
            <a:avLst/>
          </a:prstGeom>
          <a:ln/>
        </p:spPr>
        <p:style>
          <a:lnRef idx="2">
            <a:schemeClr val="accent5"/>
          </a:lnRef>
          <a:fillRef idx="1">
            <a:schemeClr val="lt1"/>
          </a:fillRef>
          <a:effectRef idx="0">
            <a:schemeClr val="accent5"/>
          </a:effectRef>
          <a:fontRef idx="minor">
            <a:schemeClr val="dk1"/>
          </a:fontRef>
        </p:style>
        <p:txBody>
          <a:bodyPr wrap="none" anchor="ctr"/>
          <a:lstStyle/>
          <a:p>
            <a:pPr algn="ctr">
              <a:defRPr/>
            </a:pPr>
            <a:r>
              <a:rPr lang="en-US" altLang="zh-CN" sz="2800" b="1" dirty="0">
                <a:solidFill>
                  <a:schemeClr val="tx1"/>
                </a:solidFill>
                <a:latin typeface="Times New Roman" panose="02020603050405020304" pitchFamily="18" charset="0"/>
                <a:ea typeface="Arial Unicode MS" pitchFamily="34" charset="-122"/>
                <a:cs typeface="Times New Roman" panose="02020603050405020304" pitchFamily="18" charset="0"/>
              </a:rPr>
              <a:t>2</a:t>
            </a:r>
            <a:endParaRPr lang="zh-CN" altLang="en-US" sz="2800" b="1" dirty="0">
              <a:solidFill>
                <a:schemeClr val="tx1"/>
              </a:solidFill>
              <a:latin typeface="Times New Roman" panose="02020603050405020304" pitchFamily="18" charset="0"/>
              <a:ea typeface="Arial Unicode MS" pitchFamily="34" charset="-122"/>
              <a:cs typeface="Times New Roman" panose="02020603050405020304" pitchFamily="18" charset="0"/>
            </a:endParaRPr>
          </a:p>
        </p:txBody>
      </p:sp>
      <p:sp>
        <p:nvSpPr>
          <p:cNvPr id="21" name="TextBox 20"/>
          <p:cNvSpPr txBox="1"/>
          <p:nvPr/>
        </p:nvSpPr>
        <p:spPr>
          <a:xfrm>
            <a:off x="1475657" y="5467945"/>
            <a:ext cx="7344816" cy="841375"/>
          </a:xfrm>
          <a:prstGeom prst="roundRect">
            <a:avLst>
              <a:gd name="adj" fmla="val 8176"/>
            </a:avLst>
          </a:prstGeom>
          <a:noFill/>
          <a:ln w="19050">
            <a:solidFill>
              <a:schemeClr val="bg1">
                <a:lumMod val="65000"/>
              </a:schemeClr>
            </a:solidFill>
          </a:ln>
        </p:spPr>
        <p:txBody>
          <a:bodyPr wrap="none" anchor="ctr"/>
          <a:lstStyle/>
          <a:p>
            <a:r>
              <a:rPr lang="en-GB" sz="2800" b="1" dirty="0">
                <a:latin typeface="Times New Roman" panose="02020603050405020304" pitchFamily="18" charset="0"/>
                <a:cs typeface="Times New Roman" panose="02020603050405020304" pitchFamily="18" charset="0"/>
              </a:rPr>
              <a:t>Aromatic Compounds</a:t>
            </a:r>
            <a:endParaRPr lang="en-US" sz="2800" b="1" dirty="0">
              <a:latin typeface="Times New Roman" panose="02020603050405020304" pitchFamily="18" charset="0"/>
              <a:cs typeface="Times New Roman" panose="02020603050405020304" pitchFamily="18" charset="0"/>
            </a:endParaRPr>
          </a:p>
        </p:txBody>
      </p:sp>
      <p:sp>
        <p:nvSpPr>
          <p:cNvPr id="22" name="椭圆 21"/>
          <p:cNvSpPr/>
          <p:nvPr/>
        </p:nvSpPr>
        <p:spPr>
          <a:xfrm>
            <a:off x="786555" y="5683845"/>
            <a:ext cx="625475" cy="625475"/>
          </a:xfrm>
          <a:prstGeom prst="ellipse">
            <a:avLst/>
          </a:prstGeom>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CN" sz="2800" b="1" dirty="0">
                <a:latin typeface="Times New Roman" panose="02020603050405020304" pitchFamily="18" charset="0"/>
                <a:ea typeface="Arial Unicode MS" pitchFamily="34" charset="-122"/>
                <a:cs typeface="Times New Roman" panose="02020603050405020304" pitchFamily="18" charset="0"/>
              </a:rPr>
              <a:t>3</a:t>
            </a:r>
            <a:endParaRPr lang="zh-CN" altLang="en-US" sz="2800" b="1" dirty="0">
              <a:latin typeface="Times New Roman" panose="02020603050405020304" pitchFamily="18" charset="0"/>
              <a:ea typeface="Arial Unicode MS" pitchFamily="34" charset="-122"/>
              <a:cs typeface="Times New Roman" panose="02020603050405020304" pitchFamily="18" charset="0"/>
            </a:endParaRPr>
          </a:p>
        </p:txBody>
      </p:sp>
      <p:sp>
        <p:nvSpPr>
          <p:cNvPr id="2" name="Rectangle 1"/>
          <p:cNvSpPr/>
          <p:nvPr/>
        </p:nvSpPr>
        <p:spPr>
          <a:xfrm>
            <a:off x="755576" y="1161618"/>
            <a:ext cx="7632848" cy="523220"/>
          </a:xfrm>
          <a:prstGeom prst="rect">
            <a:avLst/>
          </a:prstGeom>
        </p:spPr>
        <p:txBody>
          <a:bodyPr wrap="square">
            <a:spAutoFit/>
          </a:bodyPr>
          <a:lstStyle/>
          <a:p>
            <a:r>
              <a:rPr lang="en-GB" sz="2800" b="1" i="1" dirty="0">
                <a:latin typeface="Times New Roman" panose="02020603050405020304" pitchFamily="18" charset="0"/>
                <a:cs typeface="Times New Roman" panose="02020603050405020304" pitchFamily="18" charset="0"/>
              </a:rPr>
              <a:t>Hydrocarbon Compounds</a:t>
            </a:r>
            <a:endParaRPr lang="en-US" sz="2800" i="1" dirty="0">
              <a:latin typeface="Times New Roman" panose="02020603050405020304" pitchFamily="18" charset="0"/>
              <a:cs typeface="Times New Roman" panose="02020603050405020304" pitchFamily="18" charset="0"/>
            </a:endParaRPr>
          </a:p>
        </p:txBody>
      </p:sp>
      <p:sp>
        <p:nvSpPr>
          <p:cNvPr id="3" name="Rectangle 2"/>
          <p:cNvSpPr/>
          <p:nvPr/>
        </p:nvSpPr>
        <p:spPr>
          <a:xfrm>
            <a:off x="179512" y="1790090"/>
            <a:ext cx="8784975" cy="1685077"/>
          </a:xfrm>
          <a:prstGeom prst="rect">
            <a:avLst/>
          </a:prstGeom>
        </p:spPr>
        <p:txBody>
          <a:bodyPr wrap="square">
            <a:spAutoFit/>
          </a:bodyPr>
          <a:lstStyle/>
          <a:p>
            <a:pPr algn="just">
              <a:lnSpc>
                <a:spcPct val="115000"/>
              </a:lnSpc>
            </a:pPr>
            <a:r>
              <a:rPr lang="en-GB" dirty="0">
                <a:latin typeface="Bookman Old Style" panose="02050604050505020204" pitchFamily="18" charset="0"/>
                <a:ea typeface="SimSun" panose="02010600030101010101" pitchFamily="2" charset="-122"/>
                <a:cs typeface="Times New Roman" panose="02020603050405020304" pitchFamily="18" charset="0"/>
              </a:rPr>
              <a:t>The principal constituents of most crude oils are hydrocarbon compounds. All hydrocarbon classes are present in the crude mixture, except alkenes and alkynes. This may indicate that crude oils originated under a reducing atmosphere. The following is a brief description of the different hydrocarbon classes found in all crude oils.</a:t>
            </a:r>
            <a:endParaRPr lang="en-US" sz="14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25882388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ppt_w</p:attrName>
                                        </p:attrNameLst>
                                      </p:cBhvr>
                                      <p:tavLst>
                                        <p:tav tm="0" fmla="#ppt_w*sin(2.5*pi*$)">
                                          <p:val>
                                            <p:fltVal val="0"/>
                                          </p:val>
                                        </p:tav>
                                        <p:tav tm="100000">
                                          <p:val>
                                            <p:fltVal val="1"/>
                                          </p:val>
                                        </p:tav>
                                      </p:tavLst>
                                    </p:anim>
                                    <p:anim calcmode="lin" valueType="num">
                                      <p:cBhvr>
                                        <p:cTn id="9" dur="1000" fill="hold"/>
                                        <p:tgtEl>
                                          <p:spTgt spid="18"/>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iterate type="lt">
                                    <p:tmPct val="10000"/>
                                  </p:iterate>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ppt_w</p:attrName>
                                        </p:attrNameLst>
                                      </p:cBhvr>
                                      <p:tavLst>
                                        <p:tav tm="0" fmla="#ppt_w*sin(2.5*pi*$)">
                                          <p:val>
                                            <p:fltVal val="0"/>
                                          </p:val>
                                        </p:tav>
                                        <p:tav tm="100000">
                                          <p:val>
                                            <p:fltVal val="1"/>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iterate type="lt">
                                    <p:tmPct val="10000"/>
                                  </p:iterate>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ppt_w</p:attrName>
                                        </p:attrNameLst>
                                      </p:cBhvr>
                                      <p:tavLst>
                                        <p:tav tm="0" fmla="#ppt_w*sin(2.5*pi*$)">
                                          <p:val>
                                            <p:fltVal val="0"/>
                                          </p:val>
                                        </p:tav>
                                        <p:tav tm="100000">
                                          <p:val>
                                            <p:fltVal val="1"/>
                                          </p:val>
                                        </p:tav>
                                      </p:tavLst>
                                    </p:anim>
                                    <p:anim calcmode="lin" valueType="num">
                                      <p:cBhvr>
                                        <p:cTn id="19" dur="1000" fill="hold"/>
                                        <p:tgtEl>
                                          <p:spTgt spid="20"/>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iterate type="lt">
                                    <p:tmPct val="10000"/>
                                  </p:iterate>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ppt_w</p:attrName>
                                        </p:attrNameLst>
                                      </p:cBhvr>
                                      <p:tavLst>
                                        <p:tav tm="0" fmla="#ppt_w*sin(2.5*pi*$)">
                                          <p:val>
                                            <p:fltVal val="0"/>
                                          </p:val>
                                        </p:tav>
                                        <p:tav tm="100000">
                                          <p:val>
                                            <p:fltVal val="1"/>
                                          </p:val>
                                        </p:tav>
                                      </p:tavLst>
                                    </p:anim>
                                    <p:anim calcmode="lin" valueType="num">
                                      <p:cBhvr>
                                        <p:cTn id="24" dur="1000" fill="hold"/>
                                        <p:tgtEl>
                                          <p:spTgt spid="19"/>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iterate type="lt">
                                    <p:tmPct val="10000"/>
                                  </p:iterate>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ppt_w</p:attrName>
                                        </p:attrNameLst>
                                      </p:cBhvr>
                                      <p:tavLst>
                                        <p:tav tm="0" fmla="#ppt_w*sin(2.5*pi*$)">
                                          <p:val>
                                            <p:fltVal val="0"/>
                                          </p:val>
                                        </p:tav>
                                        <p:tav tm="100000">
                                          <p:val>
                                            <p:fltVal val="1"/>
                                          </p:val>
                                        </p:tav>
                                      </p:tavLst>
                                    </p:anim>
                                    <p:anim calcmode="lin" valueType="num">
                                      <p:cBhvr>
                                        <p:cTn id="29" dur="1000" fill="hold"/>
                                        <p:tgtEl>
                                          <p:spTgt spid="22"/>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iterate type="lt">
                                    <p:tmPct val="10000"/>
                                  </p:iterate>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ppt_w</p:attrName>
                                        </p:attrNameLst>
                                      </p:cBhvr>
                                      <p:tavLst>
                                        <p:tav tm="0" fmla="#ppt_w*sin(2.5*pi*$)">
                                          <p:val>
                                            <p:fltVal val="0"/>
                                          </p:val>
                                        </p:tav>
                                        <p:tav tm="100000">
                                          <p:val>
                                            <p:fltVal val="1"/>
                                          </p:val>
                                        </p:tav>
                                      </p:tavLst>
                                    </p:anim>
                                    <p:anim calcmode="lin" valueType="num">
                                      <p:cBhvr>
                                        <p:cTn id="34" dur="1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914400" y="28575"/>
            <a:ext cx="7618040" cy="1143000"/>
          </a:xfrm>
        </p:spPr>
        <p:txBody>
          <a:bodyPr>
            <a:normAutofit/>
          </a:bodyPr>
          <a:lstStyle/>
          <a:p>
            <a:r>
              <a:rPr lang="en-GB" i="1" u="sng" dirty="0">
                <a:solidFill>
                  <a:schemeClr val="tx1"/>
                </a:solidFill>
                <a:latin typeface="Times New Roman" panose="02020603050405020304" pitchFamily="18" charset="0"/>
                <a:cs typeface="Times New Roman" panose="02020603050405020304" pitchFamily="18" charset="0"/>
              </a:rPr>
              <a:t>Composition of Crude Oil</a:t>
            </a:r>
            <a:endParaRPr lang="en-US" i="1" dirty="0">
              <a:solidFill>
                <a:schemeClr val="tx1"/>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475656" y="3789040"/>
            <a:ext cx="7344816" cy="720080"/>
          </a:xfrm>
          <a:prstGeom prst="roundRect">
            <a:avLst>
              <a:gd name="adj" fmla="val 8176"/>
            </a:avLst>
          </a:prstGeom>
          <a:noFill/>
          <a:ln w="19050">
            <a:solidFill>
              <a:schemeClr val="bg1">
                <a:lumMod val="65000"/>
              </a:schemeClr>
            </a:solidFill>
          </a:ln>
        </p:spPr>
        <p:txBody>
          <a:bodyPr wrap="none" anchor="ctr"/>
          <a:lstStyle/>
          <a:p>
            <a:pPr lvl="0"/>
            <a:r>
              <a:rPr lang="en-GB" b="1" dirty="0"/>
              <a:t>Sulphur Compounds:</a:t>
            </a:r>
            <a:endParaRPr lang="en-US" sz="1400" b="1" dirty="0"/>
          </a:p>
          <a:p>
            <a:pPr lvl="1"/>
            <a:r>
              <a:rPr lang="en-GB" dirty="0" smtClean="0"/>
              <a:t>(A) Acidic </a:t>
            </a:r>
            <a:r>
              <a:rPr lang="en-GB" dirty="0"/>
              <a:t>Sulphur </a:t>
            </a:r>
            <a:r>
              <a:rPr lang="en-GB" dirty="0" smtClean="0"/>
              <a:t>Compounds. (B) Non-acidic </a:t>
            </a:r>
            <a:r>
              <a:rPr lang="en-GB" dirty="0"/>
              <a:t>Sulphur Compounds.</a:t>
            </a:r>
            <a:endParaRPr lang="en-US" sz="1400" dirty="0"/>
          </a:p>
        </p:txBody>
      </p:sp>
      <p:sp>
        <p:nvSpPr>
          <p:cNvPr id="18" name="椭圆 17"/>
          <p:cNvSpPr/>
          <p:nvPr/>
        </p:nvSpPr>
        <p:spPr>
          <a:xfrm>
            <a:off x="778173" y="3883645"/>
            <a:ext cx="625475" cy="625475"/>
          </a:xfrm>
          <a:prstGeom prst="ellipse">
            <a:avLst/>
          </a:prstGeom>
          <a:ln/>
        </p:spPr>
        <p:style>
          <a:lnRef idx="2">
            <a:schemeClr val="accent5"/>
          </a:lnRef>
          <a:fillRef idx="1">
            <a:schemeClr val="lt1"/>
          </a:fillRef>
          <a:effectRef idx="0">
            <a:schemeClr val="accent5"/>
          </a:effectRef>
          <a:fontRef idx="minor">
            <a:schemeClr val="dk1"/>
          </a:fontRef>
        </p:style>
        <p:txBody>
          <a:bodyPr wrap="none" anchor="ctr"/>
          <a:lstStyle/>
          <a:p>
            <a:pPr algn="ctr">
              <a:defRPr/>
            </a:pPr>
            <a:r>
              <a:rPr lang="en-US" altLang="zh-CN" sz="2800" b="1" dirty="0">
                <a:latin typeface="Times New Roman" panose="02020603050405020304" pitchFamily="18" charset="0"/>
                <a:ea typeface="Arial Unicode MS" pitchFamily="34" charset="-122"/>
                <a:cs typeface="Times New Roman" panose="02020603050405020304" pitchFamily="18" charset="0"/>
              </a:rPr>
              <a:t>1</a:t>
            </a:r>
            <a:endParaRPr lang="zh-CN" altLang="en-US" sz="2800" b="1" dirty="0">
              <a:latin typeface="Times New Roman" panose="02020603050405020304" pitchFamily="18" charset="0"/>
              <a:ea typeface="Arial Unicode MS" pitchFamily="34" charset="-122"/>
              <a:cs typeface="Times New Roman" panose="02020603050405020304" pitchFamily="18" charset="0"/>
            </a:endParaRPr>
          </a:p>
        </p:txBody>
      </p:sp>
      <p:sp>
        <p:nvSpPr>
          <p:cNvPr id="19" name="TextBox 18"/>
          <p:cNvSpPr txBox="1"/>
          <p:nvPr/>
        </p:nvSpPr>
        <p:spPr>
          <a:xfrm>
            <a:off x="1475656" y="4603725"/>
            <a:ext cx="7344816" cy="746770"/>
          </a:xfrm>
          <a:prstGeom prst="roundRect">
            <a:avLst>
              <a:gd name="adj" fmla="val 8176"/>
            </a:avLst>
          </a:prstGeom>
          <a:noFill/>
          <a:ln w="19050">
            <a:solidFill>
              <a:schemeClr val="bg1">
                <a:lumMod val="65000"/>
              </a:schemeClr>
            </a:solidFill>
          </a:ln>
        </p:spPr>
        <p:txBody>
          <a:bodyPr wrap="none" anchor="ctr"/>
          <a:lstStyle/>
          <a:p>
            <a:pPr lvl="0"/>
            <a:r>
              <a:rPr lang="en-GB" b="1" dirty="0"/>
              <a:t>Nitrogen Compounds:</a:t>
            </a:r>
            <a:endParaRPr lang="en-US" sz="1400" b="1" dirty="0"/>
          </a:p>
          <a:p>
            <a:pPr lvl="1"/>
            <a:r>
              <a:rPr lang="en-GB" dirty="0" smtClean="0"/>
              <a:t>(A) Basic </a:t>
            </a:r>
            <a:r>
              <a:rPr lang="en-GB" dirty="0"/>
              <a:t>Nitrogen </a:t>
            </a:r>
            <a:r>
              <a:rPr lang="en-GB" dirty="0" smtClean="0"/>
              <a:t>Compounds.</a:t>
            </a:r>
            <a:r>
              <a:rPr lang="en-US" sz="1400" dirty="0"/>
              <a:t> </a:t>
            </a:r>
            <a:r>
              <a:rPr lang="en-GB" dirty="0" smtClean="0"/>
              <a:t>(B)Non-Basic </a:t>
            </a:r>
            <a:r>
              <a:rPr lang="en-GB" dirty="0"/>
              <a:t>Nitrogen Compounds.</a:t>
            </a:r>
            <a:endParaRPr lang="en-US" sz="1400" dirty="0"/>
          </a:p>
        </p:txBody>
      </p:sp>
      <p:sp>
        <p:nvSpPr>
          <p:cNvPr id="20" name="椭圆 19"/>
          <p:cNvSpPr/>
          <p:nvPr/>
        </p:nvSpPr>
        <p:spPr>
          <a:xfrm>
            <a:off x="755576" y="4747741"/>
            <a:ext cx="625475" cy="625475"/>
          </a:xfrm>
          <a:prstGeom prst="ellipse">
            <a:avLst/>
          </a:prstGeom>
          <a:ln/>
        </p:spPr>
        <p:style>
          <a:lnRef idx="2">
            <a:schemeClr val="accent5"/>
          </a:lnRef>
          <a:fillRef idx="1">
            <a:schemeClr val="lt1"/>
          </a:fillRef>
          <a:effectRef idx="0">
            <a:schemeClr val="accent5"/>
          </a:effectRef>
          <a:fontRef idx="minor">
            <a:schemeClr val="dk1"/>
          </a:fontRef>
        </p:style>
        <p:txBody>
          <a:bodyPr wrap="none" anchor="ctr"/>
          <a:lstStyle/>
          <a:p>
            <a:pPr algn="ctr">
              <a:defRPr/>
            </a:pPr>
            <a:r>
              <a:rPr lang="en-US" altLang="zh-CN" sz="2800" b="1" dirty="0">
                <a:solidFill>
                  <a:schemeClr val="tx1"/>
                </a:solidFill>
                <a:latin typeface="Times New Roman" panose="02020603050405020304" pitchFamily="18" charset="0"/>
                <a:ea typeface="Arial Unicode MS" pitchFamily="34" charset="-122"/>
                <a:cs typeface="Times New Roman" panose="02020603050405020304" pitchFamily="18" charset="0"/>
              </a:rPr>
              <a:t>2</a:t>
            </a:r>
            <a:endParaRPr lang="zh-CN" altLang="en-US" sz="2800" b="1" dirty="0">
              <a:solidFill>
                <a:schemeClr val="tx1"/>
              </a:solidFill>
              <a:latin typeface="Times New Roman" panose="02020603050405020304" pitchFamily="18" charset="0"/>
              <a:ea typeface="Arial Unicode MS" pitchFamily="34" charset="-122"/>
              <a:cs typeface="Times New Roman" panose="02020603050405020304" pitchFamily="18" charset="0"/>
            </a:endParaRPr>
          </a:p>
        </p:txBody>
      </p:sp>
      <p:sp>
        <p:nvSpPr>
          <p:cNvPr id="21" name="TextBox 20"/>
          <p:cNvSpPr txBox="1"/>
          <p:nvPr/>
        </p:nvSpPr>
        <p:spPr>
          <a:xfrm>
            <a:off x="1475657" y="5683845"/>
            <a:ext cx="7344816" cy="625475"/>
          </a:xfrm>
          <a:prstGeom prst="roundRect">
            <a:avLst>
              <a:gd name="adj" fmla="val 8176"/>
            </a:avLst>
          </a:prstGeom>
          <a:noFill/>
          <a:ln w="19050">
            <a:solidFill>
              <a:schemeClr val="bg1">
                <a:lumMod val="65000"/>
              </a:schemeClr>
            </a:solidFill>
          </a:ln>
        </p:spPr>
        <p:txBody>
          <a:bodyPr wrap="none" anchor="ctr"/>
          <a:lstStyle/>
          <a:p>
            <a:pPr lvl="0"/>
            <a:r>
              <a:rPr lang="en-GB" b="1" dirty="0"/>
              <a:t>Oxygen</a:t>
            </a:r>
            <a:r>
              <a:rPr lang="en-GB" dirty="0"/>
              <a:t> </a:t>
            </a:r>
            <a:r>
              <a:rPr lang="en-GB" b="1" dirty="0"/>
              <a:t>Compounds</a:t>
            </a:r>
            <a:r>
              <a:rPr lang="en-GB" dirty="0"/>
              <a:t>:</a:t>
            </a:r>
            <a:endParaRPr lang="en-US" sz="1400" dirty="0"/>
          </a:p>
          <a:p>
            <a:pPr lvl="1"/>
            <a:r>
              <a:rPr lang="en-GB" dirty="0" smtClean="0"/>
              <a:t>(A) Acidic </a:t>
            </a:r>
            <a:r>
              <a:rPr lang="en-GB" dirty="0"/>
              <a:t>Oxygen </a:t>
            </a:r>
            <a:r>
              <a:rPr lang="en-GB" dirty="0" smtClean="0"/>
              <a:t>Compounds.</a:t>
            </a:r>
            <a:r>
              <a:rPr lang="en-US" sz="1400" dirty="0"/>
              <a:t> </a:t>
            </a:r>
            <a:r>
              <a:rPr lang="en-GB" dirty="0" smtClean="0"/>
              <a:t>(B) Non-Acidic </a:t>
            </a:r>
            <a:r>
              <a:rPr lang="en-GB" dirty="0"/>
              <a:t>Oxygen Compounds.</a:t>
            </a:r>
            <a:endParaRPr lang="en-US" sz="1400" dirty="0"/>
          </a:p>
        </p:txBody>
      </p:sp>
      <p:sp>
        <p:nvSpPr>
          <p:cNvPr id="22" name="椭圆 21"/>
          <p:cNvSpPr/>
          <p:nvPr/>
        </p:nvSpPr>
        <p:spPr>
          <a:xfrm>
            <a:off x="786555" y="5683845"/>
            <a:ext cx="625475" cy="625475"/>
          </a:xfrm>
          <a:prstGeom prst="ellipse">
            <a:avLst/>
          </a:prstGeom>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CN" sz="2800" b="1" dirty="0">
                <a:latin typeface="Times New Roman" panose="02020603050405020304" pitchFamily="18" charset="0"/>
                <a:ea typeface="Arial Unicode MS" pitchFamily="34" charset="-122"/>
                <a:cs typeface="Times New Roman" panose="02020603050405020304" pitchFamily="18" charset="0"/>
              </a:rPr>
              <a:t>3</a:t>
            </a:r>
            <a:endParaRPr lang="zh-CN" altLang="en-US" sz="2800" b="1" dirty="0">
              <a:latin typeface="Times New Roman" panose="02020603050405020304" pitchFamily="18" charset="0"/>
              <a:ea typeface="Arial Unicode MS" pitchFamily="34" charset="-122"/>
              <a:cs typeface="Times New Roman" panose="02020603050405020304" pitchFamily="18" charset="0"/>
            </a:endParaRPr>
          </a:p>
        </p:txBody>
      </p:sp>
      <p:sp>
        <p:nvSpPr>
          <p:cNvPr id="2" name="Rectangle 1"/>
          <p:cNvSpPr/>
          <p:nvPr/>
        </p:nvSpPr>
        <p:spPr>
          <a:xfrm>
            <a:off x="755576" y="1161618"/>
            <a:ext cx="7632848" cy="954107"/>
          </a:xfrm>
          <a:prstGeom prst="rect">
            <a:avLst/>
          </a:prstGeom>
        </p:spPr>
        <p:txBody>
          <a:bodyPr wrap="square">
            <a:spAutoFit/>
          </a:bodyPr>
          <a:lstStyle/>
          <a:p>
            <a:r>
              <a:rPr lang="en-GB" sz="2800" b="1" i="1" dirty="0" smtClean="0">
                <a:latin typeface="Times New Roman" panose="02020603050405020304" pitchFamily="18" charset="0"/>
                <a:cs typeface="Times New Roman" panose="02020603050405020304" pitchFamily="18" charset="0"/>
              </a:rPr>
              <a:t>Non-hydrocarbon </a:t>
            </a:r>
            <a:r>
              <a:rPr lang="en-GB" sz="2800" b="1" i="1" dirty="0">
                <a:latin typeface="Times New Roman" panose="02020603050405020304" pitchFamily="18" charset="0"/>
                <a:cs typeface="Times New Roman" panose="02020603050405020304" pitchFamily="18" charset="0"/>
              </a:rPr>
              <a:t>Compounds</a:t>
            </a:r>
            <a:endParaRPr lang="en-US" sz="2800" b="1"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p:txBody>
      </p:sp>
      <p:sp>
        <p:nvSpPr>
          <p:cNvPr id="3" name="Rectangle 2"/>
          <p:cNvSpPr/>
          <p:nvPr/>
        </p:nvSpPr>
        <p:spPr>
          <a:xfrm>
            <a:off x="179512" y="1790090"/>
            <a:ext cx="8784975" cy="1938992"/>
          </a:xfrm>
          <a:prstGeom prst="rect">
            <a:avLst/>
          </a:prstGeom>
        </p:spPr>
        <p:txBody>
          <a:bodyPr wrap="square">
            <a:spAutoFit/>
          </a:bodyPr>
          <a:lstStyle/>
          <a:p>
            <a:pPr algn="just"/>
            <a:r>
              <a:rPr lang="en-GB" sz="2000" dirty="0">
                <a:latin typeface="Times New Roman" panose="02020603050405020304" pitchFamily="18" charset="0"/>
                <a:cs typeface="Times New Roman" panose="02020603050405020304" pitchFamily="18" charset="0"/>
              </a:rPr>
              <a:t>Various types of non-hydrocarbon compounds occur in crude oils and refinery streams. The most important are the organic sulphur, nitrogen, and oxygen compounds. Traces of metallic compounds are also found in all crudes. The presence of these impurities is harmful and may cause problems to certain catalytic processes. Fuels having high Sulphur and nitrogen levels cause pollution problems in addition to the corrosive nature of their oxidization products.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25524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ppt_w</p:attrName>
                                        </p:attrNameLst>
                                      </p:cBhvr>
                                      <p:tavLst>
                                        <p:tav tm="0" fmla="#ppt_w*sin(2.5*pi*$)">
                                          <p:val>
                                            <p:fltVal val="0"/>
                                          </p:val>
                                        </p:tav>
                                        <p:tav tm="100000">
                                          <p:val>
                                            <p:fltVal val="1"/>
                                          </p:val>
                                        </p:tav>
                                      </p:tavLst>
                                    </p:anim>
                                    <p:anim calcmode="lin" valueType="num">
                                      <p:cBhvr>
                                        <p:cTn id="9" dur="1000" fill="hold"/>
                                        <p:tgtEl>
                                          <p:spTgt spid="18"/>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iterate type="lt">
                                    <p:tmPct val="10000"/>
                                  </p:iterate>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ppt_w</p:attrName>
                                        </p:attrNameLst>
                                      </p:cBhvr>
                                      <p:tavLst>
                                        <p:tav tm="0" fmla="#ppt_w*sin(2.5*pi*$)">
                                          <p:val>
                                            <p:fltVal val="0"/>
                                          </p:val>
                                        </p:tav>
                                        <p:tav tm="100000">
                                          <p:val>
                                            <p:fltVal val="1"/>
                                          </p:val>
                                        </p:tav>
                                      </p:tavLst>
                                    </p:anim>
                                    <p:anim calcmode="lin" valueType="num">
                                      <p:cBhvr>
                                        <p:cTn id="14" dur="1000" fill="hold"/>
                                        <p:tgtEl>
                                          <p:spTgt spid="17"/>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iterate type="lt">
                                    <p:tmPct val="10000"/>
                                  </p:iterate>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ppt_w</p:attrName>
                                        </p:attrNameLst>
                                      </p:cBhvr>
                                      <p:tavLst>
                                        <p:tav tm="0" fmla="#ppt_w*sin(2.5*pi*$)">
                                          <p:val>
                                            <p:fltVal val="0"/>
                                          </p:val>
                                        </p:tav>
                                        <p:tav tm="100000">
                                          <p:val>
                                            <p:fltVal val="1"/>
                                          </p:val>
                                        </p:tav>
                                      </p:tavLst>
                                    </p:anim>
                                    <p:anim calcmode="lin" valueType="num">
                                      <p:cBhvr>
                                        <p:cTn id="19" dur="1000" fill="hold"/>
                                        <p:tgtEl>
                                          <p:spTgt spid="20"/>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iterate type="lt">
                                    <p:tmPct val="10000"/>
                                  </p:iterate>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ppt_w</p:attrName>
                                        </p:attrNameLst>
                                      </p:cBhvr>
                                      <p:tavLst>
                                        <p:tav tm="0" fmla="#ppt_w*sin(2.5*pi*$)">
                                          <p:val>
                                            <p:fltVal val="0"/>
                                          </p:val>
                                        </p:tav>
                                        <p:tav tm="100000">
                                          <p:val>
                                            <p:fltVal val="1"/>
                                          </p:val>
                                        </p:tav>
                                      </p:tavLst>
                                    </p:anim>
                                    <p:anim calcmode="lin" valueType="num">
                                      <p:cBhvr>
                                        <p:cTn id="24" dur="1000" fill="hold"/>
                                        <p:tgtEl>
                                          <p:spTgt spid="19"/>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iterate type="lt">
                                    <p:tmPct val="10000"/>
                                  </p:iterate>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ppt_w</p:attrName>
                                        </p:attrNameLst>
                                      </p:cBhvr>
                                      <p:tavLst>
                                        <p:tav tm="0" fmla="#ppt_w*sin(2.5*pi*$)">
                                          <p:val>
                                            <p:fltVal val="0"/>
                                          </p:val>
                                        </p:tav>
                                        <p:tav tm="100000">
                                          <p:val>
                                            <p:fltVal val="1"/>
                                          </p:val>
                                        </p:tav>
                                      </p:tavLst>
                                    </p:anim>
                                    <p:anim calcmode="lin" valueType="num">
                                      <p:cBhvr>
                                        <p:cTn id="29" dur="1000" fill="hold"/>
                                        <p:tgtEl>
                                          <p:spTgt spid="22"/>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iterate type="lt">
                                    <p:tmPct val="10000"/>
                                  </p:iterate>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ppt_w</p:attrName>
                                        </p:attrNameLst>
                                      </p:cBhvr>
                                      <p:tavLst>
                                        <p:tav tm="0" fmla="#ppt_w*sin(2.5*pi*$)">
                                          <p:val>
                                            <p:fltVal val="0"/>
                                          </p:val>
                                        </p:tav>
                                        <p:tav tm="100000">
                                          <p:val>
                                            <p:fltVal val="1"/>
                                          </p:val>
                                        </p:tav>
                                      </p:tavLst>
                                    </p:anim>
                                    <p:anim calcmode="lin" valueType="num">
                                      <p:cBhvr>
                                        <p:cTn id="34" dur="1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ChangeArrowheads="1"/>
          </p:cNvSpPr>
          <p:nvPr/>
        </p:nvSpPr>
        <p:spPr bwMode="auto">
          <a:xfrm>
            <a:off x="8285189" y="5786454"/>
            <a:ext cx="215900" cy="71438"/>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endParaRPr lang="zh-CN" altLang="en-US">
              <a:solidFill>
                <a:prstClr val="black"/>
              </a:solidFill>
              <a:latin typeface="微软雅黑"/>
              <a:ea typeface="微软雅黑"/>
            </a:endParaRPr>
          </a:p>
        </p:txBody>
      </p:sp>
      <p:sp>
        <p:nvSpPr>
          <p:cNvPr id="23" name="矩形 4"/>
          <p:cNvSpPr>
            <a:spLocks noChangeArrowheads="1"/>
          </p:cNvSpPr>
          <p:nvPr/>
        </p:nvSpPr>
        <p:spPr bwMode="auto">
          <a:xfrm>
            <a:off x="467544" y="2477374"/>
            <a:ext cx="8249570" cy="397031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GB" sz="2400" dirty="0">
                <a:latin typeface="Times New Roman" panose="02020603050405020304" pitchFamily="18" charset="0"/>
                <a:cs typeface="Times New Roman" panose="02020603050405020304" pitchFamily="18" charset="0"/>
              </a:rPr>
              <a:t>Many metals occur in crude oils. Some of the more abundant are </a:t>
            </a:r>
            <a:r>
              <a:rPr lang="en-GB" sz="2400" b="1" dirty="0">
                <a:latin typeface="Times New Roman" panose="02020603050405020304" pitchFamily="18" charset="0"/>
                <a:cs typeface="Times New Roman" panose="02020603050405020304" pitchFamily="18" charset="0"/>
              </a:rPr>
              <a:t>sodium</a:t>
            </a:r>
            <a:r>
              <a:rPr lang="en-GB" sz="2400" dirty="0">
                <a:latin typeface="Times New Roman" panose="02020603050405020304" pitchFamily="18" charset="0"/>
                <a:cs typeface="Times New Roman" panose="02020603050405020304" pitchFamily="18" charset="0"/>
              </a:rPr>
              <a:t>, </a:t>
            </a:r>
            <a:r>
              <a:rPr lang="en-GB" sz="2400" b="1" dirty="0">
                <a:latin typeface="Times New Roman" panose="02020603050405020304" pitchFamily="18" charset="0"/>
                <a:cs typeface="Times New Roman" panose="02020603050405020304" pitchFamily="18" charset="0"/>
              </a:rPr>
              <a:t>calcium</a:t>
            </a:r>
            <a:r>
              <a:rPr lang="en-GB" sz="2400" dirty="0">
                <a:latin typeface="Times New Roman" panose="02020603050405020304" pitchFamily="18" charset="0"/>
                <a:cs typeface="Times New Roman" panose="02020603050405020304" pitchFamily="18" charset="0"/>
              </a:rPr>
              <a:t>, </a:t>
            </a:r>
            <a:r>
              <a:rPr lang="en-GB" sz="2400" b="1" dirty="0">
                <a:latin typeface="Times New Roman" panose="02020603050405020304" pitchFamily="18" charset="0"/>
                <a:cs typeface="Times New Roman" panose="02020603050405020304" pitchFamily="18" charset="0"/>
              </a:rPr>
              <a:t>magnesium</a:t>
            </a:r>
            <a:r>
              <a:rPr lang="en-GB" sz="2400" dirty="0">
                <a:latin typeface="Times New Roman" panose="02020603050405020304" pitchFamily="18" charset="0"/>
                <a:cs typeface="Times New Roman" panose="02020603050405020304" pitchFamily="18" charset="0"/>
              </a:rPr>
              <a:t>, </a:t>
            </a:r>
            <a:r>
              <a:rPr lang="en-GB" sz="2400" b="1" dirty="0">
                <a:latin typeface="Times New Roman" panose="02020603050405020304" pitchFamily="18" charset="0"/>
                <a:cs typeface="Times New Roman" panose="02020603050405020304" pitchFamily="18" charset="0"/>
              </a:rPr>
              <a:t>aluminium</a:t>
            </a:r>
            <a:r>
              <a:rPr lang="en-GB" sz="2400" dirty="0">
                <a:latin typeface="Times New Roman" panose="02020603050405020304" pitchFamily="18" charset="0"/>
                <a:cs typeface="Times New Roman" panose="02020603050405020304" pitchFamily="18" charset="0"/>
              </a:rPr>
              <a:t>, </a:t>
            </a:r>
            <a:r>
              <a:rPr lang="en-GB" sz="2400" b="1" dirty="0">
                <a:latin typeface="Times New Roman" panose="02020603050405020304" pitchFamily="18" charset="0"/>
                <a:cs typeface="Times New Roman" panose="02020603050405020304" pitchFamily="18" charset="0"/>
              </a:rPr>
              <a:t>iron</a:t>
            </a:r>
            <a:r>
              <a:rPr lang="en-GB" sz="2400" dirty="0">
                <a:latin typeface="Times New Roman" panose="02020603050405020304" pitchFamily="18" charset="0"/>
                <a:cs typeface="Times New Roman" panose="02020603050405020304" pitchFamily="18" charset="0"/>
              </a:rPr>
              <a:t>, </a:t>
            </a:r>
            <a:r>
              <a:rPr lang="en-GB" sz="2400" b="1" dirty="0">
                <a:latin typeface="Times New Roman" panose="02020603050405020304" pitchFamily="18" charset="0"/>
                <a:cs typeface="Times New Roman" panose="02020603050405020304" pitchFamily="18" charset="0"/>
              </a:rPr>
              <a:t>vanadium</a:t>
            </a:r>
            <a:r>
              <a:rPr lang="en-GB" sz="2400" dirty="0">
                <a:latin typeface="Times New Roman" panose="02020603050405020304" pitchFamily="18" charset="0"/>
                <a:cs typeface="Times New Roman" panose="02020603050405020304" pitchFamily="18" charset="0"/>
              </a:rPr>
              <a:t>, and </a:t>
            </a:r>
            <a:r>
              <a:rPr lang="en-GB" sz="2400" b="1" dirty="0">
                <a:latin typeface="Times New Roman" panose="02020603050405020304" pitchFamily="18" charset="0"/>
                <a:cs typeface="Times New Roman" panose="02020603050405020304" pitchFamily="18" charset="0"/>
              </a:rPr>
              <a:t>nickel</a:t>
            </a:r>
            <a:r>
              <a:rPr lang="en-GB" sz="2400" dirty="0">
                <a:latin typeface="Times New Roman" panose="02020603050405020304" pitchFamily="18" charset="0"/>
                <a:cs typeface="Times New Roman" panose="02020603050405020304" pitchFamily="18" charset="0"/>
              </a:rPr>
              <a:t>. Vanadium and nickel are poisons to many catalysts and should be reduced to very low levels. Most of the vanadium and nickel compounds are concentrated in the heavy residues. Solvent extraction processes are used to reduce the concentration of heavy metals in petroleum residues.</a:t>
            </a:r>
            <a:endParaRPr lang="en-US" sz="2400" dirty="0">
              <a:latin typeface="Times New Roman" panose="02020603050405020304" pitchFamily="18" charset="0"/>
              <a:cs typeface="Times New Roman" panose="02020603050405020304" pitchFamily="18" charset="0"/>
            </a:endParaRPr>
          </a:p>
        </p:txBody>
      </p:sp>
      <p:sp>
        <p:nvSpPr>
          <p:cNvPr id="5" name="标题 1"/>
          <p:cNvSpPr>
            <a:spLocks noGrp="1"/>
          </p:cNvSpPr>
          <p:nvPr>
            <p:ph type="title"/>
          </p:nvPr>
        </p:nvSpPr>
        <p:spPr>
          <a:xfrm>
            <a:off x="323528" y="476672"/>
            <a:ext cx="864096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en-GB" i="1" u="sng" dirty="0">
                <a:solidFill>
                  <a:schemeClr val="tx1"/>
                </a:solidFill>
                <a:latin typeface="Times New Roman" panose="02020603050405020304" pitchFamily="18" charset="0"/>
                <a:cs typeface="Times New Roman" panose="02020603050405020304" pitchFamily="18" charset="0"/>
              </a:rPr>
              <a:t>Composition of Crude Oil</a:t>
            </a:r>
            <a:endParaRPr lang="en-US"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5856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lide(fromBottom)">
                                      <p:cBhvr>
                                        <p:cTn id="7" dur="1000"/>
                                        <p:tgtEl>
                                          <p:spTgt spid="15"/>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1000"/>
                                        <p:tgtEl>
                                          <p:spTgt spid="23"/>
                                        </p:tgtEl>
                                      </p:cBhvr>
                                    </p:animEffect>
                                    <p:anim calcmode="lin" valueType="num">
                                      <p:cBhvr>
                                        <p:cTn id="12" dur="1000" fill="hold"/>
                                        <p:tgtEl>
                                          <p:spTgt spid="23"/>
                                        </p:tgtEl>
                                        <p:attrNameLst>
                                          <p:attrName>ppt_x</p:attrName>
                                        </p:attrNameLst>
                                      </p:cBhvr>
                                      <p:tavLst>
                                        <p:tav tm="0">
                                          <p:val>
                                            <p:strVal val="#ppt_x"/>
                                          </p:val>
                                        </p:tav>
                                        <p:tav tm="100000">
                                          <p:val>
                                            <p:strVal val="#ppt_x"/>
                                          </p:val>
                                        </p:tav>
                                      </p:tavLst>
                                    </p:anim>
                                    <p:anim calcmode="lin" valueType="num">
                                      <p:cBhvr>
                                        <p:cTn id="1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a:spLocks noChangeAspect="1"/>
          </p:cNvSpPr>
          <p:nvPr/>
        </p:nvSpPr>
        <p:spPr>
          <a:xfrm>
            <a:off x="4791582" y="2404268"/>
            <a:ext cx="2619150" cy="2619150"/>
          </a:xfrm>
          <a:prstGeom prst="ellipse">
            <a:avLst/>
          </a:prstGeom>
          <a:noFill/>
          <a:ln w="76200" cap="flat" cmpd="sng" algn="ctr">
            <a:solidFill>
              <a:srgbClr val="6DAA2D"/>
            </a:solidFill>
            <a:prstDash val="solid"/>
          </a:ln>
          <a:effectLst/>
        </p:spPr>
        <p:txBody>
          <a:bodyPr rtlCol="0" anchor="ctr"/>
          <a:lstStyle/>
          <a:p>
            <a:pPr algn="ctr" defTabSz="685617">
              <a:defRPr/>
            </a:pPr>
            <a:endParaRPr lang="zh-CN" altLang="en-US" sz="1350" b="1" kern="0" dirty="0">
              <a:solidFill>
                <a:sysClr val="window" lastClr="FFFFFF"/>
              </a:solidFill>
              <a:latin typeface="微软雅黑" pitchFamily="34" charset="-122"/>
              <a:ea typeface="微软雅黑" pitchFamily="34" charset="-122"/>
            </a:endParaRPr>
          </a:p>
        </p:txBody>
      </p:sp>
      <p:sp>
        <p:nvSpPr>
          <p:cNvPr id="3" name="椭圆 2"/>
          <p:cNvSpPr>
            <a:spLocks noChangeAspect="1"/>
          </p:cNvSpPr>
          <p:nvPr/>
        </p:nvSpPr>
        <p:spPr>
          <a:xfrm>
            <a:off x="1525070" y="2404268"/>
            <a:ext cx="2619150" cy="2619150"/>
          </a:xfrm>
          <a:prstGeom prst="ellipse">
            <a:avLst/>
          </a:prstGeom>
          <a:noFill/>
          <a:ln w="76200" cap="flat" cmpd="sng" algn="ctr">
            <a:solidFill>
              <a:srgbClr val="6DAA2D"/>
            </a:solidFill>
            <a:prstDash val="solid"/>
          </a:ln>
          <a:effectLst/>
        </p:spPr>
        <p:txBody>
          <a:bodyPr rtlCol="0" anchor="ctr"/>
          <a:lstStyle/>
          <a:p>
            <a:pPr algn="ctr" defTabSz="685617">
              <a:defRPr/>
            </a:pPr>
            <a:endParaRPr lang="zh-CN" altLang="en-US" sz="1350" b="1" kern="0" dirty="0">
              <a:solidFill>
                <a:sysClr val="window" lastClr="FFFFFF"/>
              </a:solidFill>
              <a:latin typeface="微软雅黑" pitchFamily="34" charset="-122"/>
              <a:ea typeface="微软雅黑" pitchFamily="34" charset="-122"/>
            </a:endParaRPr>
          </a:p>
        </p:txBody>
      </p:sp>
      <p:sp>
        <p:nvSpPr>
          <p:cNvPr id="4" name="Oval 76"/>
          <p:cNvSpPr>
            <a:spLocks noChangeArrowheads="1"/>
          </p:cNvSpPr>
          <p:nvPr/>
        </p:nvSpPr>
        <p:spPr bwMode="gray">
          <a:xfrm>
            <a:off x="611560" y="3105048"/>
            <a:ext cx="1611656" cy="1214684"/>
          </a:xfrm>
          <a:prstGeom prst="ellipse">
            <a:avLst/>
          </a:prstGeom>
          <a:gradFill>
            <a:gsLst>
              <a:gs pos="0">
                <a:srgbClr val="6DAA2D">
                  <a:lumMod val="60000"/>
                  <a:lumOff val="40000"/>
                </a:srgbClr>
              </a:gs>
              <a:gs pos="100000">
                <a:srgbClr val="6DAA2D"/>
              </a:gs>
            </a:gsLst>
            <a:lin ang="5400000" scaled="0"/>
          </a:gradFill>
          <a:ln w="25400" cap="flat" cmpd="sng" algn="ctr">
            <a:noFill/>
            <a:prstDash val="solid"/>
          </a:ln>
          <a:effectLst>
            <a:outerShdw blurRad="50800" dist="38100" algn="l" rotWithShape="0">
              <a:prstClr val="black">
                <a:alpha val="40000"/>
              </a:prstClr>
            </a:outerShdw>
          </a:effectLst>
          <a:extLst/>
        </p:spPr>
        <p:txBody>
          <a:bodyPr wrap="none" anchor="ctr"/>
          <a:lstStyle/>
          <a:p>
            <a:pPr algn="ctr"/>
            <a:r>
              <a:rPr lang="en-GB" dirty="0"/>
              <a:t>Specific Gravity </a:t>
            </a:r>
            <a:endParaRPr lang="en-GB" dirty="0" smtClean="0"/>
          </a:p>
          <a:p>
            <a:pPr algn="ctr"/>
            <a:r>
              <a:rPr lang="en-GB" dirty="0" smtClean="0"/>
              <a:t>and </a:t>
            </a:r>
            <a:r>
              <a:rPr lang="en-GB" dirty="0"/>
              <a:t>API Gravity</a:t>
            </a:r>
            <a:endParaRPr lang="en-US" sz="2099" b="1" dirty="0">
              <a:solidFill>
                <a:schemeClr val="bg1"/>
              </a:solidFill>
              <a:latin typeface="微软雅黑" pitchFamily="34" charset="-122"/>
              <a:ea typeface="微软雅黑" pitchFamily="34" charset="-122"/>
            </a:endParaRPr>
          </a:p>
        </p:txBody>
      </p:sp>
      <p:sp>
        <p:nvSpPr>
          <p:cNvPr id="5" name="AutoShape 60"/>
          <p:cNvSpPr>
            <a:spLocks noChangeArrowheads="1"/>
          </p:cNvSpPr>
          <p:nvPr/>
        </p:nvSpPr>
        <p:spPr bwMode="gray">
          <a:xfrm>
            <a:off x="3397607" y="2893646"/>
            <a:ext cx="2303121" cy="1619578"/>
          </a:xfrm>
          <a:prstGeom prst="ellipse">
            <a:avLst/>
          </a:prstGeom>
          <a:solidFill>
            <a:srgbClr val="FFC000"/>
          </a:solidFill>
          <a:ln w="3175" cap="flat" cmpd="sng" algn="ctr">
            <a:solidFill>
              <a:srgbClr val="EAEAEA"/>
            </a:solidFill>
            <a:prstDash val="solid"/>
          </a:ln>
          <a:effectLst>
            <a:outerShdw blurRad="63500" sx="102000" sy="102000" algn="ctr" rotWithShape="0">
              <a:prstClr val="black">
                <a:alpha val="40000"/>
              </a:prstClr>
            </a:outerShdw>
          </a:effectLst>
        </p:spPr>
        <p:txBody>
          <a:bodyPr anchor="ctr"/>
          <a:lstStyle/>
          <a:p>
            <a:pPr lvl="0" algn="ctr" fontAlgn="base">
              <a:lnSpc>
                <a:spcPct val="120000"/>
              </a:lnSpc>
              <a:spcBef>
                <a:spcPct val="0"/>
              </a:spcBef>
              <a:spcAft>
                <a:spcPct val="0"/>
              </a:spcAft>
              <a:defRPr/>
            </a:pPr>
            <a:r>
              <a:rPr lang="en-GB" sz="2200" b="1" i="1" dirty="0">
                <a:latin typeface="Times New Roman" panose="02020603050405020304" pitchFamily="18" charset="0"/>
                <a:cs typeface="Times New Roman" panose="02020603050405020304" pitchFamily="18" charset="0"/>
              </a:rPr>
              <a:t>Properties of Crude Oil </a:t>
            </a:r>
            <a:endParaRPr lang="en-US" sz="2200" i="1" kern="0" dirty="0">
              <a:latin typeface="Times New Roman" panose="02020603050405020304" pitchFamily="18" charset="0"/>
              <a:ea typeface="微软雅黑" pitchFamily="34" charset="-122"/>
              <a:cs typeface="Times New Roman" panose="02020603050405020304" pitchFamily="18" charset="0"/>
            </a:endParaRPr>
          </a:p>
        </p:txBody>
      </p:sp>
      <p:sp>
        <p:nvSpPr>
          <p:cNvPr id="7" name="Oval 76"/>
          <p:cNvSpPr>
            <a:spLocks noChangeArrowheads="1"/>
          </p:cNvSpPr>
          <p:nvPr/>
        </p:nvSpPr>
        <p:spPr bwMode="gray">
          <a:xfrm>
            <a:off x="2182924" y="1971217"/>
            <a:ext cx="1214684" cy="1214684"/>
          </a:xfrm>
          <a:prstGeom prst="ellipse">
            <a:avLst/>
          </a:prstGeom>
          <a:gradFill>
            <a:gsLst>
              <a:gs pos="0">
                <a:srgbClr val="6DAA2D">
                  <a:lumMod val="60000"/>
                  <a:lumOff val="40000"/>
                </a:srgbClr>
              </a:gs>
              <a:gs pos="100000">
                <a:srgbClr val="6DAA2D"/>
              </a:gs>
            </a:gsLst>
            <a:lin ang="5400000" scaled="0"/>
          </a:gradFill>
          <a:ln w="25400" cap="flat" cmpd="sng" algn="ctr">
            <a:noFill/>
            <a:prstDash val="solid"/>
          </a:ln>
          <a:effectLst>
            <a:outerShdw blurRad="50800" dist="38100" algn="l" rotWithShape="0">
              <a:prstClr val="black">
                <a:alpha val="40000"/>
              </a:prstClr>
            </a:outerShdw>
          </a:effectLst>
          <a:extLst/>
        </p:spPr>
        <p:txBody>
          <a:bodyPr wrap="none" anchor="ctr"/>
          <a:lstStyle/>
          <a:p>
            <a:pPr algn="ctr"/>
            <a:r>
              <a:rPr lang="en-GB" dirty="0"/>
              <a:t>Density</a:t>
            </a:r>
            <a:endParaRPr lang="zh-CN" altLang="en-US" sz="1350" dirty="0">
              <a:solidFill>
                <a:schemeClr val="bg1"/>
              </a:solidFill>
              <a:latin typeface="微软雅黑" pitchFamily="34" charset="-122"/>
              <a:ea typeface="微软雅黑" pitchFamily="34" charset="-122"/>
            </a:endParaRPr>
          </a:p>
        </p:txBody>
      </p:sp>
      <p:sp>
        <p:nvSpPr>
          <p:cNvPr id="8" name="Oval 76"/>
          <p:cNvSpPr>
            <a:spLocks noChangeArrowheads="1"/>
          </p:cNvSpPr>
          <p:nvPr/>
        </p:nvSpPr>
        <p:spPr bwMode="gray">
          <a:xfrm>
            <a:off x="2182924" y="4238879"/>
            <a:ext cx="1214684" cy="1214684"/>
          </a:xfrm>
          <a:prstGeom prst="ellipse">
            <a:avLst/>
          </a:prstGeom>
          <a:gradFill>
            <a:gsLst>
              <a:gs pos="0">
                <a:srgbClr val="6DAA2D">
                  <a:lumMod val="60000"/>
                  <a:lumOff val="40000"/>
                </a:srgbClr>
              </a:gs>
              <a:gs pos="100000">
                <a:srgbClr val="6DAA2D"/>
              </a:gs>
            </a:gsLst>
            <a:lin ang="5400000" scaled="0"/>
          </a:gradFill>
          <a:ln w="25400" cap="flat" cmpd="sng" algn="ctr">
            <a:noFill/>
            <a:prstDash val="solid"/>
          </a:ln>
          <a:effectLst>
            <a:outerShdw blurRad="50800" dist="38100" algn="l" rotWithShape="0">
              <a:prstClr val="black">
                <a:alpha val="40000"/>
              </a:prstClr>
            </a:outerShdw>
          </a:effectLst>
          <a:extLst/>
        </p:spPr>
        <p:txBody>
          <a:bodyPr wrap="none" anchor="ctr"/>
          <a:lstStyle/>
          <a:p>
            <a:pPr algn="ctr"/>
            <a:r>
              <a:rPr lang="en-GB" dirty="0" smtClean="0"/>
              <a:t>Salt</a:t>
            </a:r>
          </a:p>
          <a:p>
            <a:pPr algn="ctr"/>
            <a:r>
              <a:rPr lang="en-GB" dirty="0" smtClean="0"/>
              <a:t> </a:t>
            </a:r>
            <a:r>
              <a:rPr lang="en-GB" dirty="0"/>
              <a:t>Content</a:t>
            </a:r>
            <a:endParaRPr lang="en-US" sz="2099" b="1" dirty="0">
              <a:solidFill>
                <a:schemeClr val="bg1"/>
              </a:solidFill>
              <a:latin typeface="微软雅黑" pitchFamily="34" charset="-122"/>
              <a:ea typeface="微软雅黑" pitchFamily="34" charset="-122"/>
            </a:endParaRPr>
          </a:p>
        </p:txBody>
      </p:sp>
      <p:sp>
        <p:nvSpPr>
          <p:cNvPr id="9" name="Oval 76"/>
          <p:cNvSpPr>
            <a:spLocks noChangeArrowheads="1"/>
          </p:cNvSpPr>
          <p:nvPr/>
        </p:nvSpPr>
        <p:spPr bwMode="gray">
          <a:xfrm>
            <a:off x="5700729" y="4238879"/>
            <a:ext cx="1214684" cy="1214684"/>
          </a:xfrm>
          <a:prstGeom prst="ellipse">
            <a:avLst/>
          </a:prstGeom>
          <a:gradFill>
            <a:gsLst>
              <a:gs pos="0">
                <a:srgbClr val="6DAA2D">
                  <a:lumMod val="60000"/>
                  <a:lumOff val="40000"/>
                </a:srgbClr>
              </a:gs>
              <a:gs pos="100000">
                <a:srgbClr val="6DAA2D"/>
              </a:gs>
            </a:gsLst>
            <a:lin ang="5400000" scaled="0"/>
          </a:gradFill>
          <a:ln w="25400" cap="flat" cmpd="sng" algn="ctr">
            <a:noFill/>
            <a:prstDash val="solid"/>
          </a:ln>
          <a:effectLst>
            <a:outerShdw blurRad="50800" dist="38100" algn="l" rotWithShape="0">
              <a:prstClr val="black">
                <a:alpha val="40000"/>
              </a:prstClr>
            </a:outerShdw>
          </a:effectLst>
          <a:extLst/>
        </p:spPr>
        <p:txBody>
          <a:bodyPr wrap="none" anchor="ctr"/>
          <a:lstStyle/>
          <a:p>
            <a:pPr algn="ctr"/>
            <a:r>
              <a:rPr lang="en-GB" dirty="0"/>
              <a:t>Ash </a:t>
            </a:r>
            <a:endParaRPr lang="en-GB" dirty="0" smtClean="0"/>
          </a:p>
          <a:p>
            <a:pPr algn="ctr"/>
            <a:r>
              <a:rPr lang="en-GB" dirty="0" smtClean="0"/>
              <a:t>Content</a:t>
            </a:r>
            <a:endParaRPr lang="en-US" sz="2099" b="1" dirty="0">
              <a:solidFill>
                <a:schemeClr val="bg1"/>
              </a:solidFill>
              <a:latin typeface="微软雅黑" pitchFamily="34" charset="-122"/>
              <a:ea typeface="微软雅黑" pitchFamily="34" charset="-122"/>
            </a:endParaRPr>
          </a:p>
        </p:txBody>
      </p:sp>
      <p:sp>
        <p:nvSpPr>
          <p:cNvPr id="10" name="Oval 76"/>
          <p:cNvSpPr>
            <a:spLocks noChangeArrowheads="1"/>
          </p:cNvSpPr>
          <p:nvPr/>
        </p:nvSpPr>
        <p:spPr bwMode="gray">
          <a:xfrm>
            <a:off x="5700729" y="1971217"/>
            <a:ext cx="1214684" cy="1214684"/>
          </a:xfrm>
          <a:prstGeom prst="ellipse">
            <a:avLst/>
          </a:prstGeom>
          <a:gradFill>
            <a:gsLst>
              <a:gs pos="0">
                <a:srgbClr val="6DAA2D">
                  <a:lumMod val="60000"/>
                  <a:lumOff val="40000"/>
                </a:srgbClr>
              </a:gs>
              <a:gs pos="100000">
                <a:srgbClr val="6DAA2D"/>
              </a:gs>
            </a:gsLst>
            <a:lin ang="5400000" scaled="0"/>
          </a:gradFill>
          <a:ln w="25400" cap="flat" cmpd="sng" algn="ctr">
            <a:noFill/>
            <a:prstDash val="solid"/>
          </a:ln>
          <a:effectLst>
            <a:outerShdw blurRad="50800" dist="38100" algn="l" rotWithShape="0">
              <a:prstClr val="black">
                <a:alpha val="40000"/>
              </a:prstClr>
            </a:outerShdw>
          </a:effectLst>
          <a:extLst/>
        </p:spPr>
        <p:txBody>
          <a:bodyPr wrap="none" anchor="ctr"/>
          <a:lstStyle/>
          <a:p>
            <a:pPr algn="ctr"/>
            <a:r>
              <a:rPr lang="en-GB" dirty="0" smtClean="0"/>
              <a:t>Sulphur</a:t>
            </a:r>
          </a:p>
          <a:p>
            <a:pPr algn="ctr"/>
            <a:r>
              <a:rPr lang="en-GB" dirty="0" smtClean="0"/>
              <a:t> </a:t>
            </a:r>
            <a:r>
              <a:rPr lang="en-GB" dirty="0"/>
              <a:t>Content</a:t>
            </a:r>
            <a:endParaRPr lang="en-US" sz="2099" b="1" dirty="0">
              <a:solidFill>
                <a:schemeClr val="bg1"/>
              </a:solidFill>
              <a:latin typeface="微软雅黑" pitchFamily="34" charset="-122"/>
              <a:ea typeface="微软雅黑" pitchFamily="34" charset="-122"/>
            </a:endParaRPr>
          </a:p>
        </p:txBody>
      </p:sp>
      <p:sp>
        <p:nvSpPr>
          <p:cNvPr id="11" name="Oval 76"/>
          <p:cNvSpPr>
            <a:spLocks noChangeArrowheads="1"/>
          </p:cNvSpPr>
          <p:nvPr/>
        </p:nvSpPr>
        <p:spPr bwMode="gray">
          <a:xfrm>
            <a:off x="6623694" y="3105048"/>
            <a:ext cx="1214684" cy="1214684"/>
          </a:xfrm>
          <a:prstGeom prst="ellipse">
            <a:avLst/>
          </a:prstGeom>
          <a:gradFill>
            <a:gsLst>
              <a:gs pos="0">
                <a:srgbClr val="6DAA2D">
                  <a:lumMod val="60000"/>
                  <a:lumOff val="40000"/>
                </a:srgbClr>
              </a:gs>
              <a:gs pos="100000">
                <a:srgbClr val="6DAA2D"/>
              </a:gs>
            </a:gsLst>
            <a:lin ang="5400000" scaled="0"/>
          </a:gradFill>
          <a:ln w="25400" cap="flat" cmpd="sng" algn="ctr">
            <a:noFill/>
            <a:prstDash val="solid"/>
          </a:ln>
          <a:effectLst>
            <a:outerShdw blurRad="50800" dist="38100" algn="l" rotWithShape="0">
              <a:prstClr val="black">
                <a:alpha val="40000"/>
              </a:prstClr>
            </a:outerShdw>
          </a:effectLst>
          <a:extLst/>
        </p:spPr>
        <p:txBody>
          <a:bodyPr wrap="none" anchor="ctr"/>
          <a:lstStyle/>
          <a:p>
            <a:pPr algn="ctr"/>
            <a:r>
              <a:rPr lang="en-GB" dirty="0"/>
              <a:t>Pour </a:t>
            </a:r>
            <a:endParaRPr lang="en-GB" dirty="0" smtClean="0"/>
          </a:p>
          <a:p>
            <a:pPr algn="ctr"/>
            <a:r>
              <a:rPr lang="en-GB" dirty="0" smtClean="0"/>
              <a:t>Point</a:t>
            </a:r>
            <a:endParaRPr lang="en-US" sz="2099" b="1" dirty="0">
              <a:solidFill>
                <a:schemeClr val="bg1"/>
              </a:solidFill>
              <a:latin typeface="微软雅黑" pitchFamily="34" charset="-122"/>
              <a:ea typeface="微软雅黑" pitchFamily="34" charset="-122"/>
            </a:endParaRPr>
          </a:p>
        </p:txBody>
      </p:sp>
      <p:sp>
        <p:nvSpPr>
          <p:cNvPr id="13" name="Rectangle 12"/>
          <p:cNvSpPr/>
          <p:nvPr/>
        </p:nvSpPr>
        <p:spPr>
          <a:xfrm>
            <a:off x="1" y="0"/>
            <a:ext cx="9143999" cy="112474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4800" i="1" u="sng" spc="-50" dirty="0">
                <a:solidFill>
                  <a:schemeClr val="tx1"/>
                </a:solidFill>
                <a:latin typeface="Times New Roman" panose="02020603050405020304" pitchFamily="18" charset="0"/>
                <a:cs typeface="Times New Roman" panose="02020603050405020304" pitchFamily="18" charset="0"/>
              </a:rPr>
              <a:t>Properties of Crude Oil </a:t>
            </a:r>
            <a:endParaRPr lang="en-US" sz="4800" i="1" u="sng" spc="-50"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0" y="6300036"/>
            <a:ext cx="9143999" cy="557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19855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100" fill="hold"/>
                                        <p:tgtEl>
                                          <p:spTgt spid="5"/>
                                        </p:tgtEl>
                                        <p:attrNameLst>
                                          <p:attrName>ppt_w</p:attrName>
                                        </p:attrNameLst>
                                      </p:cBhvr>
                                      <p:tavLst>
                                        <p:tav tm="0">
                                          <p:val>
                                            <p:fltVal val="0"/>
                                          </p:val>
                                        </p:tav>
                                        <p:tav tm="100000">
                                          <p:val>
                                            <p:strVal val="#ppt_w"/>
                                          </p:val>
                                        </p:tav>
                                      </p:tavLst>
                                    </p:anim>
                                    <p:anim calcmode="lin" valueType="num">
                                      <p:cBhvr>
                                        <p:cTn id="8" dur="100" fill="hold"/>
                                        <p:tgtEl>
                                          <p:spTgt spid="5"/>
                                        </p:tgtEl>
                                        <p:attrNameLst>
                                          <p:attrName>ppt_h</p:attrName>
                                        </p:attrNameLst>
                                      </p:cBhvr>
                                      <p:tavLst>
                                        <p:tav tm="0">
                                          <p:val>
                                            <p:fltVal val="0"/>
                                          </p:val>
                                        </p:tav>
                                        <p:tav tm="100000">
                                          <p:val>
                                            <p:strVal val="#ppt_h"/>
                                          </p:val>
                                        </p:tav>
                                      </p:tavLst>
                                    </p:anim>
                                    <p:animEffect transition="in" filter="fade">
                                      <p:cBhvr>
                                        <p:cTn id="9" dur="100"/>
                                        <p:tgtEl>
                                          <p:spTgt spid="5"/>
                                        </p:tgtEl>
                                      </p:cBhvr>
                                    </p:animEffect>
                                  </p:childTnLst>
                                </p:cTn>
                              </p:par>
                              <p:par>
                                <p:cTn id="10" presetID="6" presetClass="emph" presetSubtype="0" fill="hold" grpId="1" nodeType="withEffect">
                                  <p:stCondLst>
                                    <p:cond delay="600"/>
                                  </p:stCondLst>
                                  <p:childTnLst>
                                    <p:animScale>
                                      <p:cBhvr>
                                        <p:cTn id="11" dur="100" fill="hold"/>
                                        <p:tgtEl>
                                          <p:spTgt spid="5"/>
                                        </p:tgtEl>
                                      </p:cBhvr>
                                      <p:by x="110000" y="110000"/>
                                    </p:animScale>
                                  </p:childTnLst>
                                </p:cTn>
                              </p:par>
                              <p:par>
                                <p:cTn id="12" presetID="6" presetClass="emph" presetSubtype="0" fill="hold" grpId="2" nodeType="withEffect">
                                  <p:stCondLst>
                                    <p:cond delay="700"/>
                                  </p:stCondLst>
                                  <p:childTnLst>
                                    <p:animScale>
                                      <p:cBhvr>
                                        <p:cTn id="13" dur="200" fill="hold"/>
                                        <p:tgtEl>
                                          <p:spTgt spid="5"/>
                                        </p:tgtEl>
                                      </p:cBhvr>
                                      <p:by x="90000" y="90000"/>
                                    </p:animScale>
                                  </p:childTnLst>
                                </p:cTn>
                              </p:par>
                              <p:par>
                                <p:cTn id="14" presetID="6" presetClass="emph" presetSubtype="0" fill="hold" grpId="3" nodeType="withEffect">
                                  <p:stCondLst>
                                    <p:cond delay="900"/>
                                  </p:stCondLst>
                                  <p:childTnLst>
                                    <p:animScale>
                                      <p:cBhvr>
                                        <p:cTn id="15" dur="100" fill="hold"/>
                                        <p:tgtEl>
                                          <p:spTgt spid="5"/>
                                        </p:tgtEl>
                                      </p:cBhvr>
                                      <p:by x="105000" y="105000"/>
                                    </p:animScale>
                                  </p:childTnLst>
                                </p:cTn>
                              </p:par>
                              <p:par>
                                <p:cTn id="16" presetID="6" presetClass="emph" presetSubtype="0" fill="hold" grpId="4" nodeType="withEffect">
                                  <p:stCondLst>
                                    <p:cond delay="1000"/>
                                  </p:stCondLst>
                                  <p:childTnLst>
                                    <p:animScale>
                                      <p:cBhvr>
                                        <p:cTn id="17" dur="200" fill="hold"/>
                                        <p:tgtEl>
                                          <p:spTgt spid="5"/>
                                        </p:tgtEl>
                                      </p:cBhvr>
                                      <p:by x="95000" y="95000"/>
                                    </p:animScale>
                                  </p:childTnLst>
                                </p:cTn>
                              </p:par>
                              <p:par>
                                <p:cTn id="18" presetID="53" presetClass="entr" presetSubtype="16" fill="hold" grpId="0" nodeType="withEffect">
                                  <p:stCondLst>
                                    <p:cond delay="50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 fill="hold"/>
                                        <p:tgtEl>
                                          <p:spTgt spid="3"/>
                                        </p:tgtEl>
                                        <p:attrNameLst>
                                          <p:attrName>ppt_w</p:attrName>
                                        </p:attrNameLst>
                                      </p:cBhvr>
                                      <p:tavLst>
                                        <p:tav tm="0">
                                          <p:val>
                                            <p:fltVal val="0"/>
                                          </p:val>
                                        </p:tav>
                                        <p:tav tm="100000">
                                          <p:val>
                                            <p:strVal val="#ppt_w"/>
                                          </p:val>
                                        </p:tav>
                                      </p:tavLst>
                                    </p:anim>
                                    <p:anim calcmode="lin" valueType="num">
                                      <p:cBhvr>
                                        <p:cTn id="21" dur="100" fill="hold"/>
                                        <p:tgtEl>
                                          <p:spTgt spid="3"/>
                                        </p:tgtEl>
                                        <p:attrNameLst>
                                          <p:attrName>ppt_h</p:attrName>
                                        </p:attrNameLst>
                                      </p:cBhvr>
                                      <p:tavLst>
                                        <p:tav tm="0">
                                          <p:val>
                                            <p:fltVal val="0"/>
                                          </p:val>
                                        </p:tav>
                                        <p:tav tm="100000">
                                          <p:val>
                                            <p:strVal val="#ppt_h"/>
                                          </p:val>
                                        </p:tav>
                                      </p:tavLst>
                                    </p:anim>
                                    <p:animEffect transition="in" filter="fade">
                                      <p:cBhvr>
                                        <p:cTn id="22" dur="100"/>
                                        <p:tgtEl>
                                          <p:spTgt spid="3"/>
                                        </p:tgtEl>
                                      </p:cBhvr>
                                    </p:animEffect>
                                  </p:childTnLst>
                                </p:cTn>
                              </p:par>
                              <p:par>
                                <p:cTn id="23" presetID="6" presetClass="emph" presetSubtype="0" fill="hold" grpId="1" nodeType="withEffect">
                                  <p:stCondLst>
                                    <p:cond delay="600"/>
                                  </p:stCondLst>
                                  <p:childTnLst>
                                    <p:animScale>
                                      <p:cBhvr>
                                        <p:cTn id="24" dur="100" fill="hold"/>
                                        <p:tgtEl>
                                          <p:spTgt spid="3"/>
                                        </p:tgtEl>
                                      </p:cBhvr>
                                      <p:by x="110000" y="110000"/>
                                    </p:animScale>
                                  </p:childTnLst>
                                </p:cTn>
                              </p:par>
                              <p:par>
                                <p:cTn id="25" presetID="6" presetClass="emph" presetSubtype="0" fill="hold" grpId="2" nodeType="withEffect">
                                  <p:stCondLst>
                                    <p:cond delay="700"/>
                                  </p:stCondLst>
                                  <p:childTnLst>
                                    <p:animScale>
                                      <p:cBhvr>
                                        <p:cTn id="26" dur="200" fill="hold"/>
                                        <p:tgtEl>
                                          <p:spTgt spid="3"/>
                                        </p:tgtEl>
                                      </p:cBhvr>
                                      <p:by x="90000" y="90000"/>
                                    </p:animScale>
                                  </p:childTnLst>
                                </p:cTn>
                              </p:par>
                              <p:par>
                                <p:cTn id="27" presetID="6" presetClass="emph" presetSubtype="0" fill="hold" grpId="3" nodeType="withEffect">
                                  <p:stCondLst>
                                    <p:cond delay="900"/>
                                  </p:stCondLst>
                                  <p:childTnLst>
                                    <p:animScale>
                                      <p:cBhvr>
                                        <p:cTn id="28" dur="100" fill="hold"/>
                                        <p:tgtEl>
                                          <p:spTgt spid="3"/>
                                        </p:tgtEl>
                                      </p:cBhvr>
                                      <p:by x="105000" y="105000"/>
                                    </p:animScale>
                                  </p:childTnLst>
                                </p:cTn>
                              </p:par>
                              <p:par>
                                <p:cTn id="29" presetID="6" presetClass="emph" presetSubtype="0" fill="hold" grpId="4" nodeType="withEffect">
                                  <p:stCondLst>
                                    <p:cond delay="1000"/>
                                  </p:stCondLst>
                                  <p:childTnLst>
                                    <p:animScale>
                                      <p:cBhvr>
                                        <p:cTn id="30" dur="200" fill="hold"/>
                                        <p:tgtEl>
                                          <p:spTgt spid="3"/>
                                        </p:tgtEl>
                                      </p:cBhvr>
                                      <p:by x="95000" y="95000"/>
                                    </p:animScale>
                                  </p:childTnLst>
                                </p:cTn>
                              </p:par>
                              <p:par>
                                <p:cTn id="31" presetID="53" presetClass="entr" presetSubtype="16" fill="hold" grpId="0" nodeType="withEffect">
                                  <p:stCondLst>
                                    <p:cond delay="500"/>
                                  </p:stCondLst>
                                  <p:childTnLst>
                                    <p:set>
                                      <p:cBhvr>
                                        <p:cTn id="32" dur="1" fill="hold">
                                          <p:stCondLst>
                                            <p:cond delay="0"/>
                                          </p:stCondLst>
                                        </p:cTn>
                                        <p:tgtEl>
                                          <p:spTgt spid="2"/>
                                        </p:tgtEl>
                                        <p:attrNameLst>
                                          <p:attrName>style.visibility</p:attrName>
                                        </p:attrNameLst>
                                      </p:cBhvr>
                                      <p:to>
                                        <p:strVal val="visible"/>
                                      </p:to>
                                    </p:set>
                                    <p:anim calcmode="lin" valueType="num">
                                      <p:cBhvr>
                                        <p:cTn id="33" dur="100" fill="hold"/>
                                        <p:tgtEl>
                                          <p:spTgt spid="2"/>
                                        </p:tgtEl>
                                        <p:attrNameLst>
                                          <p:attrName>ppt_w</p:attrName>
                                        </p:attrNameLst>
                                      </p:cBhvr>
                                      <p:tavLst>
                                        <p:tav tm="0">
                                          <p:val>
                                            <p:fltVal val="0"/>
                                          </p:val>
                                        </p:tav>
                                        <p:tav tm="100000">
                                          <p:val>
                                            <p:strVal val="#ppt_w"/>
                                          </p:val>
                                        </p:tav>
                                      </p:tavLst>
                                    </p:anim>
                                    <p:anim calcmode="lin" valueType="num">
                                      <p:cBhvr>
                                        <p:cTn id="34" dur="100" fill="hold"/>
                                        <p:tgtEl>
                                          <p:spTgt spid="2"/>
                                        </p:tgtEl>
                                        <p:attrNameLst>
                                          <p:attrName>ppt_h</p:attrName>
                                        </p:attrNameLst>
                                      </p:cBhvr>
                                      <p:tavLst>
                                        <p:tav tm="0">
                                          <p:val>
                                            <p:fltVal val="0"/>
                                          </p:val>
                                        </p:tav>
                                        <p:tav tm="100000">
                                          <p:val>
                                            <p:strVal val="#ppt_h"/>
                                          </p:val>
                                        </p:tav>
                                      </p:tavLst>
                                    </p:anim>
                                    <p:animEffect transition="in" filter="fade">
                                      <p:cBhvr>
                                        <p:cTn id="35" dur="100"/>
                                        <p:tgtEl>
                                          <p:spTgt spid="2"/>
                                        </p:tgtEl>
                                      </p:cBhvr>
                                    </p:animEffect>
                                  </p:childTnLst>
                                </p:cTn>
                              </p:par>
                              <p:par>
                                <p:cTn id="36" presetID="6" presetClass="emph" presetSubtype="0" fill="hold" grpId="1" nodeType="withEffect">
                                  <p:stCondLst>
                                    <p:cond delay="600"/>
                                  </p:stCondLst>
                                  <p:childTnLst>
                                    <p:animScale>
                                      <p:cBhvr>
                                        <p:cTn id="37" dur="100" fill="hold"/>
                                        <p:tgtEl>
                                          <p:spTgt spid="2"/>
                                        </p:tgtEl>
                                      </p:cBhvr>
                                      <p:by x="110000" y="110000"/>
                                    </p:animScale>
                                  </p:childTnLst>
                                </p:cTn>
                              </p:par>
                              <p:par>
                                <p:cTn id="38" presetID="6" presetClass="emph" presetSubtype="0" fill="hold" grpId="2" nodeType="withEffect">
                                  <p:stCondLst>
                                    <p:cond delay="700"/>
                                  </p:stCondLst>
                                  <p:childTnLst>
                                    <p:animScale>
                                      <p:cBhvr>
                                        <p:cTn id="39" dur="200" fill="hold"/>
                                        <p:tgtEl>
                                          <p:spTgt spid="2"/>
                                        </p:tgtEl>
                                      </p:cBhvr>
                                      <p:by x="90000" y="90000"/>
                                    </p:animScale>
                                  </p:childTnLst>
                                </p:cTn>
                              </p:par>
                              <p:par>
                                <p:cTn id="40" presetID="6" presetClass="emph" presetSubtype="0" fill="hold" grpId="3" nodeType="withEffect">
                                  <p:stCondLst>
                                    <p:cond delay="900"/>
                                  </p:stCondLst>
                                  <p:childTnLst>
                                    <p:animScale>
                                      <p:cBhvr>
                                        <p:cTn id="41" dur="100" fill="hold"/>
                                        <p:tgtEl>
                                          <p:spTgt spid="2"/>
                                        </p:tgtEl>
                                      </p:cBhvr>
                                      <p:by x="105000" y="105000"/>
                                    </p:animScale>
                                  </p:childTnLst>
                                </p:cTn>
                              </p:par>
                              <p:par>
                                <p:cTn id="42" presetID="6" presetClass="emph" presetSubtype="0" fill="hold" grpId="4" nodeType="withEffect">
                                  <p:stCondLst>
                                    <p:cond delay="1000"/>
                                  </p:stCondLst>
                                  <p:childTnLst>
                                    <p:animScale>
                                      <p:cBhvr>
                                        <p:cTn id="43" dur="200" fill="hold"/>
                                        <p:tgtEl>
                                          <p:spTgt spid="2"/>
                                        </p:tgtEl>
                                      </p:cBhvr>
                                      <p:by x="95000" y="95000"/>
                                    </p:animScale>
                                  </p:childTnLst>
                                </p:cTn>
                              </p:par>
                            </p:childTnLst>
                          </p:cTn>
                        </p:par>
                        <p:par>
                          <p:cTn id="44" fill="hold">
                            <p:stCondLst>
                              <p:cond delay="1200"/>
                            </p:stCondLst>
                            <p:childTnLst>
                              <p:par>
                                <p:cTn id="45" presetID="10" presetClass="entr" presetSubtype="0"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par>
                          <p:cTn id="48" fill="hold">
                            <p:stCondLst>
                              <p:cond delay="1700"/>
                            </p:stCondLst>
                            <p:childTnLst>
                              <p:par>
                                <p:cTn id="49" presetID="10" presetClass="entr" presetSubtype="0" fill="hold" grpId="0" nodeType="after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childTnLst>
                          </p:cTn>
                        </p:par>
                        <p:par>
                          <p:cTn id="52" fill="hold">
                            <p:stCondLst>
                              <p:cond delay="2200"/>
                            </p:stCondLst>
                            <p:childTnLst>
                              <p:par>
                                <p:cTn id="53" presetID="10" presetClass="entr" presetSubtype="0"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par>
                          <p:cTn id="56" fill="hold">
                            <p:stCondLst>
                              <p:cond delay="2700"/>
                            </p:stCondLst>
                            <p:childTnLst>
                              <p:par>
                                <p:cTn id="57" presetID="10" presetClass="entr" presetSubtype="0" fill="hold" grpId="0"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par>
                          <p:cTn id="60" fill="hold">
                            <p:stCondLst>
                              <p:cond delay="3200"/>
                            </p:stCondLst>
                            <p:childTnLst>
                              <p:par>
                                <p:cTn id="61" presetID="10" presetClass="entr" presetSubtype="0"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500"/>
                                        <p:tgtEl>
                                          <p:spTgt spid="11"/>
                                        </p:tgtEl>
                                      </p:cBhvr>
                                    </p:animEffect>
                                  </p:childTnLst>
                                </p:cTn>
                              </p:par>
                            </p:childTnLst>
                          </p:cTn>
                        </p:par>
                        <p:par>
                          <p:cTn id="64" fill="hold">
                            <p:stCondLst>
                              <p:cond delay="3700"/>
                            </p:stCondLst>
                            <p:childTnLst>
                              <p:par>
                                <p:cTn id="65" presetID="10" presetClass="entr" presetSubtype="0" fill="hold" grpId="0" nodeType="after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2" grpId="3" animBg="1"/>
      <p:bldP spid="2" grpId="4" animBg="1"/>
      <p:bldP spid="3" grpId="0" animBg="1"/>
      <p:bldP spid="3" grpId="1" animBg="1"/>
      <p:bldP spid="3" grpId="2" animBg="1"/>
      <p:bldP spid="3" grpId="3" animBg="1"/>
      <p:bldP spid="3" grpId="4" animBg="1"/>
      <p:bldP spid="4" grpId="0" animBg="1"/>
      <p:bldP spid="5" grpId="0" animBg="1"/>
      <p:bldP spid="5" grpId="1" animBg="1"/>
      <p:bldP spid="5" grpId="2" animBg="1"/>
      <p:bldP spid="5" grpId="3" animBg="1"/>
      <p:bldP spid="5" grpId="4" animBg="1"/>
      <p:bldP spid="7" grpId="0" animBg="1"/>
      <p:bldP spid="8" grpId="0" animBg="1"/>
      <p:bldP spid="9"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六边形 5"/>
          <p:cNvSpPr/>
          <p:nvPr/>
        </p:nvSpPr>
        <p:spPr>
          <a:xfrm>
            <a:off x="827740" y="2141441"/>
            <a:ext cx="792088" cy="752854"/>
          </a:xfrm>
          <a:prstGeom prst="hexagon">
            <a:avLst>
              <a:gd name="adj" fmla="val 25000"/>
              <a:gd name="vf" fmla="val 115470"/>
            </a:avLst>
          </a:prstGeom>
          <a:blipFill>
            <a:blip r:embed="rId2" cstate="print">
              <a:extLst>
                <a:ext uri="{28A0092B-C50C-407E-A947-70E740481C1C}">
                  <a14:useLocalDpi xmlns:a14="http://schemas.microsoft.com/office/drawing/2010/main" val="0"/>
                </a:ext>
              </a:extLst>
            </a:blip>
            <a:srcRect/>
            <a:stretch>
              <a:fillRect t="-5000" b="-5000"/>
            </a:stretch>
          </a:blipFill>
          <a:ln>
            <a:solidFill>
              <a:srgbClr val="99CC00"/>
            </a:solid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矩形 6"/>
          <p:cNvSpPr/>
          <p:nvPr/>
        </p:nvSpPr>
        <p:spPr>
          <a:xfrm>
            <a:off x="2483768" y="2676952"/>
            <a:ext cx="5976664" cy="707886"/>
          </a:xfrm>
          <a:prstGeom prst="rect">
            <a:avLst/>
          </a:prstGeom>
        </p:spPr>
        <p:txBody>
          <a:bodyPr wrap="square">
            <a:spAutoFit/>
          </a:bodyPr>
          <a:lstStyle/>
          <a:p>
            <a:pPr lvl="1" algn="just"/>
            <a:r>
              <a:rPr lang="en-GB" sz="2000" dirty="0" smtClean="0">
                <a:latin typeface="Times New Roman" panose="02020603050405020304" pitchFamily="18" charset="0"/>
                <a:cs typeface="Times New Roman" panose="02020603050405020304" pitchFamily="18" charset="0"/>
              </a:rPr>
              <a:t>(1) </a:t>
            </a:r>
            <a:r>
              <a:rPr lang="en-GB" sz="2000" b="1" dirty="0" smtClean="0">
                <a:latin typeface="Times New Roman" panose="02020603050405020304" pitchFamily="18" charset="0"/>
                <a:cs typeface="Times New Roman" panose="02020603050405020304" pitchFamily="18" charset="0"/>
              </a:rPr>
              <a:t>Paraffinic</a:t>
            </a:r>
            <a:r>
              <a:rPr lang="en-GB" sz="2000" dirty="0" smtClean="0">
                <a:latin typeface="Times New Roman" panose="02020603050405020304" pitchFamily="18" charset="0"/>
                <a:cs typeface="Times New Roman" panose="02020603050405020304" pitchFamily="18" charset="0"/>
              </a:rPr>
              <a:t>—the ratio </a:t>
            </a:r>
            <a:r>
              <a:rPr lang="en-GB" sz="2000" dirty="0">
                <a:latin typeface="Times New Roman" panose="02020603050405020304" pitchFamily="18" charset="0"/>
                <a:cs typeface="Times New Roman" panose="02020603050405020304" pitchFamily="18" charset="0"/>
              </a:rPr>
              <a:t>of paraffinic hydrocarbons is </a:t>
            </a:r>
            <a:r>
              <a:rPr lang="en-GB" sz="2000" dirty="0" smtClean="0">
                <a:latin typeface="Times New Roman" panose="02020603050405020304" pitchFamily="18" charset="0"/>
                <a:cs typeface="Times New Roman" panose="02020603050405020304" pitchFamily="18" charset="0"/>
              </a:rPr>
              <a:t>high </a:t>
            </a:r>
            <a:r>
              <a:rPr lang="en-GB" sz="2000" dirty="0">
                <a:latin typeface="Times New Roman" panose="02020603050405020304" pitchFamily="18" charset="0"/>
                <a:cs typeface="Times New Roman" panose="02020603050405020304" pitchFamily="18" charset="0"/>
              </a:rPr>
              <a:t>compared to aromatics and </a:t>
            </a:r>
            <a:r>
              <a:rPr lang="en-GB" sz="2000" dirty="0" err="1">
                <a:latin typeface="Times New Roman" panose="02020603050405020304" pitchFamily="18" charset="0"/>
                <a:cs typeface="Times New Roman" panose="02020603050405020304" pitchFamily="18" charset="0"/>
              </a:rPr>
              <a:t>naphthenes</a:t>
            </a:r>
            <a:r>
              <a:rPr lang="en-GB" sz="20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8" name="矩形 7"/>
          <p:cNvSpPr/>
          <p:nvPr/>
        </p:nvSpPr>
        <p:spPr>
          <a:xfrm>
            <a:off x="2555776" y="3709481"/>
            <a:ext cx="5832648" cy="1015663"/>
          </a:xfrm>
          <a:prstGeom prst="rect">
            <a:avLst/>
          </a:prstGeom>
        </p:spPr>
        <p:txBody>
          <a:bodyPr wrap="square">
            <a:spAutoFit/>
          </a:bodyPr>
          <a:lstStyle/>
          <a:p>
            <a:pPr lvl="1" algn="just"/>
            <a:r>
              <a:rPr lang="en-GB" sz="2000" dirty="0" smtClean="0">
                <a:latin typeface="Times New Roman" panose="02020603050405020304" pitchFamily="18" charset="0"/>
                <a:cs typeface="Times New Roman" panose="02020603050405020304" pitchFamily="18" charset="0"/>
              </a:rPr>
              <a:t>(2) </a:t>
            </a:r>
            <a:r>
              <a:rPr lang="en-GB" sz="2000" b="1" dirty="0" smtClean="0">
                <a:latin typeface="Times New Roman" panose="02020603050405020304" pitchFamily="18" charset="0"/>
                <a:cs typeface="Times New Roman" panose="02020603050405020304" pitchFamily="18" charset="0"/>
              </a:rPr>
              <a:t>Naphthenic</a:t>
            </a:r>
            <a:r>
              <a:rPr lang="en-GB" sz="2000" dirty="0" smtClean="0">
                <a:latin typeface="Times New Roman" panose="02020603050405020304" pitchFamily="18" charset="0"/>
                <a:cs typeface="Times New Roman" panose="02020603050405020304" pitchFamily="18" charset="0"/>
              </a:rPr>
              <a:t>—the </a:t>
            </a:r>
            <a:r>
              <a:rPr lang="en-GB" sz="2000" dirty="0">
                <a:latin typeface="Times New Roman" panose="02020603050405020304" pitchFamily="18" charset="0"/>
                <a:cs typeface="Times New Roman" panose="02020603050405020304" pitchFamily="18" charset="0"/>
              </a:rPr>
              <a:t>ratios of naphthenic and aromatic hydrocarbons are relatively higher than in paraffinic crudes.</a:t>
            </a:r>
            <a:endParaRPr lang="en-US" sz="2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575288" y="1220559"/>
            <a:ext cx="7317192" cy="1200329"/>
          </a:xfrm>
          <a:prstGeom prst="rect">
            <a:avLst/>
          </a:prstGeom>
          <a:noFill/>
        </p:spPr>
        <p:txBody>
          <a:bodyPr wrap="square" rtlCol="0">
            <a:spAutoFit/>
          </a:bodyPr>
          <a:lstStyle/>
          <a:p>
            <a:r>
              <a:rPr lang="en-GB" dirty="0"/>
              <a:t>Appreciable property differences appear between crude oils as a result of the variable ratios of the crude oil components. For a refiner dealing with crudes of different origins, a simple criterion may be established to group crudes with similar characteristics. Crude oils can be classified into:</a:t>
            </a:r>
            <a:endParaRPr lang="en-US" dirty="0"/>
          </a:p>
        </p:txBody>
      </p:sp>
      <p:cxnSp>
        <p:nvCxnSpPr>
          <p:cNvPr id="10" name="直接连接符 9"/>
          <p:cNvCxnSpPr/>
          <p:nvPr/>
        </p:nvCxnSpPr>
        <p:spPr>
          <a:xfrm flipV="1">
            <a:off x="1575288" y="2492896"/>
            <a:ext cx="7029160" cy="24972"/>
          </a:xfrm>
          <a:prstGeom prst="line">
            <a:avLst/>
          </a:prstGeom>
          <a:ln w="38100">
            <a:solidFill>
              <a:schemeClr val="tx2">
                <a:lumMod val="60000"/>
                <a:lumOff val="40000"/>
              </a:schemeClr>
            </a:solidFill>
            <a:tailEnd type="arrow" w="lg" len="lg"/>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2699792" y="5001126"/>
            <a:ext cx="5760640" cy="1323439"/>
          </a:xfrm>
          <a:prstGeom prst="rect">
            <a:avLst/>
          </a:prstGeom>
        </p:spPr>
        <p:txBody>
          <a:bodyPr wrap="square">
            <a:spAutoFit/>
          </a:bodyPr>
          <a:lstStyle/>
          <a:p>
            <a:pPr lvl="1" algn="just"/>
            <a:r>
              <a:rPr lang="en-GB" sz="2000" dirty="0" smtClean="0">
                <a:latin typeface="Times New Roman" panose="02020603050405020304" pitchFamily="18" charset="0"/>
                <a:cs typeface="Times New Roman" panose="02020603050405020304" pitchFamily="18" charset="0"/>
              </a:rPr>
              <a:t>(3) </a:t>
            </a:r>
            <a:r>
              <a:rPr lang="en-GB" sz="2000" b="1" dirty="0" smtClean="0">
                <a:latin typeface="Times New Roman" panose="02020603050405020304" pitchFamily="18" charset="0"/>
                <a:cs typeface="Times New Roman" panose="02020603050405020304" pitchFamily="18" charset="0"/>
              </a:rPr>
              <a:t>Asphaltic</a:t>
            </a:r>
            <a:r>
              <a:rPr lang="en-GB" sz="2000" dirty="0" smtClean="0">
                <a:latin typeface="Times New Roman" panose="02020603050405020304" pitchFamily="18" charset="0"/>
                <a:cs typeface="Times New Roman" panose="02020603050405020304" pitchFamily="18" charset="0"/>
              </a:rPr>
              <a:t>—contain </a:t>
            </a:r>
            <a:r>
              <a:rPr lang="en-GB" sz="2000" dirty="0">
                <a:latin typeface="Times New Roman" panose="02020603050405020304" pitchFamily="18" charset="0"/>
                <a:cs typeface="Times New Roman" panose="02020603050405020304" pitchFamily="18" charset="0"/>
              </a:rPr>
              <a:t>relatively a large amount of </a:t>
            </a:r>
            <a:r>
              <a:rPr lang="en-GB" sz="2000" dirty="0" err="1">
                <a:latin typeface="Times New Roman" panose="02020603050405020304" pitchFamily="18" charset="0"/>
                <a:cs typeface="Times New Roman" panose="02020603050405020304" pitchFamily="18" charset="0"/>
              </a:rPr>
              <a:t>polynuclear</a:t>
            </a:r>
            <a:r>
              <a:rPr lang="en-GB" sz="2000" dirty="0">
                <a:latin typeface="Times New Roman" panose="02020603050405020304" pitchFamily="18" charset="0"/>
                <a:cs typeface="Times New Roman" panose="02020603050405020304" pitchFamily="18" charset="0"/>
              </a:rPr>
              <a:t> aromatics, high </a:t>
            </a:r>
            <a:r>
              <a:rPr lang="en-GB" sz="2000" dirty="0" err="1">
                <a:latin typeface="Times New Roman" panose="02020603050405020304" pitchFamily="18" charset="0"/>
                <a:cs typeface="Times New Roman" panose="02020603050405020304" pitchFamily="18" charset="0"/>
              </a:rPr>
              <a:t>asphaltene</a:t>
            </a:r>
            <a:r>
              <a:rPr lang="en-GB" sz="2000" dirty="0">
                <a:latin typeface="Times New Roman" panose="02020603050405020304" pitchFamily="18" charset="0"/>
                <a:cs typeface="Times New Roman" panose="02020603050405020304" pitchFamily="18" charset="0"/>
              </a:rPr>
              <a:t> content, and relatively less </a:t>
            </a:r>
            <a:r>
              <a:rPr lang="en-GB" sz="2000" dirty="0" err="1">
                <a:latin typeface="Times New Roman" panose="02020603050405020304" pitchFamily="18" charset="0"/>
                <a:cs typeface="Times New Roman" panose="02020603050405020304" pitchFamily="18" charset="0"/>
              </a:rPr>
              <a:t>paraffins</a:t>
            </a:r>
            <a:r>
              <a:rPr lang="en-GB" sz="2000" dirty="0">
                <a:latin typeface="Times New Roman" panose="02020603050405020304" pitchFamily="18" charset="0"/>
                <a:cs typeface="Times New Roman" panose="02020603050405020304" pitchFamily="18" charset="0"/>
              </a:rPr>
              <a:t> than paraffinic crudes.</a:t>
            </a:r>
            <a:endParaRPr lang="en-US" sz="2000" dirty="0">
              <a:latin typeface="Times New Roman" panose="02020603050405020304" pitchFamily="18" charset="0"/>
              <a:cs typeface="Times New Roman" panose="02020603050405020304" pitchFamily="18" charset="0"/>
            </a:endParaRPr>
          </a:p>
        </p:txBody>
      </p:sp>
      <p:sp>
        <p:nvSpPr>
          <p:cNvPr id="12" name="Rectangle 11"/>
          <p:cNvSpPr/>
          <p:nvPr/>
        </p:nvSpPr>
        <p:spPr>
          <a:xfrm>
            <a:off x="1" y="0"/>
            <a:ext cx="9143999" cy="112474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4800" i="1" u="sng" spc="-50" dirty="0" smtClean="0">
                <a:solidFill>
                  <a:schemeClr val="tx1"/>
                </a:solidFill>
                <a:latin typeface="Times New Roman" panose="02020603050405020304" pitchFamily="18" charset="0"/>
                <a:cs typeface="Times New Roman" panose="02020603050405020304" pitchFamily="18" charset="0"/>
              </a:rPr>
              <a:t>Crude </a:t>
            </a:r>
            <a:r>
              <a:rPr lang="en-GB" sz="4800" i="1" u="sng" spc="-50" dirty="0">
                <a:solidFill>
                  <a:schemeClr val="tx1"/>
                </a:solidFill>
                <a:latin typeface="Times New Roman" panose="02020603050405020304" pitchFamily="18" charset="0"/>
                <a:cs typeface="Times New Roman" panose="02020603050405020304" pitchFamily="18" charset="0"/>
              </a:rPr>
              <a:t>Oil </a:t>
            </a:r>
            <a:r>
              <a:rPr lang="en-GB" sz="4800" i="1" u="sng" spc="-50" dirty="0" smtClean="0">
                <a:solidFill>
                  <a:schemeClr val="tx1"/>
                </a:solidFill>
                <a:latin typeface="Times New Roman" panose="02020603050405020304" pitchFamily="18" charset="0"/>
                <a:cs typeface="Times New Roman" panose="02020603050405020304" pitchFamily="18" charset="0"/>
              </a:rPr>
              <a:t>Classification </a:t>
            </a:r>
            <a:endParaRPr lang="en-US" sz="4800" i="1" u="sng" spc="-5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93610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63" presetClass="path" presetSubtype="0" accel="50000" fill="hold" grpId="1" nodeType="withEffect" p14:presetBounceEnd="64000">
                                      <p:stCondLst>
                                        <p:cond delay="0"/>
                                      </p:stCondLst>
                                      <p:childTnLst>
                                        <p:animMotion origin="layout" path="M -0.87917 7.40741E-7 L 4.16667E-6 7.40741E-7 " pathEditMode="relative" rAng="0" ptsTypes="AA" p14:bounceEnd="64000">
                                          <p:cBhvr>
                                            <p:cTn id="9" dur="500" fill="hold"/>
                                            <p:tgtEl>
                                              <p:spTgt spid="9"/>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Scale>
                                          <p:cBhvr>
                                            <p:cTn id="13"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7"/>
                                            </p:tgtEl>
                                            <p:attrNameLst>
                                              <p:attrName>ppt_x</p:attrName>
                                              <p:attrName>ppt_y</p:attrName>
                                            </p:attrNameLst>
                                          </p:cBhvr>
                                        </p:animMotion>
                                        <p:animEffect transition="in" filter="fade">
                                          <p:cBhvr>
                                            <p:cTn id="15" dur="1000"/>
                                            <p:tgtEl>
                                              <p:spTgt spid="7"/>
                                            </p:tgtEl>
                                          </p:cBhvr>
                                        </p:animEffect>
                                      </p:childTnLst>
                                    </p:cTn>
                                  </p:par>
                                  <p:par>
                                    <p:cTn id="16" presetID="52" presetClass="entr" presetSubtype="0" fill="hold" grpId="0" nodeType="withEffect">
                                      <p:stCondLst>
                                        <p:cond delay="200"/>
                                      </p:stCondLst>
                                      <p:iterate type="lt">
                                        <p:tmPct val="0"/>
                                      </p:iterate>
                                      <p:childTnLst>
                                        <p:set>
                                          <p:cBhvr>
                                            <p:cTn id="17" dur="1" fill="hold">
                                              <p:stCondLst>
                                                <p:cond delay="0"/>
                                              </p:stCondLst>
                                            </p:cTn>
                                            <p:tgtEl>
                                              <p:spTgt spid="8"/>
                                            </p:tgtEl>
                                            <p:attrNameLst>
                                              <p:attrName>style.visibility</p:attrName>
                                            </p:attrNameLst>
                                          </p:cBhvr>
                                          <p:to>
                                            <p:strVal val="visible"/>
                                          </p:to>
                                        </p:set>
                                        <p:animScale>
                                          <p:cBhvr>
                                            <p:cTn id="18"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8"/>
                                            </p:tgtEl>
                                            <p:attrNameLst>
                                              <p:attrName>ppt_x</p:attrName>
                                              <p:attrName>ppt_y</p:attrName>
                                            </p:attrNameLst>
                                          </p:cBhvr>
                                        </p:animMotion>
                                        <p:animEffect transition="in" filter="fade">
                                          <p:cBhvr>
                                            <p:cTn id="20" dur="1000"/>
                                            <p:tgtEl>
                                              <p:spTgt spid="8"/>
                                            </p:tgtEl>
                                          </p:cBhvr>
                                        </p:animEffect>
                                      </p:childTnLst>
                                    </p:cTn>
                                  </p:par>
                                  <p:par>
                                    <p:cTn id="21" presetID="52" presetClass="entr" presetSubtype="0" fill="hold" grpId="0" nodeType="withEffect">
                                      <p:stCondLst>
                                        <p:cond delay="600"/>
                                      </p:stCondLst>
                                      <p:iterate type="lt">
                                        <p:tmPct val="0"/>
                                      </p:iterate>
                                      <p:childTnLst>
                                        <p:set>
                                          <p:cBhvr>
                                            <p:cTn id="22" dur="1" fill="hold">
                                              <p:stCondLst>
                                                <p:cond delay="0"/>
                                              </p:stCondLst>
                                            </p:cTn>
                                            <p:tgtEl>
                                              <p:spTgt spid="13"/>
                                            </p:tgtEl>
                                            <p:attrNameLst>
                                              <p:attrName>style.visibility</p:attrName>
                                            </p:attrNameLst>
                                          </p:cBhvr>
                                          <p:to>
                                            <p:strVal val="visible"/>
                                          </p:to>
                                        </p:set>
                                        <p:animScale>
                                          <p:cBhvr>
                                            <p:cTn id="23"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13"/>
                                            </p:tgtEl>
                                            <p:attrNameLst>
                                              <p:attrName>ppt_x</p:attrName>
                                              <p:attrName>ppt_y</p:attrName>
                                            </p:attrNameLst>
                                          </p:cBhvr>
                                        </p:animMotion>
                                        <p:animEffect transition="in" filter="fade">
                                          <p:cBhvr>
                                            <p:cTn id="2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9" grpId="1"/>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63" presetClass="path" presetSubtype="0" accel="50000" fill="hold" grpId="1" nodeType="withEffect">
                                      <p:stCondLst>
                                        <p:cond delay="0"/>
                                      </p:stCondLst>
                                      <p:childTnLst>
                                        <p:animMotion origin="layout" path="M -0.87917 7.40741E-7 L 4.16667E-6 7.40741E-7 " pathEditMode="relative" rAng="0" ptsTypes="AA">
                                          <p:cBhvr>
                                            <p:cTn id="9" dur="500" fill="hold"/>
                                            <p:tgtEl>
                                              <p:spTgt spid="9"/>
                                            </p:tgtEl>
                                            <p:attrNameLst>
                                              <p:attrName>ppt_x</p:attrName>
                                              <p:attrName>ppt_y</p:attrName>
                                            </p:attrNameLst>
                                          </p:cBhvr>
                                          <p:rCtr x="43958" y="0"/>
                                        </p:animMotion>
                                      </p:childTnLst>
                                    </p:cTn>
                                  </p:par>
                                </p:childTnLst>
                              </p:cTn>
                            </p:par>
                            <p:par>
                              <p:cTn id="10" fill="hold">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Scale>
                                          <p:cBhvr>
                                            <p:cTn id="13"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7"/>
                                            </p:tgtEl>
                                            <p:attrNameLst>
                                              <p:attrName>ppt_x</p:attrName>
                                              <p:attrName>ppt_y</p:attrName>
                                            </p:attrNameLst>
                                          </p:cBhvr>
                                        </p:animMotion>
                                        <p:animEffect transition="in" filter="fade">
                                          <p:cBhvr>
                                            <p:cTn id="15" dur="1000"/>
                                            <p:tgtEl>
                                              <p:spTgt spid="7"/>
                                            </p:tgtEl>
                                          </p:cBhvr>
                                        </p:animEffect>
                                      </p:childTnLst>
                                    </p:cTn>
                                  </p:par>
                                  <p:par>
                                    <p:cTn id="16" presetID="52" presetClass="entr" presetSubtype="0" fill="hold" grpId="0" nodeType="withEffect">
                                      <p:stCondLst>
                                        <p:cond delay="200"/>
                                      </p:stCondLst>
                                      <p:iterate type="lt">
                                        <p:tmPct val="0"/>
                                      </p:iterate>
                                      <p:childTnLst>
                                        <p:set>
                                          <p:cBhvr>
                                            <p:cTn id="17" dur="1" fill="hold">
                                              <p:stCondLst>
                                                <p:cond delay="0"/>
                                              </p:stCondLst>
                                            </p:cTn>
                                            <p:tgtEl>
                                              <p:spTgt spid="8"/>
                                            </p:tgtEl>
                                            <p:attrNameLst>
                                              <p:attrName>style.visibility</p:attrName>
                                            </p:attrNameLst>
                                          </p:cBhvr>
                                          <p:to>
                                            <p:strVal val="visible"/>
                                          </p:to>
                                        </p:set>
                                        <p:animScale>
                                          <p:cBhvr>
                                            <p:cTn id="18"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8"/>
                                            </p:tgtEl>
                                            <p:attrNameLst>
                                              <p:attrName>ppt_x</p:attrName>
                                              <p:attrName>ppt_y</p:attrName>
                                            </p:attrNameLst>
                                          </p:cBhvr>
                                        </p:animMotion>
                                        <p:animEffect transition="in" filter="fade">
                                          <p:cBhvr>
                                            <p:cTn id="20" dur="1000"/>
                                            <p:tgtEl>
                                              <p:spTgt spid="8"/>
                                            </p:tgtEl>
                                          </p:cBhvr>
                                        </p:animEffect>
                                      </p:childTnLst>
                                    </p:cTn>
                                  </p:par>
                                  <p:par>
                                    <p:cTn id="21" presetID="52" presetClass="entr" presetSubtype="0" fill="hold" grpId="0" nodeType="withEffect">
                                      <p:stCondLst>
                                        <p:cond delay="600"/>
                                      </p:stCondLst>
                                      <p:iterate type="lt">
                                        <p:tmPct val="0"/>
                                      </p:iterate>
                                      <p:childTnLst>
                                        <p:set>
                                          <p:cBhvr>
                                            <p:cTn id="22" dur="1" fill="hold">
                                              <p:stCondLst>
                                                <p:cond delay="0"/>
                                              </p:stCondLst>
                                            </p:cTn>
                                            <p:tgtEl>
                                              <p:spTgt spid="13"/>
                                            </p:tgtEl>
                                            <p:attrNameLst>
                                              <p:attrName>style.visibility</p:attrName>
                                            </p:attrNameLst>
                                          </p:cBhvr>
                                          <p:to>
                                            <p:strVal val="visible"/>
                                          </p:to>
                                        </p:set>
                                        <p:animScale>
                                          <p:cBhvr>
                                            <p:cTn id="23"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13"/>
                                            </p:tgtEl>
                                            <p:attrNameLst>
                                              <p:attrName>ppt_x</p:attrName>
                                              <p:attrName>ppt_y</p:attrName>
                                            </p:attrNameLst>
                                          </p:cBhvr>
                                        </p:animMotion>
                                        <p:animEffect transition="in" filter="fade">
                                          <p:cBhvr>
                                            <p:cTn id="2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9" grpId="1"/>
          <p:bldP spid="13"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a:spLocks/>
          </p:cNvSpPr>
          <p:nvPr/>
        </p:nvSpPr>
        <p:spPr bwMode="auto">
          <a:xfrm>
            <a:off x="204047" y="-27384"/>
            <a:ext cx="8832449" cy="11430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normAutofit/>
          </a:bodyPr>
          <a:lstStyle/>
          <a:p>
            <a:pPr fontAlgn="base">
              <a:spcBef>
                <a:spcPct val="0"/>
              </a:spcBef>
              <a:spcAft>
                <a:spcPct val="0"/>
              </a:spcAft>
              <a:defRPr/>
            </a:pPr>
            <a:r>
              <a:rPr lang="en-US" altLang="zh-CN" sz="3600" b="1" i="1" dirty="0" smtClean="0">
                <a:latin typeface="Times New Roman" panose="02020603050405020304" pitchFamily="18" charset="0"/>
                <a:ea typeface="微软雅黑" pitchFamily="34" charset="-122"/>
                <a:cs typeface="Times New Roman" panose="02020603050405020304" pitchFamily="18" charset="0"/>
              </a:rPr>
              <a:t>Introduction </a:t>
            </a:r>
            <a:endParaRPr lang="zh-CN" altLang="en-US" sz="3600" b="1" i="1" dirty="0">
              <a:latin typeface="Times New Roman" panose="02020603050405020304" pitchFamily="18" charset="0"/>
              <a:ea typeface="微软雅黑" pitchFamily="34" charset="-122"/>
              <a:cs typeface="Times New Roman" panose="02020603050405020304" pitchFamily="18" charset="0"/>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047" y="1412776"/>
            <a:ext cx="3215825" cy="24975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矩形 4"/>
          <p:cNvSpPr>
            <a:spLocks noChangeArrowheads="1"/>
          </p:cNvSpPr>
          <p:nvPr/>
        </p:nvSpPr>
        <p:spPr bwMode="auto">
          <a:xfrm>
            <a:off x="3635896" y="1294165"/>
            <a:ext cx="5329362" cy="501515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ts val="3500"/>
              </a:lnSpc>
              <a:spcAft>
                <a:spcPts val="60"/>
              </a:spcAft>
            </a:pPr>
            <a:r>
              <a:rPr lang="en-US" sz="2400" b="1" i="1" dirty="0">
                <a:latin typeface="Times New Roman" panose="02020603050405020304" pitchFamily="18" charset="0"/>
                <a:cs typeface="Times New Roman" panose="02020603050405020304" pitchFamily="18" charset="0"/>
              </a:rPr>
              <a:t>In general</a:t>
            </a:r>
            <a:r>
              <a:rPr lang="en-US" sz="2400" i="1" dirty="0">
                <a:latin typeface="Times New Roman" panose="02020603050405020304" pitchFamily="18" charset="0"/>
                <a:cs typeface="Times New Roman" panose="02020603050405020304" pitchFamily="18" charset="0"/>
              </a:rPr>
              <a:t>, primary raw materials are </a:t>
            </a:r>
            <a:r>
              <a:rPr lang="en-US" sz="2400" i="1" dirty="0" smtClean="0">
                <a:latin typeface="Times New Roman" panose="02020603050405020304" pitchFamily="18" charset="0"/>
                <a:cs typeface="Times New Roman" panose="02020603050405020304" pitchFamily="18" charset="0"/>
              </a:rPr>
              <a:t>naturally occurring substances that </a:t>
            </a:r>
            <a:r>
              <a:rPr lang="en-US" sz="2400" i="1" dirty="0">
                <a:latin typeface="Times New Roman" panose="02020603050405020304" pitchFamily="18" charset="0"/>
                <a:cs typeface="Times New Roman" panose="02020603050405020304" pitchFamily="18" charset="0"/>
              </a:rPr>
              <a:t>have not been </a:t>
            </a:r>
            <a:r>
              <a:rPr lang="en-US" sz="2400" i="1" dirty="0" smtClean="0">
                <a:latin typeface="Times New Roman" panose="02020603050405020304" pitchFamily="18" charset="0"/>
                <a:cs typeface="Times New Roman" panose="02020603050405020304" pitchFamily="18" charset="0"/>
              </a:rPr>
              <a:t>subjected to </a:t>
            </a:r>
            <a:r>
              <a:rPr lang="en-US" sz="2400" i="1" dirty="0">
                <a:latin typeface="Times New Roman" panose="02020603050405020304" pitchFamily="18" charset="0"/>
                <a:cs typeface="Times New Roman" panose="02020603050405020304" pitchFamily="18" charset="0"/>
              </a:rPr>
              <a:t>chemical changes after being recovered. </a:t>
            </a:r>
            <a:endParaRPr lang="en-US" sz="2400" i="1" dirty="0" smtClean="0">
              <a:latin typeface="Times New Roman" panose="02020603050405020304" pitchFamily="18" charset="0"/>
              <a:cs typeface="Times New Roman" panose="02020603050405020304" pitchFamily="18" charset="0"/>
            </a:endParaRPr>
          </a:p>
          <a:p>
            <a:pPr algn="just">
              <a:lnSpc>
                <a:spcPts val="3500"/>
              </a:lnSpc>
              <a:spcAft>
                <a:spcPts val="60"/>
              </a:spcAft>
            </a:pPr>
            <a:r>
              <a:rPr lang="en-GB" sz="2400" b="1" i="1" dirty="0">
                <a:latin typeface="Times New Roman" panose="02020603050405020304" pitchFamily="18" charset="0"/>
                <a:cs typeface="Times New Roman" panose="02020603050405020304" pitchFamily="18" charset="0"/>
              </a:rPr>
              <a:t>Natural gas and crude oils </a:t>
            </a:r>
            <a:r>
              <a:rPr lang="en-GB" sz="2400" i="1" dirty="0">
                <a:latin typeface="Times New Roman" panose="02020603050405020304" pitchFamily="18" charset="0"/>
                <a:cs typeface="Times New Roman" panose="02020603050405020304" pitchFamily="18" charset="0"/>
              </a:rPr>
              <a:t>are the basic raw materials for the manufacture of petrochemicals.</a:t>
            </a:r>
            <a:endParaRPr lang="en-US" sz="2400" i="1" dirty="0">
              <a:latin typeface="Times New Roman" panose="02020603050405020304" pitchFamily="18" charset="0"/>
              <a:cs typeface="Times New Roman" panose="02020603050405020304" pitchFamily="18" charset="0"/>
            </a:endParaRPr>
          </a:p>
          <a:p>
            <a:pPr>
              <a:lnSpc>
                <a:spcPts val="3500"/>
              </a:lnSpc>
              <a:spcAft>
                <a:spcPts val="60"/>
              </a:spcAft>
            </a:pPr>
            <a:r>
              <a:rPr lang="en-US" sz="2400" b="1" i="1" dirty="0">
                <a:latin typeface="Times New Roman" panose="02020603050405020304" pitchFamily="18" charset="0"/>
                <a:cs typeface="Times New Roman" panose="02020603050405020304" pitchFamily="18" charset="0"/>
              </a:rPr>
              <a:t>Coal, oil shale, and tar sand </a:t>
            </a:r>
            <a:r>
              <a:rPr lang="en-US" sz="2400" i="1" dirty="0">
                <a:latin typeface="Times New Roman" panose="02020603050405020304" pitchFamily="18" charset="0"/>
                <a:cs typeface="Times New Roman" panose="02020603050405020304" pitchFamily="18" charset="0"/>
              </a:rPr>
              <a:t>are complex carbonaceous raw materials</a:t>
            </a:r>
            <a:br>
              <a:rPr lang="en-US" sz="2400" i="1" dirty="0">
                <a:latin typeface="Times New Roman" panose="02020603050405020304" pitchFamily="18" charset="0"/>
                <a:cs typeface="Times New Roman" panose="02020603050405020304" pitchFamily="18" charset="0"/>
              </a:rPr>
            </a:br>
            <a:r>
              <a:rPr lang="en-US" sz="2400" i="1" dirty="0">
                <a:latin typeface="Times New Roman" panose="02020603050405020304" pitchFamily="18" charset="0"/>
                <a:cs typeface="Times New Roman" panose="02020603050405020304" pitchFamily="18" charset="0"/>
              </a:rPr>
              <a:t>and possible future energy and chemical sources </a:t>
            </a:r>
            <a:endParaRPr lang="zh-CN" altLang="en-US" sz="2400" i="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39" y="4005064"/>
            <a:ext cx="3215825" cy="2232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985566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 y="0"/>
            <a:ext cx="9143999" cy="1052736"/>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3600" b="1" i="1" u="sng" spc="-50" dirty="0">
                <a:solidFill>
                  <a:schemeClr val="tx1"/>
                </a:solidFill>
                <a:latin typeface="Times New Roman" panose="02020603050405020304" pitchFamily="18" charset="0"/>
                <a:cs typeface="Times New Roman" panose="02020603050405020304" pitchFamily="18" charset="0"/>
              </a:rPr>
              <a:t>Coal, Oil Shale, Tar Sand and Gas Hydrates</a:t>
            </a:r>
            <a:endParaRPr lang="en-US" sz="3600" b="1" i="1" u="sng" spc="-50" dirty="0">
              <a:solidFill>
                <a:schemeClr val="tx1"/>
              </a:solidFill>
              <a:latin typeface="Times New Roman" panose="02020603050405020304" pitchFamily="18" charset="0"/>
              <a:cs typeface="Times New Roman" panose="02020603050405020304" pitchFamily="18" charset="0"/>
            </a:endParaRPr>
          </a:p>
        </p:txBody>
      </p:sp>
      <p:sp>
        <p:nvSpPr>
          <p:cNvPr id="15" name="Rectangle 7"/>
          <p:cNvSpPr>
            <a:spLocks noChangeArrowheads="1"/>
          </p:cNvSpPr>
          <p:nvPr/>
        </p:nvSpPr>
        <p:spPr bwMode="auto">
          <a:xfrm>
            <a:off x="8285189" y="5786454"/>
            <a:ext cx="215900" cy="71438"/>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endParaRPr lang="zh-CN" altLang="en-US">
              <a:solidFill>
                <a:prstClr val="black"/>
              </a:solidFill>
              <a:latin typeface="微软雅黑"/>
              <a:ea typeface="微软雅黑"/>
            </a:endParaRPr>
          </a:p>
        </p:txBody>
      </p:sp>
      <p:sp>
        <p:nvSpPr>
          <p:cNvPr id="23" name="矩形 4"/>
          <p:cNvSpPr>
            <a:spLocks noChangeArrowheads="1"/>
          </p:cNvSpPr>
          <p:nvPr/>
        </p:nvSpPr>
        <p:spPr bwMode="auto">
          <a:xfrm>
            <a:off x="107504" y="1268760"/>
            <a:ext cx="9036495" cy="528606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GB" sz="2500" b="1" dirty="0">
                <a:latin typeface="Times New Roman" panose="02020603050405020304" pitchFamily="18" charset="0"/>
                <a:cs typeface="Times New Roman" panose="02020603050405020304" pitchFamily="18" charset="0"/>
              </a:rPr>
              <a:t>Coal, oil shale, and tar sand </a:t>
            </a:r>
            <a:r>
              <a:rPr lang="en-GB" sz="2500" dirty="0">
                <a:latin typeface="Times New Roman" panose="02020603050405020304" pitchFamily="18" charset="0"/>
                <a:cs typeface="Times New Roman" panose="02020603050405020304" pitchFamily="18" charset="0"/>
              </a:rPr>
              <a:t>are carbonaceous materials that can serve as future energy and chemical sources when oil and gas are consumed. The H/C ratio of these materials is lower than in most crude oils. As solids or semi-solids, they are not easy to handle or to use as fuels, compared to crude oils. In addition, most of these materials have high </a:t>
            </a:r>
            <a:r>
              <a:rPr lang="en-GB" sz="2500" b="1" dirty="0">
                <a:latin typeface="Times New Roman" panose="02020603050405020304" pitchFamily="18" charset="0"/>
                <a:cs typeface="Times New Roman" panose="02020603050405020304" pitchFamily="18" charset="0"/>
              </a:rPr>
              <a:t>sulphur</a:t>
            </a:r>
            <a:r>
              <a:rPr lang="en-GB" sz="2500" dirty="0">
                <a:latin typeface="Times New Roman" panose="02020603050405020304" pitchFamily="18" charset="0"/>
                <a:cs typeface="Times New Roman" panose="02020603050405020304" pitchFamily="18" charset="0"/>
              </a:rPr>
              <a:t> and/or </a:t>
            </a:r>
            <a:r>
              <a:rPr lang="en-GB" sz="2500" b="1" dirty="0">
                <a:latin typeface="Times New Roman" panose="02020603050405020304" pitchFamily="18" charset="0"/>
                <a:cs typeface="Times New Roman" panose="02020603050405020304" pitchFamily="18" charset="0"/>
              </a:rPr>
              <a:t>nitrogen</a:t>
            </a:r>
            <a:r>
              <a:rPr lang="en-GB" sz="2500" dirty="0">
                <a:latin typeface="Times New Roman" panose="02020603050405020304" pitchFamily="18" charset="0"/>
                <a:cs typeface="Times New Roman" panose="02020603050405020304" pitchFamily="18" charset="0"/>
              </a:rPr>
              <a:t> contents, which require extensive processing. Changing these materials into hydrocarbon liquids or gaseous fuels is possible but </a:t>
            </a:r>
            <a:r>
              <a:rPr lang="en-GB" sz="2500" b="1" dirty="0">
                <a:latin typeface="Times New Roman" panose="02020603050405020304" pitchFamily="18" charset="0"/>
                <a:cs typeface="Times New Roman" panose="02020603050405020304" pitchFamily="18" charset="0"/>
              </a:rPr>
              <a:t>expensive</a:t>
            </a:r>
            <a:r>
              <a:rPr lang="en-GB" sz="2500" dirty="0">
                <a:latin typeface="Times New Roman" panose="02020603050405020304" pitchFamily="18" charset="0"/>
                <a:cs typeface="Times New Roman" panose="02020603050405020304" pitchFamily="18" charset="0"/>
              </a:rPr>
              <a:t>. The following briefly discusses these alternative energy and chemical sources.</a:t>
            </a:r>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2927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1000"/>
                                        <p:tgtEl>
                                          <p:spTgt spid="1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1000"/>
                                        <p:tgtEl>
                                          <p:spTgt spid="15"/>
                                        </p:tgtEl>
                                      </p:cBhvr>
                                    </p:animEffec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9"/>
          <p:cNvSpPr/>
          <p:nvPr/>
        </p:nvSpPr>
        <p:spPr>
          <a:xfrm>
            <a:off x="161552" y="3658128"/>
            <a:ext cx="5237500" cy="708535"/>
          </a:xfrm>
          <a:custGeom>
            <a:avLst/>
            <a:gdLst/>
            <a:ahLst/>
            <a:cxnLst/>
            <a:rect l="l" t="t" r="r" b="b"/>
            <a:pathLst>
              <a:path w="5328592" h="1184630">
                <a:moveTo>
                  <a:pt x="4176464" y="0"/>
                </a:moveTo>
                <a:cubicBezTo>
                  <a:pt x="4812767" y="0"/>
                  <a:pt x="5328592" y="515825"/>
                  <a:pt x="5328592" y="1152128"/>
                </a:cubicBezTo>
                <a:lnTo>
                  <a:pt x="5326951" y="1184630"/>
                </a:lnTo>
                <a:lnTo>
                  <a:pt x="3025977" y="1184630"/>
                </a:lnTo>
                <a:cubicBezTo>
                  <a:pt x="3024487" y="1173855"/>
                  <a:pt x="3024336" y="1163009"/>
                  <a:pt x="3024336" y="1152128"/>
                </a:cubicBezTo>
                <a:lnTo>
                  <a:pt x="93304" y="1152128"/>
                </a:lnTo>
                <a:cubicBezTo>
                  <a:pt x="41774" y="1152128"/>
                  <a:pt x="0" y="1110354"/>
                  <a:pt x="0" y="1058824"/>
                </a:cubicBezTo>
                <a:lnTo>
                  <a:pt x="0" y="685619"/>
                </a:lnTo>
                <a:cubicBezTo>
                  <a:pt x="0" y="634089"/>
                  <a:pt x="41774" y="592315"/>
                  <a:pt x="93304" y="592315"/>
                </a:cubicBezTo>
                <a:lnTo>
                  <a:pt x="3169856" y="592315"/>
                </a:lnTo>
                <a:cubicBezTo>
                  <a:pt x="3366222" y="238884"/>
                  <a:pt x="3743446" y="0"/>
                  <a:pt x="4176464" y="0"/>
                </a:cubicBezTo>
                <a:close/>
              </a:path>
            </a:pathLst>
          </a:cu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sz="1350"/>
          </a:p>
        </p:txBody>
      </p:sp>
      <p:sp>
        <p:nvSpPr>
          <p:cNvPr id="10" name="圆角矩形 8"/>
          <p:cNvSpPr/>
          <p:nvPr/>
        </p:nvSpPr>
        <p:spPr>
          <a:xfrm>
            <a:off x="3707903" y="4342294"/>
            <a:ext cx="5328593" cy="671895"/>
          </a:xfrm>
          <a:custGeom>
            <a:avLst/>
            <a:gdLst/>
            <a:ahLst/>
            <a:cxnLst/>
            <a:rect l="l" t="t" r="r" b="b"/>
            <a:pathLst>
              <a:path w="5328592" h="1184630">
                <a:moveTo>
                  <a:pt x="1641" y="0"/>
                </a:moveTo>
                <a:lnTo>
                  <a:pt x="2037520" y="0"/>
                </a:lnTo>
                <a:lnTo>
                  <a:pt x="2302615" y="0"/>
                </a:lnTo>
                <a:lnTo>
                  <a:pt x="5235288" y="0"/>
                </a:lnTo>
                <a:cubicBezTo>
                  <a:pt x="5286818" y="0"/>
                  <a:pt x="5328592" y="41774"/>
                  <a:pt x="5328592" y="93304"/>
                </a:cubicBezTo>
                <a:lnTo>
                  <a:pt x="5328592" y="466509"/>
                </a:lnTo>
                <a:cubicBezTo>
                  <a:pt x="5328592" y="518039"/>
                  <a:pt x="5286818" y="559813"/>
                  <a:pt x="5235288" y="559813"/>
                </a:cubicBezTo>
                <a:lnTo>
                  <a:pt x="2175732" y="559813"/>
                </a:lnTo>
                <a:cubicBezTo>
                  <a:pt x="1985125" y="931086"/>
                  <a:pt x="1598235" y="1184630"/>
                  <a:pt x="1152128" y="1184630"/>
                </a:cubicBezTo>
                <a:cubicBezTo>
                  <a:pt x="515825" y="1184630"/>
                  <a:pt x="0" y="668805"/>
                  <a:pt x="0" y="32502"/>
                </a:cubicBezTo>
                <a:cubicBezTo>
                  <a:pt x="0" y="21621"/>
                  <a:pt x="151" y="10775"/>
                  <a:pt x="1641" y="0"/>
                </a:cubicBezTo>
                <a:close/>
              </a:path>
            </a:pathLst>
          </a:cu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sz="1350"/>
          </a:p>
        </p:txBody>
      </p:sp>
      <p:sp>
        <p:nvSpPr>
          <p:cNvPr id="11" name="椭圆 1"/>
          <p:cNvSpPr/>
          <p:nvPr/>
        </p:nvSpPr>
        <p:spPr>
          <a:xfrm>
            <a:off x="3887616" y="3694766"/>
            <a:ext cx="1296086" cy="671897"/>
          </a:xfrm>
          <a:custGeom>
            <a:avLst/>
            <a:gdLst/>
            <a:ahLst/>
            <a:cxnLst/>
            <a:rect l="l" t="t" r="r" b="b"/>
            <a:pathLst>
              <a:path w="2304256" h="1184630">
                <a:moveTo>
                  <a:pt x="1152128" y="0"/>
                </a:moveTo>
                <a:cubicBezTo>
                  <a:pt x="1788431" y="0"/>
                  <a:pt x="2304256" y="515825"/>
                  <a:pt x="2304256" y="1152128"/>
                </a:cubicBezTo>
                <a:lnTo>
                  <a:pt x="2302615" y="1184630"/>
                </a:lnTo>
                <a:lnTo>
                  <a:pt x="1641" y="1184630"/>
                </a:lnTo>
                <a:cubicBezTo>
                  <a:pt x="151" y="1173855"/>
                  <a:pt x="0" y="1163009"/>
                  <a:pt x="0" y="1152128"/>
                </a:cubicBezTo>
                <a:cubicBezTo>
                  <a:pt x="0" y="515825"/>
                  <a:pt x="515825" y="0"/>
                  <a:pt x="1152128" y="0"/>
                </a:cubicBezTo>
                <a:close/>
              </a:path>
            </a:pathLst>
          </a:cu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sz="1350"/>
          </a:p>
        </p:txBody>
      </p:sp>
      <p:sp>
        <p:nvSpPr>
          <p:cNvPr id="13" name="椭圆 1"/>
          <p:cNvSpPr/>
          <p:nvPr/>
        </p:nvSpPr>
        <p:spPr>
          <a:xfrm flipV="1">
            <a:off x="3887616" y="4342294"/>
            <a:ext cx="1296086" cy="492190"/>
          </a:xfrm>
          <a:custGeom>
            <a:avLst/>
            <a:gdLst>
              <a:gd name="connsiteX0" fmla="*/ 1641 w 2304256"/>
              <a:gd name="connsiteY0" fmla="*/ 1184630 h 1297172"/>
              <a:gd name="connsiteX1" fmla="*/ 0 w 2304256"/>
              <a:gd name="connsiteY1" fmla="*/ 1152128 h 1297172"/>
              <a:gd name="connsiteX2" fmla="*/ 1152128 w 2304256"/>
              <a:gd name="connsiteY2" fmla="*/ 0 h 1297172"/>
              <a:gd name="connsiteX3" fmla="*/ 2304256 w 2304256"/>
              <a:gd name="connsiteY3" fmla="*/ 1152128 h 1297172"/>
              <a:gd name="connsiteX4" fmla="*/ 2302615 w 2304256"/>
              <a:gd name="connsiteY4" fmla="*/ 1184630 h 1297172"/>
              <a:gd name="connsiteX5" fmla="*/ 114183 w 2304256"/>
              <a:gd name="connsiteY5" fmla="*/ 1297172 h 1297172"/>
              <a:gd name="connsiteX0" fmla="*/ 1641 w 2304256"/>
              <a:gd name="connsiteY0" fmla="*/ 1184630 h 1184630"/>
              <a:gd name="connsiteX1" fmla="*/ 0 w 2304256"/>
              <a:gd name="connsiteY1" fmla="*/ 1152128 h 1184630"/>
              <a:gd name="connsiteX2" fmla="*/ 1152128 w 2304256"/>
              <a:gd name="connsiteY2" fmla="*/ 0 h 1184630"/>
              <a:gd name="connsiteX3" fmla="*/ 2304256 w 2304256"/>
              <a:gd name="connsiteY3" fmla="*/ 1152128 h 1184630"/>
              <a:gd name="connsiteX4" fmla="*/ 2302615 w 2304256"/>
              <a:gd name="connsiteY4" fmla="*/ 1184630 h 1184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4256" h="1184630">
                <a:moveTo>
                  <a:pt x="1641" y="1184630"/>
                </a:moveTo>
                <a:cubicBezTo>
                  <a:pt x="151" y="1173855"/>
                  <a:pt x="0" y="1163009"/>
                  <a:pt x="0" y="1152128"/>
                </a:cubicBezTo>
                <a:cubicBezTo>
                  <a:pt x="0" y="515825"/>
                  <a:pt x="515825" y="0"/>
                  <a:pt x="1152128" y="0"/>
                </a:cubicBezTo>
                <a:cubicBezTo>
                  <a:pt x="1788431" y="0"/>
                  <a:pt x="2304256" y="515825"/>
                  <a:pt x="2304256" y="1152128"/>
                </a:cubicBezTo>
                <a:lnTo>
                  <a:pt x="2302615" y="1184630"/>
                </a:lnTo>
              </a:path>
            </a:pathLst>
          </a:cu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sp>
        <p:nvSpPr>
          <p:cNvPr id="14" name="椭圆 13"/>
          <p:cNvSpPr/>
          <p:nvPr/>
        </p:nvSpPr>
        <p:spPr>
          <a:xfrm>
            <a:off x="4139953" y="4005064"/>
            <a:ext cx="792088" cy="566942"/>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TextBox 11"/>
          <p:cNvSpPr txBox="1"/>
          <p:nvPr/>
        </p:nvSpPr>
        <p:spPr>
          <a:xfrm>
            <a:off x="161552" y="4572006"/>
            <a:ext cx="3510713" cy="1446550"/>
          </a:xfrm>
          <a:prstGeom prst="rect">
            <a:avLst/>
          </a:prstGeom>
          <a:noFill/>
        </p:spPr>
        <p:txBody>
          <a:bodyPr wrap="square" rtlCol="0">
            <a:spAutoFit/>
          </a:bodyPr>
          <a:lstStyle/>
          <a:p>
            <a:pPr algn="just"/>
            <a:r>
              <a:rPr lang="en-GB" sz="1400" dirty="0">
                <a:latin typeface="Times New Roman" panose="02020603050405020304" pitchFamily="18" charset="0"/>
                <a:cs typeface="Times New Roman" panose="02020603050405020304" pitchFamily="18" charset="0"/>
              </a:rPr>
              <a:t>This gas mixture could be used as a fuel or as a synthesis gas mixture for the production of fuels and chemicals via a Fischer </a:t>
            </a:r>
            <a:r>
              <a:rPr lang="en-GB" sz="1400" dirty="0" err="1">
                <a:latin typeface="Times New Roman" panose="02020603050405020304" pitchFamily="18" charset="0"/>
                <a:cs typeface="Times New Roman" panose="02020603050405020304" pitchFamily="18" charset="0"/>
              </a:rPr>
              <a:t>Tropsch</a:t>
            </a:r>
            <a:r>
              <a:rPr lang="en-GB" sz="1400" dirty="0">
                <a:latin typeface="Times New Roman" panose="02020603050405020304" pitchFamily="18" charset="0"/>
                <a:cs typeface="Times New Roman" panose="02020603050405020304" pitchFamily="18" charset="0"/>
              </a:rPr>
              <a:t> synthesis route. This process is operative in South Africa for the production of hydrocarbon fuels</a:t>
            </a:r>
            <a:r>
              <a:rPr lang="en-GB" dirty="0"/>
              <a:t>.</a:t>
            </a:r>
            <a:endParaRPr lang="en-US" dirty="0"/>
          </a:p>
        </p:txBody>
      </p:sp>
      <p:sp>
        <p:nvSpPr>
          <p:cNvPr id="18" name="TextBox 13"/>
          <p:cNvSpPr txBox="1"/>
          <p:nvPr/>
        </p:nvSpPr>
        <p:spPr>
          <a:xfrm>
            <a:off x="5399052" y="2620203"/>
            <a:ext cx="3637445" cy="1744901"/>
          </a:xfrm>
          <a:prstGeom prst="rect">
            <a:avLst/>
          </a:prstGeom>
          <a:noFill/>
        </p:spPr>
        <p:txBody>
          <a:bodyPr wrap="square" rtlCol="0">
            <a:spAutoFit/>
          </a:bodyPr>
          <a:lstStyle/>
          <a:p>
            <a:pPr algn="just">
              <a:lnSpc>
                <a:spcPct val="130000"/>
              </a:lnSpc>
            </a:pPr>
            <a:r>
              <a:rPr lang="en-GB" sz="1400" dirty="0">
                <a:latin typeface="Times New Roman" panose="02020603050405020304" pitchFamily="18" charset="0"/>
                <a:cs typeface="Times New Roman" panose="02020603050405020304" pitchFamily="18" charset="0"/>
              </a:rPr>
              <a:t>Extensive research was done to change coal to liquid hydrocarbons. However, coal-derived hydrocarbons are more expensive than crude oils. Another way to use coal is through gasification to a fuel gas mixture of CO and H2 (medium Btu gas).</a:t>
            </a:r>
            <a:endParaRPr lang="en-US" altLang="zh-CN" sz="1050" dirty="0">
              <a:solidFill>
                <a:schemeClr val="tx1">
                  <a:lumMod val="65000"/>
                  <a:lumOff val="35000"/>
                </a:schemeClr>
              </a:solidFill>
              <a:latin typeface="Times New Roman" panose="02020603050405020304" pitchFamily="18" charset="0"/>
              <a:ea typeface="微软雅黑" pitchFamily="34" charset="-122"/>
              <a:cs typeface="Times New Roman" panose="02020603050405020304" pitchFamily="18" charset="0"/>
            </a:endParaRPr>
          </a:p>
        </p:txBody>
      </p:sp>
      <p:sp>
        <p:nvSpPr>
          <p:cNvPr id="5" name="矩形 4"/>
          <p:cNvSpPr/>
          <p:nvPr/>
        </p:nvSpPr>
        <p:spPr>
          <a:xfrm>
            <a:off x="161552" y="1196752"/>
            <a:ext cx="8459843" cy="1569660"/>
          </a:xfrm>
          <a:prstGeom prst="rect">
            <a:avLst/>
          </a:prstGeom>
        </p:spPr>
        <p:txBody>
          <a:bodyPr wrap="square">
            <a:spAutoFit/>
          </a:bodyPr>
          <a:lstStyle/>
          <a:p>
            <a:pPr algn="just"/>
            <a:r>
              <a:rPr lang="en-GB" sz="2400" b="1" i="1" dirty="0">
                <a:latin typeface="Times New Roman" panose="02020603050405020304" pitchFamily="18" charset="0"/>
                <a:cs typeface="Times New Roman" panose="02020603050405020304" pitchFamily="18" charset="0"/>
              </a:rPr>
              <a:t>Coal</a:t>
            </a:r>
            <a:r>
              <a:rPr lang="en-GB" sz="2400" dirty="0">
                <a:latin typeface="Times New Roman" panose="02020603050405020304" pitchFamily="18" charset="0"/>
                <a:cs typeface="Times New Roman" panose="02020603050405020304" pitchFamily="18" charset="0"/>
              </a:rPr>
              <a:t> is a natural combustible rock composed of an organic heterogeneous substance contaminated with variable amounts of inorganic compounds. Most coal reserves are concentrated in North America, Europe, and China.</a:t>
            </a:r>
            <a:endParaRPr lang="en-US" sz="2400" dirty="0">
              <a:latin typeface="Times New Roman" panose="02020603050405020304" pitchFamily="18" charset="0"/>
              <a:cs typeface="Times New Roman" panose="02020603050405020304" pitchFamily="18" charset="0"/>
            </a:endParaRPr>
          </a:p>
        </p:txBody>
      </p:sp>
      <p:sp>
        <p:nvSpPr>
          <p:cNvPr id="20" name="Rectangle 2"/>
          <p:cNvSpPr>
            <a:spLocks noChangeArrowheads="1"/>
          </p:cNvSpPr>
          <p:nvPr/>
        </p:nvSpPr>
        <p:spPr bwMode="auto">
          <a:xfrm>
            <a:off x="-1" y="0"/>
            <a:ext cx="9143999" cy="1052736"/>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3600" b="1" i="1" u="sng" spc="-50" dirty="0" smtClean="0">
                <a:solidFill>
                  <a:schemeClr val="tx1"/>
                </a:solidFill>
                <a:latin typeface="Times New Roman" panose="02020603050405020304" pitchFamily="18" charset="0"/>
                <a:cs typeface="Times New Roman" panose="02020603050405020304" pitchFamily="18" charset="0"/>
              </a:rPr>
              <a:t>Coal</a:t>
            </a:r>
            <a:endParaRPr lang="en-US" sz="3600" b="1" i="1" u="sng" spc="-5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7396608"/>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 presetClass="entr" presetSubtype="1" fill="hold" grpId="0" nodeType="afterEffect" p14:presetBounceEnd="64000">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14:bounceEnd="64000">
                                          <p:cBhvr additive="base">
                                            <p:cTn id="13" dur="500" fill="hold"/>
                                            <p:tgtEl>
                                              <p:spTgt spid="18"/>
                                            </p:tgtEl>
                                            <p:attrNameLst>
                                              <p:attrName>ppt_x</p:attrName>
                                            </p:attrNameLst>
                                          </p:cBhvr>
                                          <p:tavLst>
                                            <p:tav tm="0">
                                              <p:val>
                                                <p:strVal val="#ppt_x"/>
                                              </p:val>
                                            </p:tav>
                                            <p:tav tm="100000">
                                              <p:val>
                                                <p:strVal val="#ppt_x"/>
                                              </p:val>
                                            </p:tav>
                                          </p:tavLst>
                                        </p:anim>
                                        <p:anim calcmode="lin" valueType="num" p14:bounceEnd="64000">
                                          <p:cBhvr additive="base">
                                            <p:cTn id="14" dur="500" fill="hold"/>
                                            <p:tgtEl>
                                              <p:spTgt spid="18"/>
                                            </p:tgtEl>
                                            <p:attrNameLst>
                                              <p:attrName>ppt_y</p:attrName>
                                            </p:attrNameLst>
                                          </p:cBhvr>
                                          <p:tavLst>
                                            <p:tav tm="0">
                                              <p:val>
                                                <p:strVal val="0-#ppt_h/2"/>
                                              </p:val>
                                            </p:tav>
                                            <p:tav tm="100000">
                                              <p:val>
                                                <p:strVal val="#ppt_y"/>
                                              </p:val>
                                            </p:tav>
                                          </p:tavLst>
                                        </p:anim>
                                      </p:childTnLst>
                                    </p:cTn>
                                  </p:par>
                                  <p:par>
                                    <p:cTn id="15" presetID="2" presetClass="entr" presetSubtype="4" fill="hold" grpId="0" nodeType="withEffect" p14:presetBounceEnd="64000">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14:bounceEnd="64000">
                                          <p:cBhvr additive="base">
                                            <p:cTn id="17" dur="500" fill="hold"/>
                                            <p:tgtEl>
                                              <p:spTgt spid="16"/>
                                            </p:tgtEl>
                                            <p:attrNameLst>
                                              <p:attrName>ppt_x</p:attrName>
                                            </p:attrNameLst>
                                          </p:cBhvr>
                                          <p:tavLst>
                                            <p:tav tm="0">
                                              <p:val>
                                                <p:strVal val="#ppt_x"/>
                                              </p:val>
                                            </p:tav>
                                            <p:tav tm="100000">
                                              <p:val>
                                                <p:strVal val="#ppt_x"/>
                                              </p:val>
                                            </p:tav>
                                          </p:tavLst>
                                        </p:anim>
                                        <p:anim calcmode="lin" valueType="num" p14:bounceEnd="64000">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12" presetClass="entr" presetSubtype="4"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slide(fromBottom)">
                                          <p:cBhvr>
                                            <p:cTn id="2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5" grpId="0"/>
          <p:bldP spid="20"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0-#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12" presetClass="entr" presetSubtype="4"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slide(fromBottom)">
                                          <p:cBhvr>
                                            <p:cTn id="2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5" grpId="0"/>
          <p:bldP spid="20" grpId="0" animBg="1"/>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 y="0"/>
            <a:ext cx="9143999" cy="1052736"/>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3600" b="1" i="1" u="sng" spc="-50" dirty="0" smtClean="0">
                <a:solidFill>
                  <a:schemeClr val="tx1"/>
                </a:solidFill>
                <a:latin typeface="Times New Roman" panose="02020603050405020304" pitchFamily="18" charset="0"/>
                <a:cs typeface="Times New Roman" panose="02020603050405020304" pitchFamily="18" charset="0"/>
              </a:rPr>
              <a:t>Oil Shale</a:t>
            </a:r>
            <a:endParaRPr lang="en-US" sz="3600" b="1" i="1" u="sng" spc="-50" dirty="0">
              <a:solidFill>
                <a:schemeClr val="tx1"/>
              </a:solidFill>
              <a:latin typeface="Times New Roman" panose="02020603050405020304" pitchFamily="18" charset="0"/>
              <a:cs typeface="Times New Roman" panose="02020603050405020304" pitchFamily="18" charset="0"/>
            </a:endParaRPr>
          </a:p>
        </p:txBody>
      </p:sp>
      <p:sp>
        <p:nvSpPr>
          <p:cNvPr id="15" name="Rectangle 7"/>
          <p:cNvSpPr>
            <a:spLocks noChangeArrowheads="1"/>
          </p:cNvSpPr>
          <p:nvPr/>
        </p:nvSpPr>
        <p:spPr bwMode="auto">
          <a:xfrm>
            <a:off x="8285189" y="5786454"/>
            <a:ext cx="215900" cy="71438"/>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endParaRPr lang="zh-CN" altLang="en-US">
              <a:solidFill>
                <a:prstClr val="black"/>
              </a:solidFill>
              <a:latin typeface="微软雅黑"/>
              <a:ea typeface="微软雅黑"/>
            </a:endParaRPr>
          </a:p>
        </p:txBody>
      </p:sp>
      <p:sp>
        <p:nvSpPr>
          <p:cNvPr id="23" name="矩形 4"/>
          <p:cNvSpPr>
            <a:spLocks noChangeArrowheads="1"/>
          </p:cNvSpPr>
          <p:nvPr/>
        </p:nvSpPr>
        <p:spPr bwMode="auto">
          <a:xfrm>
            <a:off x="107504" y="1268760"/>
            <a:ext cx="9036495" cy="156966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GB" sz="2400" b="1" dirty="0">
                <a:latin typeface="Times New Roman" panose="02020603050405020304" pitchFamily="18" charset="0"/>
                <a:cs typeface="Times New Roman" panose="02020603050405020304" pitchFamily="18" charset="0"/>
              </a:rPr>
              <a:t>Oil shale </a:t>
            </a:r>
            <a:r>
              <a:rPr lang="en-GB" sz="2400" dirty="0">
                <a:latin typeface="Times New Roman" panose="02020603050405020304" pitchFamily="18" charset="0"/>
                <a:cs typeface="Times New Roman" panose="02020603050405020304" pitchFamily="18" charset="0"/>
              </a:rPr>
              <a:t>is a low-permeable rock made of inorganic material interspersed with a high-molecular weight organic substance called “Kerogen.” Heating the shale rock produces an oily substance with a complex structure.</a:t>
            </a:r>
            <a:endParaRPr lang="en-US" sz="2400" dirty="0">
              <a:latin typeface="Times New Roman" panose="02020603050405020304" pitchFamily="18" charset="0"/>
              <a:cs typeface="Times New Roman" panose="02020603050405020304" pitchFamily="18" charset="0"/>
            </a:endParaRPr>
          </a:p>
        </p:txBody>
      </p:sp>
      <p:sp>
        <p:nvSpPr>
          <p:cNvPr id="5" name="Rectangle 2"/>
          <p:cNvSpPr>
            <a:spLocks noChangeArrowheads="1"/>
          </p:cNvSpPr>
          <p:nvPr/>
        </p:nvSpPr>
        <p:spPr bwMode="auto">
          <a:xfrm>
            <a:off x="-4937" y="3140968"/>
            <a:ext cx="9143999" cy="1052736"/>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3600" b="1" i="1" u="sng" spc="-50" dirty="0">
                <a:solidFill>
                  <a:schemeClr val="tx1"/>
                </a:solidFill>
                <a:latin typeface="Times New Roman" panose="02020603050405020304" pitchFamily="18" charset="0"/>
                <a:cs typeface="Times New Roman" panose="02020603050405020304" pitchFamily="18" charset="0"/>
              </a:rPr>
              <a:t>Tar Sand</a:t>
            </a:r>
            <a:endParaRPr lang="en-US" sz="3600" b="1" i="1" u="sng" spc="-50" dirty="0">
              <a:solidFill>
                <a:schemeClr val="tx1"/>
              </a:solidFill>
              <a:latin typeface="Times New Roman" panose="02020603050405020304" pitchFamily="18" charset="0"/>
              <a:cs typeface="Times New Roman" panose="02020603050405020304" pitchFamily="18" charset="0"/>
            </a:endParaRPr>
          </a:p>
        </p:txBody>
      </p:sp>
      <p:sp>
        <p:nvSpPr>
          <p:cNvPr id="2" name="Rectangle 1"/>
          <p:cNvSpPr/>
          <p:nvPr/>
        </p:nvSpPr>
        <p:spPr>
          <a:xfrm>
            <a:off x="107504" y="4496252"/>
            <a:ext cx="9031558" cy="221599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1000"/>
              </a:spcAft>
            </a:pPr>
            <a:r>
              <a:rPr lang="en-GB" sz="2400" b="1" dirty="0">
                <a:latin typeface="Times New Roman" panose="02020603050405020304" pitchFamily="18" charset="0"/>
                <a:cs typeface="Times New Roman" panose="02020603050405020304" pitchFamily="18" charset="0"/>
              </a:rPr>
              <a:t>Tar sands (oil sands) </a:t>
            </a:r>
            <a:r>
              <a:rPr lang="en-GB" sz="2400" dirty="0">
                <a:latin typeface="Times New Roman" panose="02020603050405020304" pitchFamily="18" charset="0"/>
                <a:cs typeface="Times New Roman" panose="02020603050405020304" pitchFamily="18" charset="0"/>
              </a:rPr>
              <a:t>are large deposits of sand saturated with bitumen and water. Tar sand deposits are commonly found at or near the earth’s surface entrapped in large sedimentary basins. Large accumulations of tar sand deposits are few. About 98% of all world tar sand is found in seven large tar </a:t>
            </a:r>
            <a:r>
              <a:rPr lang="en-GB" sz="2400" dirty="0" smtClean="0">
                <a:latin typeface="Times New Roman" panose="02020603050405020304" pitchFamily="18" charset="0"/>
                <a:cs typeface="Times New Roman" panose="02020603050405020304" pitchFamily="18" charset="0"/>
              </a:rPr>
              <a:t>deposits.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44607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1000"/>
                                        <p:tgtEl>
                                          <p:spTgt spid="1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1000"/>
                                        <p:tgtEl>
                                          <p:spTgt spid="15"/>
                                        </p:tgtEl>
                                      </p:cBhvr>
                                    </p:animEffec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1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slide(fromBottom)">
                                      <p:cBhvr>
                                        <p:cTn id="19" dur="1000"/>
                                        <p:tgtEl>
                                          <p:spTgt spid="5"/>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3" grpId="0" animBg="1"/>
      <p:bldP spid="5" grpId="0" animBg="1"/>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 y="0"/>
            <a:ext cx="9143999" cy="1052736"/>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lIns="91426" tIns="45713" rIns="91426" bIns="45713" anchor="ctr"/>
          <a:lstStyle/>
          <a:p>
            <a:r>
              <a:rPr lang="en-GB" sz="3600" b="1" i="1" u="sng" spc="-50" dirty="0" smtClean="0">
                <a:solidFill>
                  <a:schemeClr val="tx1"/>
                </a:solidFill>
                <a:latin typeface="Times New Roman" panose="02020603050405020304" pitchFamily="18" charset="0"/>
                <a:cs typeface="Times New Roman" panose="02020603050405020304" pitchFamily="18" charset="0"/>
              </a:rPr>
              <a:t>Gas </a:t>
            </a:r>
            <a:r>
              <a:rPr lang="en-GB" sz="3600" b="1" i="1" u="sng" spc="-50" dirty="0">
                <a:solidFill>
                  <a:schemeClr val="tx1"/>
                </a:solidFill>
                <a:latin typeface="Times New Roman" panose="02020603050405020304" pitchFamily="18" charset="0"/>
                <a:cs typeface="Times New Roman" panose="02020603050405020304" pitchFamily="18" charset="0"/>
              </a:rPr>
              <a:t>Hydrates</a:t>
            </a:r>
            <a:endParaRPr lang="en-US" sz="3600" b="1" i="1" u="sng" spc="-50" dirty="0">
              <a:solidFill>
                <a:schemeClr val="tx1"/>
              </a:solidFill>
              <a:latin typeface="Times New Roman" panose="02020603050405020304" pitchFamily="18" charset="0"/>
              <a:cs typeface="Times New Roman" panose="02020603050405020304" pitchFamily="18" charset="0"/>
            </a:endParaRPr>
          </a:p>
        </p:txBody>
      </p:sp>
      <p:sp>
        <p:nvSpPr>
          <p:cNvPr id="15" name="Rectangle 7"/>
          <p:cNvSpPr>
            <a:spLocks noChangeArrowheads="1"/>
          </p:cNvSpPr>
          <p:nvPr/>
        </p:nvSpPr>
        <p:spPr bwMode="auto">
          <a:xfrm>
            <a:off x="8285189" y="5786454"/>
            <a:ext cx="215900" cy="71438"/>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endParaRPr lang="zh-CN" altLang="en-US">
              <a:solidFill>
                <a:prstClr val="black"/>
              </a:solidFill>
              <a:latin typeface="微软雅黑"/>
              <a:ea typeface="微软雅黑"/>
            </a:endParaRPr>
          </a:p>
        </p:txBody>
      </p:sp>
      <p:sp>
        <p:nvSpPr>
          <p:cNvPr id="23" name="矩形 4"/>
          <p:cNvSpPr>
            <a:spLocks noChangeArrowheads="1"/>
          </p:cNvSpPr>
          <p:nvPr/>
        </p:nvSpPr>
        <p:spPr bwMode="auto">
          <a:xfrm>
            <a:off x="107505" y="1334373"/>
            <a:ext cx="8856984" cy="5262979"/>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GB" sz="2800" b="1" dirty="0">
                <a:latin typeface="Times New Roman" panose="02020603050405020304" pitchFamily="18" charset="0"/>
                <a:cs typeface="Times New Roman" panose="02020603050405020304" pitchFamily="18" charset="0"/>
              </a:rPr>
              <a:t>Gas hydrates </a:t>
            </a:r>
            <a:r>
              <a:rPr lang="en-GB" sz="2800" dirty="0">
                <a:latin typeface="Times New Roman" panose="02020603050405020304" pitchFamily="18" charset="0"/>
                <a:cs typeface="Times New Roman" panose="02020603050405020304" pitchFamily="18" charset="0"/>
              </a:rPr>
              <a:t>are an ice-like material which is constituted of methane molecules encaged in a cluster of water molecules and held together by hydrogen bonds. This material occurs in large underground deposits found beneath the ocean floor on continental margins and in places north of the Arctic Circle such as Siberia. It is estimated that gas hydrate deposits contain twice as much carbon as all other fossil fuels on earth.</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71066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1000"/>
                                        <p:tgtEl>
                                          <p:spTgt spid="1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1000"/>
                                        <p:tgtEl>
                                          <p:spTgt spid="15"/>
                                        </p:tgtEl>
                                      </p:cBhvr>
                                    </p:animEffec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a:grpSpLocks/>
          </p:cNvGrpSpPr>
          <p:nvPr/>
        </p:nvGrpSpPr>
        <p:grpSpPr bwMode="auto">
          <a:xfrm>
            <a:off x="1068908" y="4149080"/>
            <a:ext cx="7175500" cy="2536652"/>
            <a:chOff x="1092200" y="4094525"/>
            <a:chExt cx="7264937" cy="3095625"/>
          </a:xfrm>
        </p:grpSpPr>
        <p:pic>
          <p:nvPicPr>
            <p:cNvPr id="14369" name="Picture 4" descr="C:\Documents and Settings\Administrator\桌面\问号-3D小人\问号-3D小人\问号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200" y="4094525"/>
              <a:ext cx="4127500" cy="3095625"/>
            </a:xfrm>
            <a:prstGeom prst="rect">
              <a:avLst/>
            </a:prstGeom>
            <a:ln/>
          </p:spPr>
          <p:style>
            <a:lnRef idx="2">
              <a:schemeClr val="accent1"/>
            </a:lnRef>
            <a:fillRef idx="1">
              <a:schemeClr val="lt1"/>
            </a:fillRef>
            <a:effectRef idx="0">
              <a:schemeClr val="accent1"/>
            </a:effectRef>
            <a:fontRef idx="minor">
              <a:schemeClr val="dk1"/>
            </a:fontRef>
          </p:style>
        </p:pic>
        <p:sp>
          <p:nvSpPr>
            <p:cNvPr id="14370" name="矩形 23"/>
            <p:cNvSpPr>
              <a:spLocks noChangeArrowheads="1"/>
            </p:cNvSpPr>
            <p:nvPr/>
          </p:nvSpPr>
          <p:spPr bwMode="auto">
            <a:xfrm>
              <a:off x="4786929" y="4796135"/>
              <a:ext cx="3570208" cy="923330"/>
            </a:xfrm>
            <a:prstGeom prst="rect">
              <a:avLst/>
            </a:prstGeom>
            <a:ln/>
          </p:spPr>
          <p:style>
            <a:lnRef idx="2">
              <a:schemeClr val="accent1"/>
            </a:lnRef>
            <a:fillRef idx="1">
              <a:schemeClr val="lt1"/>
            </a:fillRef>
            <a:effectRef idx="0">
              <a:schemeClr val="accent1"/>
            </a:effectRef>
            <a:fontRef idx="minor">
              <a:schemeClr val="dk1"/>
            </a:fontRef>
          </p:style>
          <p:txBody>
            <a:bodyPr wrap="none">
              <a:spAutoFit/>
            </a:bodyPr>
            <a:lstStyle>
              <a:lvl1pPr>
                <a:defRPr sz="1600">
                  <a:solidFill>
                    <a:schemeClr val="tx1"/>
                  </a:solidFill>
                  <a:latin typeface="Times New Roman" panose="02020603050405020304" pitchFamily="18" charset="0"/>
                  <a:ea typeface="宋体" panose="02010600030101010101" pitchFamily="2" charset="-122"/>
                </a:defRPr>
              </a:lvl1pPr>
              <a:lvl2pPr marL="742950" indent="-285750">
                <a:defRPr sz="1600">
                  <a:solidFill>
                    <a:schemeClr val="tx1"/>
                  </a:solidFill>
                  <a:latin typeface="Times New Roman" panose="02020603050405020304" pitchFamily="18" charset="0"/>
                  <a:ea typeface="宋体" panose="02010600030101010101" pitchFamily="2" charset="-122"/>
                </a:defRPr>
              </a:lvl2pPr>
              <a:lvl3pPr marL="1143000" indent="-228600">
                <a:defRPr sz="1600">
                  <a:solidFill>
                    <a:schemeClr val="tx1"/>
                  </a:solidFill>
                  <a:latin typeface="Times New Roman" panose="02020603050405020304" pitchFamily="18" charset="0"/>
                  <a:ea typeface="宋体" panose="02010600030101010101" pitchFamily="2" charset="-122"/>
                </a:defRPr>
              </a:lvl3pPr>
              <a:lvl4pPr marL="1600200" indent="-228600">
                <a:defRPr sz="1600">
                  <a:solidFill>
                    <a:schemeClr val="tx1"/>
                  </a:solidFill>
                  <a:latin typeface="Times New Roman" panose="02020603050405020304" pitchFamily="18" charset="0"/>
                  <a:ea typeface="宋体" panose="02010600030101010101" pitchFamily="2" charset="-122"/>
                </a:defRPr>
              </a:lvl4pPr>
              <a:lvl5pPr marL="2057400" indent="-228600">
                <a:defRPr sz="16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ea typeface="宋体" panose="02010600030101010101" pitchFamily="2" charset="-122"/>
                </a:defRPr>
              </a:lvl9pPr>
            </a:lstStyle>
            <a:p>
              <a:r>
                <a:rPr lang="en-US" altLang="zh-CN" sz="5400" b="1">
                  <a:solidFill>
                    <a:srgbClr val="FF0000"/>
                  </a:solidFill>
                  <a:latin typeface="Arial Black" panose="020B0A04020102020204" pitchFamily="34" charset="0"/>
                  <a:ea typeface="微软雅黑" panose="020B0503020204020204" pitchFamily="34" charset="-122"/>
                  <a:cs typeface="Arial" panose="020B0604020202020204" pitchFamily="34" charset="0"/>
                </a:rPr>
                <a:t>Question</a:t>
              </a:r>
              <a:endParaRPr lang="zh-CN" altLang="en-US" sz="5400" b="1">
                <a:solidFill>
                  <a:srgbClr val="FF0000"/>
                </a:solidFill>
                <a:latin typeface="Arial Black" panose="020B0A04020102020204" pitchFamily="34" charset="0"/>
                <a:ea typeface="微软雅黑" panose="020B0503020204020204" pitchFamily="34" charset="-122"/>
                <a:cs typeface="Arial" panose="020B0604020202020204" pitchFamily="34" charset="0"/>
              </a:endParaRPr>
            </a:p>
          </p:txBody>
        </p:sp>
      </p:grpSp>
      <p:cxnSp>
        <p:nvCxnSpPr>
          <p:cNvPr id="22" name="直接连接符 21"/>
          <p:cNvCxnSpPr/>
          <p:nvPr/>
        </p:nvCxnSpPr>
        <p:spPr>
          <a:xfrm>
            <a:off x="-228600" y="1752600"/>
            <a:ext cx="1905000" cy="0"/>
          </a:xfrm>
          <a:prstGeom prst="line">
            <a:avLst/>
          </a:prstGeom>
          <a:ln w="254000">
            <a:solidFill>
              <a:srgbClr val="D387F5"/>
            </a:solidFill>
          </a:ln>
        </p:spPr>
        <p:style>
          <a:lnRef idx="1">
            <a:schemeClr val="accent1"/>
          </a:lnRef>
          <a:fillRef idx="0">
            <a:schemeClr val="accent1"/>
          </a:fillRef>
          <a:effectRef idx="0">
            <a:schemeClr val="accent1"/>
          </a:effectRef>
          <a:fontRef idx="minor">
            <a:schemeClr val="tx1"/>
          </a:fontRef>
        </p:style>
      </p:cxnSp>
      <p:sp>
        <p:nvSpPr>
          <p:cNvPr id="25" name="下箭头 24"/>
          <p:cNvSpPr/>
          <p:nvPr/>
        </p:nvSpPr>
        <p:spPr>
          <a:xfrm>
            <a:off x="1447800" y="1752600"/>
            <a:ext cx="228600" cy="228600"/>
          </a:xfrm>
          <a:prstGeom prst="downArrow">
            <a:avLst/>
          </a:prstGeom>
          <a:solidFill>
            <a:srgbClr val="D387F5"/>
          </a:solidFill>
          <a:ln>
            <a:solidFill>
              <a:srgbClr val="D387F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39" name="直接连接符 38"/>
          <p:cNvCxnSpPr/>
          <p:nvPr/>
        </p:nvCxnSpPr>
        <p:spPr>
          <a:xfrm>
            <a:off x="1562100" y="1905000"/>
            <a:ext cx="0" cy="990600"/>
          </a:xfrm>
          <a:prstGeom prst="line">
            <a:avLst/>
          </a:prstGeom>
          <a:ln w="38100">
            <a:solidFill>
              <a:srgbClr val="D387F5"/>
            </a:solidFill>
          </a:ln>
        </p:spPr>
        <p:style>
          <a:lnRef idx="1">
            <a:schemeClr val="accent1"/>
          </a:lnRef>
          <a:fillRef idx="0">
            <a:schemeClr val="accent1"/>
          </a:fillRef>
          <a:effectRef idx="0">
            <a:schemeClr val="accent1"/>
          </a:effectRef>
          <a:fontRef idx="minor">
            <a:schemeClr val="tx1"/>
          </a:fontRef>
        </p:style>
      </p:cxnSp>
      <p:sp>
        <p:nvSpPr>
          <p:cNvPr id="46" name="同心圆 45"/>
          <p:cNvSpPr/>
          <p:nvPr/>
        </p:nvSpPr>
        <p:spPr>
          <a:xfrm>
            <a:off x="1181100" y="3191470"/>
            <a:ext cx="762000" cy="762000"/>
          </a:xfrm>
          <a:prstGeom prst="donut">
            <a:avLst>
              <a:gd name="adj" fmla="val 7090"/>
            </a:avLst>
          </a:prstGeom>
          <a:solidFill>
            <a:srgbClr val="D387F5"/>
          </a:solidFill>
          <a:effectLst>
            <a:glow rad="101600">
              <a:srgbClr val="00B05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schemeClr val="tx1"/>
              </a:solidFill>
            </a:endParaRPr>
          </a:p>
        </p:txBody>
      </p:sp>
      <p:sp>
        <p:nvSpPr>
          <p:cNvPr id="47" name="矩形 46"/>
          <p:cNvSpPr>
            <a:spLocks noChangeArrowheads="1"/>
          </p:cNvSpPr>
          <p:nvPr/>
        </p:nvSpPr>
        <p:spPr bwMode="auto">
          <a:xfrm>
            <a:off x="443314" y="3139380"/>
            <a:ext cx="2223686" cy="92333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defRPr/>
            </a:pPr>
            <a:r>
              <a:rPr lang="en-US" altLang="zh-CN" sz="5400" b="1" dirty="0" smtClean="0">
                <a:gradFill flip="none" rotWithShape="1">
                  <a:gsLst>
                    <a:gs pos="15000">
                      <a:srgbClr val="D387F5"/>
                    </a:gs>
                    <a:gs pos="88000">
                      <a:srgbClr val="D387F5"/>
                    </a:gs>
                    <a:gs pos="50000">
                      <a:srgbClr val="00B050"/>
                    </a:gs>
                  </a:gsLst>
                  <a:lin ang="5400000" scaled="1"/>
                  <a:tileRect/>
                </a:gradFill>
                <a:ea typeface="微软雅黑" panose="020B0503020204020204" pitchFamily="34" charset="-122"/>
                <a:cs typeface="Arial" panose="020B0604020202020204" pitchFamily="34" charset="0"/>
              </a:rPr>
              <a:t>Thank</a:t>
            </a:r>
            <a:endParaRPr lang="zh-CN" altLang="en-US" sz="1800" dirty="0" smtClean="0">
              <a:gradFill flip="none" rotWithShape="1">
                <a:gsLst>
                  <a:gs pos="15000">
                    <a:srgbClr val="D387F5"/>
                  </a:gs>
                  <a:gs pos="88000">
                    <a:srgbClr val="D387F5"/>
                  </a:gs>
                  <a:gs pos="50000">
                    <a:srgbClr val="00B050"/>
                  </a:gs>
                </a:gsLst>
                <a:lin ang="5400000" scaled="1"/>
                <a:tileRect/>
              </a:gradFill>
              <a:cs typeface="Arial" panose="020B0604020202020204" pitchFamily="34" charset="0"/>
            </a:endParaRPr>
          </a:p>
        </p:txBody>
      </p:sp>
      <p:cxnSp>
        <p:nvCxnSpPr>
          <p:cNvPr id="54" name="直接连接符 53"/>
          <p:cNvCxnSpPr/>
          <p:nvPr/>
        </p:nvCxnSpPr>
        <p:spPr>
          <a:xfrm>
            <a:off x="1651000" y="1752600"/>
            <a:ext cx="1778000" cy="0"/>
          </a:xfrm>
          <a:prstGeom prst="line">
            <a:avLst/>
          </a:prstGeom>
          <a:ln w="254000">
            <a:solidFill>
              <a:srgbClr val="3CB44A"/>
            </a:solidFill>
          </a:ln>
        </p:spPr>
        <p:style>
          <a:lnRef idx="1">
            <a:schemeClr val="accent1"/>
          </a:lnRef>
          <a:fillRef idx="0">
            <a:schemeClr val="accent1"/>
          </a:fillRef>
          <a:effectRef idx="0">
            <a:schemeClr val="accent1"/>
          </a:effectRef>
          <a:fontRef idx="minor">
            <a:schemeClr val="tx1"/>
          </a:fontRef>
        </p:style>
      </p:cxnSp>
      <p:sp>
        <p:nvSpPr>
          <p:cNvPr id="55" name="下箭头 54"/>
          <p:cNvSpPr/>
          <p:nvPr/>
        </p:nvSpPr>
        <p:spPr>
          <a:xfrm>
            <a:off x="3200400" y="1752600"/>
            <a:ext cx="228600" cy="228600"/>
          </a:xfrm>
          <a:prstGeom prst="downArrow">
            <a:avLst/>
          </a:prstGeom>
          <a:solidFill>
            <a:srgbClr val="00B050"/>
          </a:solidFill>
          <a:ln>
            <a:solidFill>
              <a:srgbClr val="3CB44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56" name="直接连接符 55"/>
          <p:cNvCxnSpPr/>
          <p:nvPr/>
        </p:nvCxnSpPr>
        <p:spPr>
          <a:xfrm>
            <a:off x="3314700" y="1905000"/>
            <a:ext cx="0" cy="990600"/>
          </a:xfrm>
          <a:prstGeom prst="line">
            <a:avLst/>
          </a:prstGeom>
          <a:ln w="38100">
            <a:solidFill>
              <a:srgbClr val="3CB44A"/>
            </a:solidFill>
          </a:ln>
        </p:spPr>
        <p:style>
          <a:lnRef idx="1">
            <a:schemeClr val="accent1"/>
          </a:lnRef>
          <a:fillRef idx="0">
            <a:schemeClr val="accent1"/>
          </a:fillRef>
          <a:effectRef idx="0">
            <a:schemeClr val="accent1"/>
          </a:effectRef>
          <a:fontRef idx="minor">
            <a:schemeClr val="tx1"/>
          </a:fontRef>
        </p:style>
      </p:cxnSp>
      <p:sp>
        <p:nvSpPr>
          <p:cNvPr id="57" name="同心圆 56"/>
          <p:cNvSpPr/>
          <p:nvPr/>
        </p:nvSpPr>
        <p:spPr>
          <a:xfrm>
            <a:off x="2933700" y="3191470"/>
            <a:ext cx="762000" cy="762000"/>
          </a:xfrm>
          <a:prstGeom prst="donut">
            <a:avLst>
              <a:gd name="adj" fmla="val 7090"/>
            </a:avLst>
          </a:prstGeom>
          <a:solidFill>
            <a:srgbClr val="00B050"/>
          </a:solidFill>
          <a:effectLst>
            <a:glow rad="101600">
              <a:srgbClr val="D387F5">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schemeClr val="tx1"/>
              </a:solidFill>
            </a:endParaRPr>
          </a:p>
        </p:txBody>
      </p:sp>
      <p:sp>
        <p:nvSpPr>
          <p:cNvPr id="58" name="矩形 57"/>
          <p:cNvSpPr>
            <a:spLocks noChangeArrowheads="1"/>
          </p:cNvSpPr>
          <p:nvPr/>
        </p:nvSpPr>
        <p:spPr bwMode="auto">
          <a:xfrm>
            <a:off x="2622828" y="3139380"/>
            <a:ext cx="1415772" cy="923330"/>
          </a:xfrm>
          <a:prstGeom prst="rect">
            <a:avLst/>
          </a:prstGeom>
          <a:noFill/>
          <a:ln>
            <a:noFill/>
          </a:ln>
          <a:extLst/>
        </p:spPr>
        <p:txBody>
          <a:bodyPr wrap="none">
            <a:spAutoFit/>
          </a:bodyPr>
          <a:lstStyle/>
          <a:p>
            <a:pPr>
              <a:defRPr/>
            </a:pPr>
            <a:r>
              <a:rPr lang="en-US" altLang="zh-CN" sz="5400" b="1" dirty="0">
                <a:gradFill flip="none" rotWithShape="1">
                  <a:gsLst>
                    <a:gs pos="15000">
                      <a:srgbClr val="D387F5"/>
                    </a:gs>
                    <a:gs pos="88000">
                      <a:srgbClr val="D387F5"/>
                    </a:gs>
                    <a:gs pos="50000">
                      <a:srgbClr val="00B050"/>
                    </a:gs>
                  </a:gsLst>
                  <a:lin ang="5400000" scaled="1"/>
                  <a:tileRect/>
                </a:gradFill>
                <a:latin typeface="Arial" panose="020B0604020202020204" pitchFamily="34" charset="0"/>
                <a:ea typeface="微软雅黑" panose="020B0503020204020204" pitchFamily="34" charset="-122"/>
                <a:cs typeface="Arial" panose="020B0604020202020204" pitchFamily="34" charset="0"/>
              </a:rPr>
              <a:t>you</a:t>
            </a:r>
            <a:endParaRPr lang="zh-CN" altLang="en-US" sz="5400" b="1" dirty="0">
              <a:gradFill flip="none" rotWithShape="1">
                <a:gsLst>
                  <a:gs pos="15000">
                    <a:srgbClr val="D387F5"/>
                  </a:gs>
                  <a:gs pos="88000">
                    <a:srgbClr val="D387F5"/>
                  </a:gs>
                  <a:gs pos="50000">
                    <a:srgbClr val="00B050"/>
                  </a:gs>
                </a:gsLst>
                <a:lin ang="5400000" scaled="1"/>
                <a:tileRect/>
              </a:gradFill>
              <a:latin typeface="Arial" panose="020B0604020202020204" pitchFamily="34" charset="0"/>
              <a:ea typeface="微软雅黑" panose="020B0503020204020204" pitchFamily="34" charset="-122"/>
              <a:cs typeface="Arial" panose="020B0604020202020204" pitchFamily="34" charset="0"/>
            </a:endParaRPr>
          </a:p>
        </p:txBody>
      </p:sp>
      <p:cxnSp>
        <p:nvCxnSpPr>
          <p:cNvPr id="59" name="直接连接符 58"/>
          <p:cNvCxnSpPr/>
          <p:nvPr/>
        </p:nvCxnSpPr>
        <p:spPr>
          <a:xfrm>
            <a:off x="3429000" y="1752600"/>
            <a:ext cx="1536700" cy="0"/>
          </a:xfrm>
          <a:prstGeom prst="line">
            <a:avLst/>
          </a:prstGeom>
          <a:ln w="254000">
            <a:solidFill>
              <a:srgbClr val="D387F5"/>
            </a:solidFill>
          </a:ln>
        </p:spPr>
        <p:style>
          <a:lnRef idx="1">
            <a:schemeClr val="accent1"/>
          </a:lnRef>
          <a:fillRef idx="0">
            <a:schemeClr val="accent1"/>
          </a:fillRef>
          <a:effectRef idx="0">
            <a:schemeClr val="accent1"/>
          </a:effectRef>
          <a:fontRef idx="minor">
            <a:schemeClr val="tx1"/>
          </a:fontRef>
        </p:style>
      </p:cxnSp>
      <p:sp>
        <p:nvSpPr>
          <p:cNvPr id="60" name="下箭头 59"/>
          <p:cNvSpPr/>
          <p:nvPr/>
        </p:nvSpPr>
        <p:spPr>
          <a:xfrm>
            <a:off x="4724400" y="1752600"/>
            <a:ext cx="228600" cy="228600"/>
          </a:xfrm>
          <a:prstGeom prst="downArrow">
            <a:avLst/>
          </a:prstGeom>
          <a:solidFill>
            <a:srgbClr val="D387F5"/>
          </a:solidFill>
          <a:ln>
            <a:solidFill>
              <a:srgbClr val="D387F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61" name="直接连接符 60"/>
          <p:cNvCxnSpPr/>
          <p:nvPr/>
        </p:nvCxnSpPr>
        <p:spPr>
          <a:xfrm>
            <a:off x="4838700" y="1905000"/>
            <a:ext cx="0" cy="990600"/>
          </a:xfrm>
          <a:prstGeom prst="line">
            <a:avLst/>
          </a:prstGeom>
          <a:ln w="38100">
            <a:solidFill>
              <a:srgbClr val="D387F5"/>
            </a:solidFill>
          </a:ln>
        </p:spPr>
        <p:style>
          <a:lnRef idx="1">
            <a:schemeClr val="accent1"/>
          </a:lnRef>
          <a:fillRef idx="0">
            <a:schemeClr val="accent1"/>
          </a:fillRef>
          <a:effectRef idx="0">
            <a:schemeClr val="accent1"/>
          </a:effectRef>
          <a:fontRef idx="minor">
            <a:schemeClr val="tx1"/>
          </a:fontRef>
        </p:style>
      </p:cxnSp>
      <p:sp>
        <p:nvSpPr>
          <p:cNvPr id="62" name="同心圆 61"/>
          <p:cNvSpPr/>
          <p:nvPr/>
        </p:nvSpPr>
        <p:spPr>
          <a:xfrm>
            <a:off x="4457700" y="3191470"/>
            <a:ext cx="762000" cy="762000"/>
          </a:xfrm>
          <a:prstGeom prst="donut">
            <a:avLst>
              <a:gd name="adj" fmla="val 7090"/>
            </a:avLst>
          </a:prstGeom>
          <a:solidFill>
            <a:srgbClr val="D387F5"/>
          </a:solidFill>
          <a:effectLst>
            <a:glow rad="101600">
              <a:srgbClr val="00B05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schemeClr val="tx1"/>
              </a:solidFill>
            </a:endParaRPr>
          </a:p>
        </p:txBody>
      </p:sp>
      <p:sp>
        <p:nvSpPr>
          <p:cNvPr id="66" name="矩形 65"/>
          <p:cNvSpPr>
            <a:spLocks noChangeArrowheads="1"/>
          </p:cNvSpPr>
          <p:nvPr/>
        </p:nvSpPr>
        <p:spPr bwMode="auto">
          <a:xfrm>
            <a:off x="4302204" y="3191470"/>
            <a:ext cx="1107996" cy="923330"/>
          </a:xfrm>
          <a:prstGeom prst="rect">
            <a:avLst/>
          </a:prstGeom>
          <a:noFill/>
          <a:ln>
            <a:noFill/>
          </a:ln>
          <a:extLst/>
        </p:spPr>
        <p:txBody>
          <a:bodyPr wrap="none">
            <a:spAutoFit/>
          </a:bodyPr>
          <a:lstStyle/>
          <a:p>
            <a:pPr>
              <a:defRPr/>
            </a:pPr>
            <a:r>
              <a:rPr lang="en-US" altLang="zh-CN" sz="5400" b="1" dirty="0">
                <a:gradFill flip="none" rotWithShape="1">
                  <a:gsLst>
                    <a:gs pos="15000">
                      <a:srgbClr val="D387F5"/>
                    </a:gs>
                    <a:gs pos="88000">
                      <a:srgbClr val="D387F5"/>
                    </a:gs>
                    <a:gs pos="50000">
                      <a:srgbClr val="00B050"/>
                    </a:gs>
                  </a:gsLst>
                  <a:lin ang="5400000" scaled="1"/>
                  <a:tileRect/>
                </a:gradFill>
                <a:latin typeface="Arial" panose="020B0604020202020204" pitchFamily="34" charset="0"/>
                <a:ea typeface="微软雅黑" panose="020B0503020204020204" pitchFamily="34" charset="-122"/>
                <a:cs typeface="Arial" panose="020B0604020202020204" pitchFamily="34" charset="0"/>
              </a:rPr>
              <a:t>for</a:t>
            </a:r>
            <a:endParaRPr lang="zh-CN" altLang="en-US" sz="5400" b="1" dirty="0">
              <a:gradFill flip="none" rotWithShape="1">
                <a:gsLst>
                  <a:gs pos="15000">
                    <a:srgbClr val="D387F5"/>
                  </a:gs>
                  <a:gs pos="88000">
                    <a:srgbClr val="D387F5"/>
                  </a:gs>
                  <a:gs pos="50000">
                    <a:srgbClr val="00B050"/>
                  </a:gs>
                </a:gsLst>
                <a:lin ang="5400000" scaled="1"/>
                <a:tileRect/>
              </a:gradFill>
              <a:latin typeface="Arial" panose="020B0604020202020204" pitchFamily="34" charset="0"/>
              <a:ea typeface="微软雅黑" panose="020B0503020204020204" pitchFamily="34" charset="-122"/>
              <a:cs typeface="Arial" panose="020B0604020202020204" pitchFamily="34" charset="0"/>
            </a:endParaRPr>
          </a:p>
        </p:txBody>
      </p:sp>
      <p:cxnSp>
        <p:nvCxnSpPr>
          <p:cNvPr id="67" name="直接连接符 66"/>
          <p:cNvCxnSpPr/>
          <p:nvPr/>
        </p:nvCxnSpPr>
        <p:spPr>
          <a:xfrm>
            <a:off x="4965700" y="1752600"/>
            <a:ext cx="2197100" cy="0"/>
          </a:xfrm>
          <a:prstGeom prst="line">
            <a:avLst/>
          </a:prstGeom>
          <a:ln w="254000">
            <a:solidFill>
              <a:srgbClr val="3CB44A"/>
            </a:solidFill>
          </a:ln>
        </p:spPr>
        <p:style>
          <a:lnRef idx="1">
            <a:schemeClr val="accent1"/>
          </a:lnRef>
          <a:fillRef idx="0">
            <a:schemeClr val="accent1"/>
          </a:fillRef>
          <a:effectRef idx="0">
            <a:schemeClr val="accent1"/>
          </a:effectRef>
          <a:fontRef idx="minor">
            <a:schemeClr val="tx1"/>
          </a:fontRef>
        </p:style>
      </p:cxnSp>
      <p:sp>
        <p:nvSpPr>
          <p:cNvPr id="68" name="下箭头 67"/>
          <p:cNvSpPr/>
          <p:nvPr/>
        </p:nvSpPr>
        <p:spPr>
          <a:xfrm>
            <a:off x="6934200" y="1752600"/>
            <a:ext cx="228600" cy="228600"/>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cxnSp>
        <p:nvCxnSpPr>
          <p:cNvPr id="69" name="直接连接符 68"/>
          <p:cNvCxnSpPr/>
          <p:nvPr/>
        </p:nvCxnSpPr>
        <p:spPr>
          <a:xfrm>
            <a:off x="7048500" y="1905000"/>
            <a:ext cx="0" cy="990600"/>
          </a:xfrm>
          <a:prstGeom prst="line">
            <a:avLst/>
          </a:prstGeom>
          <a:ln w="38100">
            <a:solidFill>
              <a:srgbClr val="3CB44A"/>
            </a:solidFill>
          </a:ln>
        </p:spPr>
        <p:style>
          <a:lnRef idx="1">
            <a:schemeClr val="accent1"/>
          </a:lnRef>
          <a:fillRef idx="0">
            <a:schemeClr val="accent1"/>
          </a:fillRef>
          <a:effectRef idx="0">
            <a:schemeClr val="accent1"/>
          </a:effectRef>
          <a:fontRef idx="minor">
            <a:schemeClr val="tx1"/>
          </a:fontRef>
        </p:style>
      </p:cxnSp>
      <p:sp>
        <p:nvSpPr>
          <p:cNvPr id="70" name="同心圆 69"/>
          <p:cNvSpPr/>
          <p:nvPr/>
        </p:nvSpPr>
        <p:spPr>
          <a:xfrm>
            <a:off x="6667924" y="3191470"/>
            <a:ext cx="762000" cy="762000"/>
          </a:xfrm>
          <a:prstGeom prst="donut">
            <a:avLst>
              <a:gd name="adj" fmla="val 7090"/>
            </a:avLst>
          </a:prstGeom>
          <a:solidFill>
            <a:srgbClr val="00B050"/>
          </a:solidFill>
          <a:effectLst>
            <a:glow rad="101600">
              <a:srgbClr val="D387F5">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schemeClr val="tx1"/>
              </a:solidFill>
            </a:endParaRPr>
          </a:p>
        </p:txBody>
      </p:sp>
      <p:sp>
        <p:nvSpPr>
          <p:cNvPr id="71" name="矩形 70"/>
          <p:cNvSpPr>
            <a:spLocks noChangeArrowheads="1"/>
          </p:cNvSpPr>
          <p:nvPr/>
        </p:nvSpPr>
        <p:spPr bwMode="auto">
          <a:xfrm>
            <a:off x="5562600" y="3148905"/>
            <a:ext cx="3031599" cy="923330"/>
          </a:xfrm>
          <a:prstGeom prst="rect">
            <a:avLst/>
          </a:prstGeom>
          <a:noFill/>
          <a:ln>
            <a:noFill/>
          </a:ln>
          <a:extLst/>
        </p:spPr>
        <p:txBody>
          <a:bodyPr wrap="none">
            <a:spAutoFit/>
          </a:bodyPr>
          <a:lstStyle/>
          <a:p>
            <a:pPr>
              <a:defRPr/>
            </a:pPr>
            <a:r>
              <a:rPr lang="en-US" altLang="zh-CN" sz="5400" b="1" dirty="0">
                <a:gradFill flip="none" rotWithShape="1">
                  <a:gsLst>
                    <a:gs pos="15000">
                      <a:srgbClr val="D387F5"/>
                    </a:gs>
                    <a:gs pos="88000">
                      <a:srgbClr val="D387F5"/>
                    </a:gs>
                    <a:gs pos="50000">
                      <a:srgbClr val="00B050"/>
                    </a:gs>
                  </a:gsLst>
                  <a:lin ang="5400000" scaled="1"/>
                  <a:tileRect/>
                </a:gradFill>
                <a:latin typeface="Arial" panose="020B0604020202020204" pitchFamily="34" charset="0"/>
                <a:ea typeface="微软雅黑" panose="020B0503020204020204" pitchFamily="34" charset="-122"/>
                <a:cs typeface="Arial" panose="020B0604020202020204" pitchFamily="34" charset="0"/>
              </a:rPr>
              <a:t>listening</a:t>
            </a:r>
            <a:endParaRPr lang="zh-CN" altLang="en-US" sz="5400" b="1" dirty="0">
              <a:gradFill flip="none" rotWithShape="1">
                <a:gsLst>
                  <a:gs pos="15000">
                    <a:srgbClr val="D387F5"/>
                  </a:gs>
                  <a:gs pos="88000">
                    <a:srgbClr val="D387F5"/>
                  </a:gs>
                  <a:gs pos="50000">
                    <a:srgbClr val="00B050"/>
                  </a:gs>
                </a:gsLst>
                <a:lin ang="5400000" scaled="1"/>
                <a:tileRect/>
              </a:gradFill>
              <a:latin typeface="Arial" panose="020B0604020202020204" pitchFamily="34" charset="0"/>
              <a:ea typeface="微软雅黑" panose="020B0503020204020204" pitchFamily="34" charset="-122"/>
              <a:cs typeface="Arial" panose="020B0604020202020204" pitchFamily="34" charset="0"/>
            </a:endParaRPr>
          </a:p>
        </p:txBody>
      </p:sp>
      <p:cxnSp>
        <p:nvCxnSpPr>
          <p:cNvPr id="78" name="直接连接符 77"/>
          <p:cNvCxnSpPr/>
          <p:nvPr/>
        </p:nvCxnSpPr>
        <p:spPr>
          <a:xfrm>
            <a:off x="7162800" y="1752600"/>
            <a:ext cx="2209800" cy="0"/>
          </a:xfrm>
          <a:prstGeom prst="line">
            <a:avLst/>
          </a:prstGeom>
          <a:ln w="254000">
            <a:solidFill>
              <a:srgbClr val="D387F5"/>
            </a:solidFill>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402"/>
            <a:ext cx="9144000" cy="1672531"/>
          </a:xfrm>
          <a:prstGeom prst="rect">
            <a:avLst/>
          </a:prstGeom>
        </p:spPr>
      </p:pic>
    </p:spTree>
    <p:extLst>
      <p:ext uri="{BB962C8B-B14F-4D97-AF65-F5344CB8AC3E}">
        <p14:creationId xmlns:p14="http://schemas.microsoft.com/office/powerpoint/2010/main" val="1864588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200"/>
                                        <p:tgtEl>
                                          <p:spTgt spid="22"/>
                                        </p:tgtEl>
                                      </p:cBhvr>
                                    </p:animEffect>
                                  </p:childTnLst>
                                </p:cTn>
                              </p:par>
                            </p:childTnLst>
                          </p:cTn>
                        </p:par>
                        <p:par>
                          <p:cTn id="8" fill="hold" nodeType="afterGroup">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200"/>
                                        <p:tgtEl>
                                          <p:spTgt spid="25"/>
                                        </p:tgtEl>
                                      </p:cBhvr>
                                    </p:animEffect>
                                  </p:childTnLst>
                                </p:cTn>
                              </p:par>
                              <p:par>
                                <p:cTn id="12" presetID="10" presetClass="entr" presetSubtype="0" fill="hold" nodeType="with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fade">
                                      <p:cBhvr>
                                        <p:cTn id="14" dur="200"/>
                                        <p:tgtEl>
                                          <p:spTgt spid="46"/>
                                        </p:tgtEl>
                                      </p:cBhvr>
                                    </p:animEffect>
                                  </p:childTnLst>
                                </p:cTn>
                              </p:par>
                              <p:par>
                                <p:cTn id="15" presetID="42" presetClass="path" presetSubtype="0" fill="hold" nodeType="withEffect">
                                  <p:stCondLst>
                                    <p:cond delay="0"/>
                                  </p:stCondLst>
                                  <p:childTnLst>
                                    <p:animMotion origin="layout" path="M -3.33333E-6 -3.33333E-6 L -3.33333E-6 -0.25069 " pathEditMode="relative" rAng="0" ptsTypes="AA">
                                      <p:cBhvr>
                                        <p:cTn id="16" dur="100" fill="hold"/>
                                        <p:tgtEl>
                                          <p:spTgt spid="46"/>
                                        </p:tgtEl>
                                        <p:attrNameLst>
                                          <p:attrName>ppt_x</p:attrName>
                                          <p:attrName>ppt_y</p:attrName>
                                        </p:attrNameLst>
                                      </p:cBhvr>
                                      <p:rCtr x="0" y="-12546"/>
                                    </p:animMotion>
                                  </p:childTnLst>
                                </p:cTn>
                              </p:par>
                            </p:childTnLst>
                          </p:cTn>
                        </p:par>
                        <p:par>
                          <p:cTn id="17" fill="hold" nodeType="afterGroup">
                            <p:stCondLst>
                              <p:cond delay="400"/>
                            </p:stCondLst>
                            <p:childTnLst>
                              <p:par>
                                <p:cTn id="18" presetID="42" presetClass="path" presetSubtype="0" fill="hold" nodeType="afterEffect">
                                  <p:stCondLst>
                                    <p:cond delay="0"/>
                                  </p:stCondLst>
                                  <p:childTnLst>
                                    <p:animMotion origin="layout" path="M -3.33333E-6 -0.25069 L -3.33333E-6 -0.00069 " pathEditMode="relative" rAng="0" ptsTypes="AA">
                                      <p:cBhvr>
                                        <p:cTn id="19" dur="300" fill="hold"/>
                                        <p:tgtEl>
                                          <p:spTgt spid="46"/>
                                        </p:tgtEl>
                                        <p:attrNameLst>
                                          <p:attrName>ppt_x</p:attrName>
                                          <p:attrName>ppt_y</p:attrName>
                                        </p:attrNameLst>
                                      </p:cBhvr>
                                      <p:rCtr x="0" y="12500"/>
                                    </p:animMotion>
                                  </p:childTnLst>
                                </p:cTn>
                              </p:par>
                              <p:par>
                                <p:cTn id="20" presetID="22" presetClass="entr" presetSubtype="1"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up)">
                                      <p:cBhvr>
                                        <p:cTn id="22" dur="300"/>
                                        <p:tgtEl>
                                          <p:spTgt spid="39"/>
                                        </p:tgtEl>
                                      </p:cBhvr>
                                    </p:animEffect>
                                  </p:childTnLst>
                                </p:cTn>
                              </p:par>
                            </p:childTnLst>
                          </p:cTn>
                        </p:par>
                        <p:par>
                          <p:cTn id="23" fill="hold" nodeType="afterGroup">
                            <p:stCondLst>
                              <p:cond delay="700"/>
                            </p:stCondLst>
                            <p:childTnLst>
                              <p:par>
                                <p:cTn id="24" presetID="10" presetClass="entr" presetSubtype="0" fill="hold" nodeType="after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100"/>
                                        <p:tgtEl>
                                          <p:spTgt spid="47"/>
                                        </p:tgtEl>
                                      </p:cBhvr>
                                    </p:animEffect>
                                  </p:childTnLst>
                                </p:cTn>
                              </p:par>
                              <p:par>
                                <p:cTn id="27" presetID="42" presetClass="path" presetSubtype="0" fill="hold" nodeType="withEffect">
                                  <p:stCondLst>
                                    <p:cond delay="0"/>
                                  </p:stCondLst>
                                  <p:childTnLst>
                                    <p:animMotion origin="layout" path="M -3.33333E-6 -3.33333E-6 L -3.33333E-6 0.08264 " pathEditMode="relative" rAng="0" ptsTypes="AA">
                                      <p:cBhvr>
                                        <p:cTn id="28" dur="200" fill="hold"/>
                                        <p:tgtEl>
                                          <p:spTgt spid="46"/>
                                        </p:tgtEl>
                                        <p:attrNameLst>
                                          <p:attrName>ppt_x</p:attrName>
                                          <p:attrName>ppt_y</p:attrName>
                                        </p:attrNameLst>
                                      </p:cBhvr>
                                      <p:rCtr x="0" y="4120"/>
                                    </p:animMotion>
                                  </p:childTnLst>
                                </p:cTn>
                              </p:par>
                            </p:childTnLst>
                          </p:cTn>
                        </p:par>
                        <p:par>
                          <p:cTn id="29" fill="hold" nodeType="afterGroup">
                            <p:stCondLst>
                              <p:cond delay="900"/>
                            </p:stCondLst>
                            <p:childTnLst>
                              <p:par>
                                <p:cTn id="30" presetID="1" presetClass="exit" presetSubtype="0" fill="hold" nodeType="afterEffect">
                                  <p:stCondLst>
                                    <p:cond delay="0"/>
                                  </p:stCondLst>
                                  <p:childTnLst>
                                    <p:set>
                                      <p:cBhvr>
                                        <p:cTn id="31" dur="1" fill="hold">
                                          <p:stCondLst>
                                            <p:cond delay="0"/>
                                          </p:stCondLst>
                                        </p:cTn>
                                        <p:tgtEl>
                                          <p:spTgt spid="46"/>
                                        </p:tgtEl>
                                        <p:attrNameLst>
                                          <p:attrName>style.visibility</p:attrName>
                                        </p:attrNameLst>
                                      </p:cBhvr>
                                      <p:to>
                                        <p:strVal val="hidden"/>
                                      </p:to>
                                    </p:set>
                                  </p:childTnLst>
                                </p:cTn>
                              </p:par>
                              <p:par>
                                <p:cTn id="32" presetID="22" presetClass="entr" presetSubtype="8" fill="hold"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wipe(left)">
                                      <p:cBhvr>
                                        <p:cTn id="34" dur="200"/>
                                        <p:tgtEl>
                                          <p:spTgt spid="54"/>
                                        </p:tgtEl>
                                      </p:cBhvr>
                                    </p:animEffect>
                                  </p:childTnLst>
                                </p:cTn>
                              </p:par>
                            </p:childTnLst>
                          </p:cTn>
                        </p:par>
                        <p:par>
                          <p:cTn id="35" fill="hold" nodeType="afterGroup">
                            <p:stCondLst>
                              <p:cond delay="1100"/>
                            </p:stCondLst>
                            <p:childTnLst>
                              <p:par>
                                <p:cTn id="36" presetID="22" presetClass="entr" presetSubtype="1" fill="hold" grpId="0" nodeType="afterEffect">
                                  <p:stCondLst>
                                    <p:cond delay="0"/>
                                  </p:stCondLst>
                                  <p:childTnLst>
                                    <p:set>
                                      <p:cBhvr>
                                        <p:cTn id="37" dur="1" fill="hold">
                                          <p:stCondLst>
                                            <p:cond delay="0"/>
                                          </p:stCondLst>
                                        </p:cTn>
                                        <p:tgtEl>
                                          <p:spTgt spid="55"/>
                                        </p:tgtEl>
                                        <p:attrNameLst>
                                          <p:attrName>style.visibility</p:attrName>
                                        </p:attrNameLst>
                                      </p:cBhvr>
                                      <p:to>
                                        <p:strVal val="visible"/>
                                      </p:to>
                                    </p:set>
                                    <p:animEffect transition="in" filter="wipe(up)">
                                      <p:cBhvr>
                                        <p:cTn id="38" dur="200"/>
                                        <p:tgtEl>
                                          <p:spTgt spid="55"/>
                                        </p:tgtEl>
                                      </p:cBhvr>
                                    </p:animEffect>
                                  </p:childTnLst>
                                </p:cTn>
                              </p:par>
                              <p:par>
                                <p:cTn id="39" presetID="10"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fade">
                                      <p:cBhvr>
                                        <p:cTn id="41" dur="200"/>
                                        <p:tgtEl>
                                          <p:spTgt spid="57"/>
                                        </p:tgtEl>
                                      </p:cBhvr>
                                    </p:animEffect>
                                  </p:childTnLst>
                                </p:cTn>
                              </p:par>
                              <p:par>
                                <p:cTn id="42" presetID="42" presetClass="path" presetSubtype="0" fill="hold" nodeType="withEffect">
                                  <p:stCondLst>
                                    <p:cond delay="0"/>
                                  </p:stCondLst>
                                  <p:childTnLst>
                                    <p:animMotion origin="layout" path="M 5.55112E-17 -3.33333E-6 L 5.55112E-17 -0.25069 " pathEditMode="relative" rAng="0" ptsTypes="AA">
                                      <p:cBhvr>
                                        <p:cTn id="43" dur="100" fill="hold"/>
                                        <p:tgtEl>
                                          <p:spTgt spid="57"/>
                                        </p:tgtEl>
                                        <p:attrNameLst>
                                          <p:attrName>ppt_x</p:attrName>
                                          <p:attrName>ppt_y</p:attrName>
                                        </p:attrNameLst>
                                      </p:cBhvr>
                                      <p:rCtr x="0" y="-12546"/>
                                    </p:animMotion>
                                  </p:childTnLst>
                                </p:cTn>
                              </p:par>
                            </p:childTnLst>
                          </p:cTn>
                        </p:par>
                        <p:par>
                          <p:cTn id="44" fill="hold" nodeType="afterGroup">
                            <p:stCondLst>
                              <p:cond delay="1300"/>
                            </p:stCondLst>
                            <p:childTnLst>
                              <p:par>
                                <p:cTn id="45" presetID="42" presetClass="path" presetSubtype="0" fill="hold" nodeType="afterEffect">
                                  <p:stCondLst>
                                    <p:cond delay="0"/>
                                  </p:stCondLst>
                                  <p:childTnLst>
                                    <p:animMotion origin="layout" path="M 5.55112E-17 -0.25069 L 5.55112E-17 -0.00069 " pathEditMode="relative" rAng="0" ptsTypes="AA">
                                      <p:cBhvr>
                                        <p:cTn id="46" dur="300" fill="hold"/>
                                        <p:tgtEl>
                                          <p:spTgt spid="57"/>
                                        </p:tgtEl>
                                        <p:attrNameLst>
                                          <p:attrName>ppt_x</p:attrName>
                                          <p:attrName>ppt_y</p:attrName>
                                        </p:attrNameLst>
                                      </p:cBhvr>
                                      <p:rCtr x="0" y="12500"/>
                                    </p:animMotion>
                                  </p:childTnLst>
                                </p:cTn>
                              </p:par>
                              <p:par>
                                <p:cTn id="47" presetID="22" presetClass="entr" presetSubtype="1" fill="hold" nodeType="with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wipe(up)">
                                      <p:cBhvr>
                                        <p:cTn id="49" dur="300"/>
                                        <p:tgtEl>
                                          <p:spTgt spid="56"/>
                                        </p:tgtEl>
                                      </p:cBhvr>
                                    </p:animEffect>
                                  </p:childTnLst>
                                </p:cTn>
                              </p:par>
                            </p:childTnLst>
                          </p:cTn>
                        </p:par>
                        <p:par>
                          <p:cTn id="50" fill="hold" nodeType="afterGroup">
                            <p:stCondLst>
                              <p:cond delay="1600"/>
                            </p:stCondLst>
                            <p:childTnLst>
                              <p:par>
                                <p:cTn id="51" presetID="10" presetClass="entr" presetSubtype="0" fill="hold" nodeType="after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fade">
                                      <p:cBhvr>
                                        <p:cTn id="53" dur="100"/>
                                        <p:tgtEl>
                                          <p:spTgt spid="58"/>
                                        </p:tgtEl>
                                      </p:cBhvr>
                                    </p:animEffect>
                                  </p:childTnLst>
                                </p:cTn>
                              </p:par>
                              <p:par>
                                <p:cTn id="54" presetID="42" presetClass="path" presetSubtype="0" fill="hold" nodeType="withEffect">
                                  <p:stCondLst>
                                    <p:cond delay="0"/>
                                  </p:stCondLst>
                                  <p:childTnLst>
                                    <p:animMotion origin="layout" path="M 5.55112E-17 -3.33333E-6 L 5.55112E-17 0.08264 " pathEditMode="relative" rAng="0" ptsTypes="AA">
                                      <p:cBhvr>
                                        <p:cTn id="55" dur="200" fill="hold"/>
                                        <p:tgtEl>
                                          <p:spTgt spid="57"/>
                                        </p:tgtEl>
                                        <p:attrNameLst>
                                          <p:attrName>ppt_x</p:attrName>
                                          <p:attrName>ppt_y</p:attrName>
                                        </p:attrNameLst>
                                      </p:cBhvr>
                                      <p:rCtr x="0" y="4120"/>
                                    </p:animMotion>
                                  </p:childTnLst>
                                </p:cTn>
                              </p:par>
                            </p:childTnLst>
                          </p:cTn>
                        </p:par>
                        <p:par>
                          <p:cTn id="56" fill="hold" nodeType="afterGroup">
                            <p:stCondLst>
                              <p:cond delay="1800"/>
                            </p:stCondLst>
                            <p:childTnLst>
                              <p:par>
                                <p:cTn id="57" presetID="1" presetClass="exit" presetSubtype="0" fill="hold" nodeType="afterEffect">
                                  <p:stCondLst>
                                    <p:cond delay="0"/>
                                  </p:stCondLst>
                                  <p:childTnLst>
                                    <p:set>
                                      <p:cBhvr>
                                        <p:cTn id="58" dur="1" fill="hold">
                                          <p:stCondLst>
                                            <p:cond delay="0"/>
                                          </p:stCondLst>
                                        </p:cTn>
                                        <p:tgtEl>
                                          <p:spTgt spid="57"/>
                                        </p:tgtEl>
                                        <p:attrNameLst>
                                          <p:attrName>style.visibility</p:attrName>
                                        </p:attrNameLst>
                                      </p:cBhvr>
                                      <p:to>
                                        <p:strVal val="hidden"/>
                                      </p:to>
                                    </p:set>
                                  </p:childTnLst>
                                </p:cTn>
                              </p:par>
                              <p:par>
                                <p:cTn id="59" presetID="22" presetClass="entr" presetSubtype="8" fill="hold" nodeType="withEffect">
                                  <p:stCondLst>
                                    <p:cond delay="0"/>
                                  </p:stCondLst>
                                  <p:childTnLst>
                                    <p:set>
                                      <p:cBhvr>
                                        <p:cTn id="60" dur="1" fill="hold">
                                          <p:stCondLst>
                                            <p:cond delay="0"/>
                                          </p:stCondLst>
                                        </p:cTn>
                                        <p:tgtEl>
                                          <p:spTgt spid="59"/>
                                        </p:tgtEl>
                                        <p:attrNameLst>
                                          <p:attrName>style.visibility</p:attrName>
                                        </p:attrNameLst>
                                      </p:cBhvr>
                                      <p:to>
                                        <p:strVal val="visible"/>
                                      </p:to>
                                    </p:set>
                                    <p:animEffect transition="in" filter="wipe(left)">
                                      <p:cBhvr>
                                        <p:cTn id="61" dur="200"/>
                                        <p:tgtEl>
                                          <p:spTgt spid="59"/>
                                        </p:tgtEl>
                                      </p:cBhvr>
                                    </p:animEffect>
                                  </p:childTnLst>
                                </p:cTn>
                              </p:par>
                            </p:childTnLst>
                          </p:cTn>
                        </p:par>
                        <p:par>
                          <p:cTn id="62" fill="hold" nodeType="afterGroup">
                            <p:stCondLst>
                              <p:cond delay="2000"/>
                            </p:stCondLst>
                            <p:childTnLst>
                              <p:par>
                                <p:cTn id="63" presetID="22" presetClass="entr" presetSubtype="1" fill="hold" grpId="0" nodeType="afterEffect">
                                  <p:stCondLst>
                                    <p:cond delay="0"/>
                                  </p:stCondLst>
                                  <p:childTnLst>
                                    <p:set>
                                      <p:cBhvr>
                                        <p:cTn id="64" dur="1" fill="hold">
                                          <p:stCondLst>
                                            <p:cond delay="0"/>
                                          </p:stCondLst>
                                        </p:cTn>
                                        <p:tgtEl>
                                          <p:spTgt spid="60"/>
                                        </p:tgtEl>
                                        <p:attrNameLst>
                                          <p:attrName>style.visibility</p:attrName>
                                        </p:attrNameLst>
                                      </p:cBhvr>
                                      <p:to>
                                        <p:strVal val="visible"/>
                                      </p:to>
                                    </p:set>
                                    <p:animEffect transition="in" filter="wipe(up)">
                                      <p:cBhvr>
                                        <p:cTn id="65" dur="200"/>
                                        <p:tgtEl>
                                          <p:spTgt spid="60"/>
                                        </p:tgtEl>
                                      </p:cBhvr>
                                    </p:animEffect>
                                  </p:childTnLst>
                                </p:cTn>
                              </p:par>
                              <p:par>
                                <p:cTn id="66" presetID="10" presetClass="entr" presetSubtype="0" fill="hold" nodeType="withEffect">
                                  <p:stCondLst>
                                    <p:cond delay="0"/>
                                  </p:stCondLst>
                                  <p:childTnLst>
                                    <p:set>
                                      <p:cBhvr>
                                        <p:cTn id="67" dur="1" fill="hold">
                                          <p:stCondLst>
                                            <p:cond delay="0"/>
                                          </p:stCondLst>
                                        </p:cTn>
                                        <p:tgtEl>
                                          <p:spTgt spid="62"/>
                                        </p:tgtEl>
                                        <p:attrNameLst>
                                          <p:attrName>style.visibility</p:attrName>
                                        </p:attrNameLst>
                                      </p:cBhvr>
                                      <p:to>
                                        <p:strVal val="visible"/>
                                      </p:to>
                                    </p:set>
                                    <p:animEffect transition="in" filter="fade">
                                      <p:cBhvr>
                                        <p:cTn id="68" dur="200"/>
                                        <p:tgtEl>
                                          <p:spTgt spid="62"/>
                                        </p:tgtEl>
                                      </p:cBhvr>
                                    </p:animEffect>
                                  </p:childTnLst>
                                </p:cTn>
                              </p:par>
                              <p:par>
                                <p:cTn id="69" presetID="42" presetClass="path" presetSubtype="0" fill="hold" nodeType="withEffect">
                                  <p:stCondLst>
                                    <p:cond delay="0"/>
                                  </p:stCondLst>
                                  <p:childTnLst>
                                    <p:animMotion origin="layout" path="M 3.33333E-6 -3.33333E-6 L 3.33333E-6 -0.25069 " pathEditMode="relative" rAng="0" ptsTypes="AA">
                                      <p:cBhvr>
                                        <p:cTn id="70" dur="100" fill="hold"/>
                                        <p:tgtEl>
                                          <p:spTgt spid="62"/>
                                        </p:tgtEl>
                                        <p:attrNameLst>
                                          <p:attrName>ppt_x</p:attrName>
                                          <p:attrName>ppt_y</p:attrName>
                                        </p:attrNameLst>
                                      </p:cBhvr>
                                      <p:rCtr x="0" y="-12546"/>
                                    </p:animMotion>
                                  </p:childTnLst>
                                </p:cTn>
                              </p:par>
                            </p:childTnLst>
                          </p:cTn>
                        </p:par>
                        <p:par>
                          <p:cTn id="71" fill="hold" nodeType="afterGroup">
                            <p:stCondLst>
                              <p:cond delay="2200"/>
                            </p:stCondLst>
                            <p:childTnLst>
                              <p:par>
                                <p:cTn id="72" presetID="42" presetClass="path" presetSubtype="0" fill="hold" nodeType="afterEffect">
                                  <p:stCondLst>
                                    <p:cond delay="0"/>
                                  </p:stCondLst>
                                  <p:childTnLst>
                                    <p:animMotion origin="layout" path="M 3.33333E-6 -0.25069 L 3.33333E-6 -0.00069 " pathEditMode="relative" rAng="0" ptsTypes="AA">
                                      <p:cBhvr>
                                        <p:cTn id="73" dur="300" fill="hold"/>
                                        <p:tgtEl>
                                          <p:spTgt spid="62"/>
                                        </p:tgtEl>
                                        <p:attrNameLst>
                                          <p:attrName>ppt_x</p:attrName>
                                          <p:attrName>ppt_y</p:attrName>
                                        </p:attrNameLst>
                                      </p:cBhvr>
                                      <p:rCtr x="0" y="12500"/>
                                    </p:animMotion>
                                  </p:childTnLst>
                                </p:cTn>
                              </p:par>
                              <p:par>
                                <p:cTn id="74" presetID="22" presetClass="entr" presetSubtype="1" fill="hold" nodeType="withEffect">
                                  <p:stCondLst>
                                    <p:cond delay="0"/>
                                  </p:stCondLst>
                                  <p:childTnLst>
                                    <p:set>
                                      <p:cBhvr>
                                        <p:cTn id="75" dur="1" fill="hold">
                                          <p:stCondLst>
                                            <p:cond delay="0"/>
                                          </p:stCondLst>
                                        </p:cTn>
                                        <p:tgtEl>
                                          <p:spTgt spid="61"/>
                                        </p:tgtEl>
                                        <p:attrNameLst>
                                          <p:attrName>style.visibility</p:attrName>
                                        </p:attrNameLst>
                                      </p:cBhvr>
                                      <p:to>
                                        <p:strVal val="visible"/>
                                      </p:to>
                                    </p:set>
                                    <p:animEffect transition="in" filter="wipe(up)">
                                      <p:cBhvr>
                                        <p:cTn id="76" dur="300"/>
                                        <p:tgtEl>
                                          <p:spTgt spid="61"/>
                                        </p:tgtEl>
                                      </p:cBhvr>
                                    </p:animEffect>
                                  </p:childTnLst>
                                </p:cTn>
                              </p:par>
                              <p:par>
                                <p:cTn id="77" presetID="42" presetClass="path" presetSubtype="0" fill="hold" nodeType="withEffect">
                                  <p:stCondLst>
                                    <p:cond delay="0"/>
                                  </p:stCondLst>
                                  <p:childTnLst>
                                    <p:animMotion origin="layout" path="M 3.33333E-6 -3.33333E-6 L 3.33333E-6 0.08264 " pathEditMode="relative" rAng="0" ptsTypes="AA">
                                      <p:cBhvr>
                                        <p:cTn id="78" dur="200" fill="hold"/>
                                        <p:tgtEl>
                                          <p:spTgt spid="62"/>
                                        </p:tgtEl>
                                        <p:attrNameLst>
                                          <p:attrName>ppt_x</p:attrName>
                                          <p:attrName>ppt_y</p:attrName>
                                        </p:attrNameLst>
                                      </p:cBhvr>
                                      <p:rCtr x="0" y="4120"/>
                                    </p:animMotion>
                                  </p:childTnLst>
                                </p:cTn>
                              </p:par>
                            </p:childTnLst>
                          </p:cTn>
                        </p:par>
                        <p:par>
                          <p:cTn id="79" fill="hold" nodeType="afterGroup">
                            <p:stCondLst>
                              <p:cond delay="2500"/>
                            </p:stCondLst>
                            <p:childTnLst>
                              <p:par>
                                <p:cTn id="80" presetID="1" presetClass="exit" presetSubtype="0" fill="hold" nodeType="afterEffect">
                                  <p:stCondLst>
                                    <p:cond delay="0"/>
                                  </p:stCondLst>
                                  <p:childTnLst>
                                    <p:set>
                                      <p:cBhvr>
                                        <p:cTn id="81" dur="1" fill="hold">
                                          <p:stCondLst>
                                            <p:cond delay="0"/>
                                          </p:stCondLst>
                                        </p:cTn>
                                        <p:tgtEl>
                                          <p:spTgt spid="62"/>
                                        </p:tgtEl>
                                        <p:attrNameLst>
                                          <p:attrName>style.visibility</p:attrName>
                                        </p:attrNameLst>
                                      </p:cBhvr>
                                      <p:to>
                                        <p:strVal val="hidden"/>
                                      </p:to>
                                    </p:set>
                                  </p:childTnLst>
                                </p:cTn>
                              </p:par>
                            </p:childTnLst>
                          </p:cTn>
                        </p:par>
                        <p:par>
                          <p:cTn id="82" fill="hold" nodeType="afterGroup">
                            <p:stCondLst>
                              <p:cond delay="2500"/>
                            </p:stCondLst>
                            <p:childTnLst>
                              <p:par>
                                <p:cTn id="83" presetID="10" presetClass="entr" presetSubtype="0" fill="hold" nodeType="after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fade">
                                      <p:cBhvr>
                                        <p:cTn id="85" dur="100"/>
                                        <p:tgtEl>
                                          <p:spTgt spid="66"/>
                                        </p:tgtEl>
                                      </p:cBhvr>
                                    </p:animEffect>
                                  </p:childTnLst>
                                </p:cTn>
                              </p:par>
                              <p:par>
                                <p:cTn id="86" presetID="22" presetClass="entr" presetSubtype="8" fill="hold" nodeType="withEffect">
                                  <p:stCondLst>
                                    <p:cond delay="0"/>
                                  </p:stCondLst>
                                  <p:childTnLst>
                                    <p:set>
                                      <p:cBhvr>
                                        <p:cTn id="87" dur="1" fill="hold">
                                          <p:stCondLst>
                                            <p:cond delay="0"/>
                                          </p:stCondLst>
                                        </p:cTn>
                                        <p:tgtEl>
                                          <p:spTgt spid="67"/>
                                        </p:tgtEl>
                                        <p:attrNameLst>
                                          <p:attrName>style.visibility</p:attrName>
                                        </p:attrNameLst>
                                      </p:cBhvr>
                                      <p:to>
                                        <p:strVal val="visible"/>
                                      </p:to>
                                    </p:set>
                                    <p:animEffect transition="in" filter="wipe(left)">
                                      <p:cBhvr>
                                        <p:cTn id="88" dur="200"/>
                                        <p:tgtEl>
                                          <p:spTgt spid="67"/>
                                        </p:tgtEl>
                                      </p:cBhvr>
                                    </p:animEffect>
                                  </p:childTnLst>
                                </p:cTn>
                              </p:par>
                            </p:childTnLst>
                          </p:cTn>
                        </p:par>
                        <p:par>
                          <p:cTn id="89" fill="hold" nodeType="afterGroup">
                            <p:stCondLst>
                              <p:cond delay="2700"/>
                            </p:stCondLst>
                            <p:childTnLst>
                              <p:par>
                                <p:cTn id="90" presetID="22" presetClass="entr" presetSubtype="1" fill="hold" grpId="0" nodeType="afterEffect">
                                  <p:stCondLst>
                                    <p:cond delay="0"/>
                                  </p:stCondLst>
                                  <p:childTnLst>
                                    <p:set>
                                      <p:cBhvr>
                                        <p:cTn id="91" dur="1" fill="hold">
                                          <p:stCondLst>
                                            <p:cond delay="0"/>
                                          </p:stCondLst>
                                        </p:cTn>
                                        <p:tgtEl>
                                          <p:spTgt spid="68"/>
                                        </p:tgtEl>
                                        <p:attrNameLst>
                                          <p:attrName>style.visibility</p:attrName>
                                        </p:attrNameLst>
                                      </p:cBhvr>
                                      <p:to>
                                        <p:strVal val="visible"/>
                                      </p:to>
                                    </p:set>
                                    <p:animEffect transition="in" filter="wipe(up)">
                                      <p:cBhvr>
                                        <p:cTn id="92" dur="200"/>
                                        <p:tgtEl>
                                          <p:spTgt spid="68"/>
                                        </p:tgtEl>
                                      </p:cBhvr>
                                    </p:animEffect>
                                  </p:childTnLst>
                                </p:cTn>
                              </p:par>
                              <p:par>
                                <p:cTn id="93" presetID="10" presetClass="entr" presetSubtype="0" fill="hold" nodeType="withEffect">
                                  <p:stCondLst>
                                    <p:cond delay="0"/>
                                  </p:stCondLst>
                                  <p:childTnLst>
                                    <p:set>
                                      <p:cBhvr>
                                        <p:cTn id="94" dur="1" fill="hold">
                                          <p:stCondLst>
                                            <p:cond delay="0"/>
                                          </p:stCondLst>
                                        </p:cTn>
                                        <p:tgtEl>
                                          <p:spTgt spid="70"/>
                                        </p:tgtEl>
                                        <p:attrNameLst>
                                          <p:attrName>style.visibility</p:attrName>
                                        </p:attrNameLst>
                                      </p:cBhvr>
                                      <p:to>
                                        <p:strVal val="visible"/>
                                      </p:to>
                                    </p:set>
                                    <p:animEffect transition="in" filter="fade">
                                      <p:cBhvr>
                                        <p:cTn id="95" dur="200"/>
                                        <p:tgtEl>
                                          <p:spTgt spid="70"/>
                                        </p:tgtEl>
                                      </p:cBhvr>
                                    </p:animEffect>
                                  </p:childTnLst>
                                </p:cTn>
                              </p:par>
                              <p:par>
                                <p:cTn id="96" presetID="42" presetClass="path" presetSubtype="0" fill="hold" nodeType="withEffect">
                                  <p:stCondLst>
                                    <p:cond delay="0"/>
                                  </p:stCondLst>
                                  <p:childTnLst>
                                    <p:animMotion origin="layout" path="M -3.33333E-6 -3.33333E-6 L -3.33333E-6 -0.25069 " pathEditMode="relative" rAng="0" ptsTypes="AA">
                                      <p:cBhvr>
                                        <p:cTn id="97" dur="100" fill="hold"/>
                                        <p:tgtEl>
                                          <p:spTgt spid="70"/>
                                        </p:tgtEl>
                                        <p:attrNameLst>
                                          <p:attrName>ppt_x</p:attrName>
                                          <p:attrName>ppt_y</p:attrName>
                                        </p:attrNameLst>
                                      </p:cBhvr>
                                      <p:rCtr x="0" y="-12546"/>
                                    </p:animMotion>
                                  </p:childTnLst>
                                </p:cTn>
                              </p:par>
                            </p:childTnLst>
                          </p:cTn>
                        </p:par>
                        <p:par>
                          <p:cTn id="98" fill="hold" nodeType="afterGroup">
                            <p:stCondLst>
                              <p:cond delay="2900"/>
                            </p:stCondLst>
                            <p:childTnLst>
                              <p:par>
                                <p:cTn id="99" presetID="42" presetClass="path" presetSubtype="0" fill="hold" nodeType="afterEffect">
                                  <p:stCondLst>
                                    <p:cond delay="0"/>
                                  </p:stCondLst>
                                  <p:childTnLst>
                                    <p:animMotion origin="layout" path="M -3.33333E-6 -0.25069 L -3.33333E-6 -0.00069 " pathEditMode="relative" rAng="0" ptsTypes="AA">
                                      <p:cBhvr>
                                        <p:cTn id="100" dur="300" fill="hold"/>
                                        <p:tgtEl>
                                          <p:spTgt spid="70"/>
                                        </p:tgtEl>
                                        <p:attrNameLst>
                                          <p:attrName>ppt_x</p:attrName>
                                          <p:attrName>ppt_y</p:attrName>
                                        </p:attrNameLst>
                                      </p:cBhvr>
                                      <p:rCtr x="0" y="12500"/>
                                    </p:animMotion>
                                  </p:childTnLst>
                                </p:cTn>
                              </p:par>
                              <p:par>
                                <p:cTn id="101" presetID="22" presetClass="entr" presetSubtype="1" fill="hold" nodeType="withEffect">
                                  <p:stCondLst>
                                    <p:cond delay="0"/>
                                  </p:stCondLst>
                                  <p:childTnLst>
                                    <p:set>
                                      <p:cBhvr>
                                        <p:cTn id="102" dur="1" fill="hold">
                                          <p:stCondLst>
                                            <p:cond delay="0"/>
                                          </p:stCondLst>
                                        </p:cTn>
                                        <p:tgtEl>
                                          <p:spTgt spid="69"/>
                                        </p:tgtEl>
                                        <p:attrNameLst>
                                          <p:attrName>style.visibility</p:attrName>
                                        </p:attrNameLst>
                                      </p:cBhvr>
                                      <p:to>
                                        <p:strVal val="visible"/>
                                      </p:to>
                                    </p:set>
                                    <p:animEffect transition="in" filter="wipe(up)">
                                      <p:cBhvr>
                                        <p:cTn id="103" dur="300"/>
                                        <p:tgtEl>
                                          <p:spTgt spid="69"/>
                                        </p:tgtEl>
                                      </p:cBhvr>
                                    </p:animEffect>
                                  </p:childTnLst>
                                </p:cTn>
                              </p:par>
                            </p:childTnLst>
                          </p:cTn>
                        </p:par>
                        <p:par>
                          <p:cTn id="104" fill="hold" nodeType="afterGroup">
                            <p:stCondLst>
                              <p:cond delay="3200"/>
                            </p:stCondLst>
                            <p:childTnLst>
                              <p:par>
                                <p:cTn id="105" presetID="10" presetClass="entr" presetSubtype="0" fill="hold" nodeType="afterEffect">
                                  <p:stCondLst>
                                    <p:cond delay="0"/>
                                  </p:stCondLst>
                                  <p:childTnLst>
                                    <p:set>
                                      <p:cBhvr>
                                        <p:cTn id="106" dur="1" fill="hold">
                                          <p:stCondLst>
                                            <p:cond delay="0"/>
                                          </p:stCondLst>
                                        </p:cTn>
                                        <p:tgtEl>
                                          <p:spTgt spid="71"/>
                                        </p:tgtEl>
                                        <p:attrNameLst>
                                          <p:attrName>style.visibility</p:attrName>
                                        </p:attrNameLst>
                                      </p:cBhvr>
                                      <p:to>
                                        <p:strVal val="visible"/>
                                      </p:to>
                                    </p:set>
                                    <p:animEffect transition="in" filter="fade">
                                      <p:cBhvr>
                                        <p:cTn id="107" dur="100"/>
                                        <p:tgtEl>
                                          <p:spTgt spid="71"/>
                                        </p:tgtEl>
                                      </p:cBhvr>
                                    </p:animEffect>
                                  </p:childTnLst>
                                </p:cTn>
                              </p:par>
                              <p:par>
                                <p:cTn id="108" presetID="42" presetClass="path" presetSubtype="0" fill="hold" nodeType="withEffect">
                                  <p:stCondLst>
                                    <p:cond delay="0"/>
                                  </p:stCondLst>
                                  <p:childTnLst>
                                    <p:animMotion origin="layout" path="M -3.33333E-6 -3.33333E-6 L -3.33333E-6 0.08264 " pathEditMode="relative" rAng="0" ptsTypes="AA">
                                      <p:cBhvr>
                                        <p:cTn id="109" dur="200" fill="hold"/>
                                        <p:tgtEl>
                                          <p:spTgt spid="70"/>
                                        </p:tgtEl>
                                        <p:attrNameLst>
                                          <p:attrName>ppt_x</p:attrName>
                                          <p:attrName>ppt_y</p:attrName>
                                        </p:attrNameLst>
                                      </p:cBhvr>
                                      <p:rCtr x="0" y="4120"/>
                                    </p:animMotion>
                                  </p:childTnLst>
                                </p:cTn>
                              </p:par>
                            </p:childTnLst>
                          </p:cTn>
                        </p:par>
                        <p:par>
                          <p:cTn id="110" fill="hold" nodeType="afterGroup">
                            <p:stCondLst>
                              <p:cond delay="3400"/>
                            </p:stCondLst>
                            <p:childTnLst>
                              <p:par>
                                <p:cTn id="111" presetID="1" presetClass="exit" presetSubtype="0" fill="hold" nodeType="afterEffect">
                                  <p:stCondLst>
                                    <p:cond delay="0"/>
                                  </p:stCondLst>
                                  <p:childTnLst>
                                    <p:set>
                                      <p:cBhvr>
                                        <p:cTn id="112" dur="1" fill="hold">
                                          <p:stCondLst>
                                            <p:cond delay="0"/>
                                          </p:stCondLst>
                                        </p:cTn>
                                        <p:tgtEl>
                                          <p:spTgt spid="70"/>
                                        </p:tgtEl>
                                        <p:attrNameLst>
                                          <p:attrName>style.visibility</p:attrName>
                                        </p:attrNameLst>
                                      </p:cBhvr>
                                      <p:to>
                                        <p:strVal val="hidden"/>
                                      </p:to>
                                    </p:set>
                                  </p:childTnLst>
                                </p:cTn>
                              </p:par>
                              <p:par>
                                <p:cTn id="113" presetID="22" presetClass="entr" presetSubtype="8" fill="hold" nodeType="withEffect">
                                  <p:stCondLst>
                                    <p:cond delay="0"/>
                                  </p:stCondLst>
                                  <p:childTnLst>
                                    <p:set>
                                      <p:cBhvr>
                                        <p:cTn id="114" dur="1" fill="hold">
                                          <p:stCondLst>
                                            <p:cond delay="0"/>
                                          </p:stCondLst>
                                        </p:cTn>
                                        <p:tgtEl>
                                          <p:spTgt spid="78"/>
                                        </p:tgtEl>
                                        <p:attrNameLst>
                                          <p:attrName>style.visibility</p:attrName>
                                        </p:attrNameLst>
                                      </p:cBhvr>
                                      <p:to>
                                        <p:strVal val="visible"/>
                                      </p:to>
                                    </p:set>
                                    <p:animEffect transition="in" filter="wipe(left)">
                                      <p:cBhvr>
                                        <p:cTn id="115" dur="200"/>
                                        <p:tgtEl>
                                          <p:spTgt spid="78"/>
                                        </p:tgtEl>
                                      </p:cBhvr>
                                    </p:animEffect>
                                  </p:childTnLst>
                                </p:cTn>
                              </p:par>
                            </p:childTnLst>
                          </p:cTn>
                        </p:par>
                        <p:par>
                          <p:cTn id="116" fill="hold" nodeType="afterGroup">
                            <p:stCondLst>
                              <p:cond delay="3600"/>
                            </p:stCondLst>
                            <p:childTnLst>
                              <p:par>
                                <p:cTn id="117" presetID="53" presetClass="entr" presetSubtype="528" fill="hold" nodeType="afterEffect">
                                  <p:stCondLst>
                                    <p:cond delay="0"/>
                                  </p:stCondLst>
                                  <p:childTnLst>
                                    <p:set>
                                      <p:cBhvr>
                                        <p:cTn id="118" dur="1" fill="hold">
                                          <p:stCondLst>
                                            <p:cond delay="0"/>
                                          </p:stCondLst>
                                        </p:cTn>
                                        <p:tgtEl>
                                          <p:spTgt spid="2"/>
                                        </p:tgtEl>
                                        <p:attrNameLst>
                                          <p:attrName>style.visibility</p:attrName>
                                        </p:attrNameLst>
                                      </p:cBhvr>
                                      <p:to>
                                        <p:strVal val="visible"/>
                                      </p:to>
                                    </p:set>
                                    <p:anim calcmode="lin" valueType="num">
                                      <p:cBhvr>
                                        <p:cTn id="119" dur="2000" fill="hold"/>
                                        <p:tgtEl>
                                          <p:spTgt spid="2"/>
                                        </p:tgtEl>
                                        <p:attrNameLst>
                                          <p:attrName>ppt_w</p:attrName>
                                        </p:attrNameLst>
                                      </p:cBhvr>
                                      <p:tavLst>
                                        <p:tav tm="0">
                                          <p:val>
                                            <p:fltVal val="0"/>
                                          </p:val>
                                        </p:tav>
                                        <p:tav tm="100000">
                                          <p:val>
                                            <p:strVal val="#ppt_w"/>
                                          </p:val>
                                        </p:tav>
                                      </p:tavLst>
                                    </p:anim>
                                    <p:anim calcmode="lin" valueType="num">
                                      <p:cBhvr>
                                        <p:cTn id="120" dur="2000" fill="hold"/>
                                        <p:tgtEl>
                                          <p:spTgt spid="2"/>
                                        </p:tgtEl>
                                        <p:attrNameLst>
                                          <p:attrName>ppt_h</p:attrName>
                                        </p:attrNameLst>
                                      </p:cBhvr>
                                      <p:tavLst>
                                        <p:tav tm="0">
                                          <p:val>
                                            <p:fltVal val="0"/>
                                          </p:val>
                                        </p:tav>
                                        <p:tav tm="100000">
                                          <p:val>
                                            <p:strVal val="#ppt_h"/>
                                          </p:val>
                                        </p:tav>
                                      </p:tavLst>
                                    </p:anim>
                                    <p:animEffect transition="in" filter="fade">
                                      <p:cBhvr>
                                        <p:cTn id="121" dur="2000"/>
                                        <p:tgtEl>
                                          <p:spTgt spid="2"/>
                                        </p:tgtEl>
                                      </p:cBhvr>
                                    </p:animEffect>
                                    <p:anim calcmode="lin" valueType="num">
                                      <p:cBhvr>
                                        <p:cTn id="122" dur="2000" fill="hold"/>
                                        <p:tgtEl>
                                          <p:spTgt spid="2"/>
                                        </p:tgtEl>
                                        <p:attrNameLst>
                                          <p:attrName>ppt_x</p:attrName>
                                        </p:attrNameLst>
                                      </p:cBhvr>
                                      <p:tavLst>
                                        <p:tav tm="0">
                                          <p:val>
                                            <p:fltVal val="0.5"/>
                                          </p:val>
                                        </p:tav>
                                        <p:tav tm="100000">
                                          <p:val>
                                            <p:strVal val="#ppt_x"/>
                                          </p:val>
                                        </p:tav>
                                      </p:tavLst>
                                    </p:anim>
                                    <p:anim calcmode="lin" valueType="num">
                                      <p:cBhvr>
                                        <p:cTn id="123" dur="2000" fill="hold"/>
                                        <p:tgtEl>
                                          <p:spTgt spid="2"/>
                                        </p:tgtEl>
                                        <p:attrNameLst>
                                          <p:attrName>ppt_y</p:attrName>
                                        </p:attrNameLst>
                                      </p:cBhvr>
                                      <p:tavLst>
                                        <p:tav tm="0">
                                          <p:val>
                                            <p:fltVal val="0.5"/>
                                          </p:val>
                                        </p:tav>
                                        <p:tav tm="100000">
                                          <p:val>
                                            <p:strVal val="#ppt_y"/>
                                          </p:val>
                                        </p:tav>
                                      </p:tavLst>
                                    </p:anim>
                                  </p:childTnLst>
                                </p:cTn>
                              </p:par>
                              <p:par>
                                <p:cTn id="124" presetID="32" presetClass="emph" presetSubtype="0" repeatCount="indefinite" fill="hold" nodeType="withEffect">
                                  <p:stCondLst>
                                    <p:cond delay="500"/>
                                  </p:stCondLst>
                                  <p:childTnLst>
                                    <p:animRot by="120000">
                                      <p:cBhvr>
                                        <p:cTn id="125" dur="500" fill="hold">
                                          <p:stCondLst>
                                            <p:cond delay="0"/>
                                          </p:stCondLst>
                                        </p:cTn>
                                        <p:tgtEl>
                                          <p:spTgt spid="2"/>
                                        </p:tgtEl>
                                        <p:attrNameLst>
                                          <p:attrName>r</p:attrName>
                                        </p:attrNameLst>
                                      </p:cBhvr>
                                    </p:animRot>
                                    <p:animRot by="-240000">
                                      <p:cBhvr>
                                        <p:cTn id="126" dur="1000" fill="hold">
                                          <p:stCondLst>
                                            <p:cond delay="1000"/>
                                          </p:stCondLst>
                                        </p:cTn>
                                        <p:tgtEl>
                                          <p:spTgt spid="2"/>
                                        </p:tgtEl>
                                        <p:attrNameLst>
                                          <p:attrName>r</p:attrName>
                                        </p:attrNameLst>
                                      </p:cBhvr>
                                    </p:animRot>
                                    <p:animRot by="240000">
                                      <p:cBhvr>
                                        <p:cTn id="127" dur="1000" fill="hold">
                                          <p:stCondLst>
                                            <p:cond delay="2000"/>
                                          </p:stCondLst>
                                        </p:cTn>
                                        <p:tgtEl>
                                          <p:spTgt spid="2"/>
                                        </p:tgtEl>
                                        <p:attrNameLst>
                                          <p:attrName>r</p:attrName>
                                        </p:attrNameLst>
                                      </p:cBhvr>
                                    </p:animRot>
                                    <p:animRot by="-240000">
                                      <p:cBhvr>
                                        <p:cTn id="128" dur="1000" fill="hold">
                                          <p:stCondLst>
                                            <p:cond delay="3000"/>
                                          </p:stCondLst>
                                        </p:cTn>
                                        <p:tgtEl>
                                          <p:spTgt spid="2"/>
                                        </p:tgtEl>
                                        <p:attrNameLst>
                                          <p:attrName>r</p:attrName>
                                        </p:attrNameLst>
                                      </p:cBhvr>
                                    </p:animRot>
                                    <p:animRot by="120000">
                                      <p:cBhvr>
                                        <p:cTn id="129" dur="1000" fill="hold">
                                          <p:stCondLst>
                                            <p:cond delay="4000"/>
                                          </p:stCondLst>
                                        </p:cTn>
                                        <p:tgtEl>
                                          <p:spTgt spid="2"/>
                                        </p:tgtEl>
                                        <p:attrNameLst>
                                          <p:attrName>r</p:attrName>
                                        </p:attrNameLst>
                                      </p:cBhvr>
                                    </p:animRot>
                                  </p:childTnLst>
                                </p:cTn>
                              </p:par>
                              <p:par>
                                <p:cTn id="130" presetID="1" presetClass="entr" presetSubtype="0" fill="hold" nodeType="withEffect">
                                  <p:stCondLst>
                                    <p:cond delay="0"/>
                                  </p:stCondLst>
                                  <p:childTnLst>
                                    <p:set>
                                      <p:cBhvr>
                                        <p:cTn id="131"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55" grpId="0" animBg="1"/>
      <p:bldP spid="60" grpId="0" animBg="1"/>
      <p:bldP spid="6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661653" y="1680597"/>
            <a:ext cx="615553" cy="3260768"/>
          </a:xfrm>
          <a:prstGeom prst="rect">
            <a:avLst/>
          </a:prstGeom>
          <a:noFill/>
        </p:spPr>
        <p:txBody>
          <a:bodyPr vert="eaVert" wrap="square" rtlCol="0">
            <a:spAutoFit/>
          </a:bodyPr>
          <a:lstStyle/>
          <a:p>
            <a:pPr algn="ctr"/>
            <a:r>
              <a:rPr lang="en-US" altLang="zh-CN" sz="2800" b="1" i="1" spc="113" dirty="0" smtClean="0">
                <a:solidFill>
                  <a:srgbClr val="00B0F0"/>
                </a:solidFill>
                <a:latin typeface="Times New Roman" panose="02020603050405020304" pitchFamily="18" charset="0"/>
                <a:ea typeface="微软雅黑" pitchFamily="34" charset="-122"/>
                <a:cs typeface="Times New Roman" panose="02020603050405020304" pitchFamily="18" charset="0"/>
              </a:rPr>
              <a:t>Natural Gad </a:t>
            </a:r>
            <a:endParaRPr lang="zh-CN" altLang="en-US" sz="2800" b="1" i="1" spc="113" dirty="0">
              <a:solidFill>
                <a:srgbClr val="00B0F0"/>
              </a:solidFill>
              <a:latin typeface="Times New Roman" panose="02020603050405020304" pitchFamily="18" charset="0"/>
              <a:ea typeface="微软雅黑" pitchFamily="34" charset="-122"/>
              <a:cs typeface="Times New Roman" panose="02020603050405020304" pitchFamily="18" charset="0"/>
            </a:endParaRPr>
          </a:p>
        </p:txBody>
      </p:sp>
      <p:sp>
        <p:nvSpPr>
          <p:cNvPr id="19" name="Rectangle 4"/>
          <p:cNvSpPr>
            <a:spLocks noChangeArrowheads="1"/>
          </p:cNvSpPr>
          <p:nvPr/>
        </p:nvSpPr>
        <p:spPr bwMode="auto">
          <a:xfrm rot="10800000" flipV="1">
            <a:off x="5367592" y="2355605"/>
            <a:ext cx="2948824" cy="1317003"/>
          </a:xfrm>
          <a:prstGeom prst="rect">
            <a:avLst/>
          </a:prstGeom>
          <a:gradFill>
            <a:gsLst>
              <a:gs pos="33000">
                <a:srgbClr val="2676FF">
                  <a:lumMod val="60000"/>
                  <a:lumOff val="40000"/>
                </a:srgbClr>
              </a:gs>
              <a:gs pos="100000">
                <a:srgbClr val="2676FF"/>
              </a:gs>
            </a:gsLst>
            <a:lin ang="5400000" scaled="0"/>
          </a:gradFill>
          <a:ln w="3175" cap="flat" cmpd="sng" algn="ctr">
            <a:solidFill>
              <a:srgbClr val="2676FF">
                <a:lumMod val="60000"/>
                <a:lumOff val="40000"/>
              </a:srgbClr>
            </a:solidFill>
            <a:prstDash val="solid"/>
          </a:ln>
          <a:effectLst/>
        </p:spPr>
        <p:txBody>
          <a:bodyPr anchor="ctr"/>
          <a:lstStyle/>
          <a:p>
            <a:pPr lvl="0" algn="r">
              <a:defRPr/>
            </a:pPr>
            <a:r>
              <a:rPr lang="en-US" dirty="0"/>
              <a:t>Properties of Natural Gas </a:t>
            </a:r>
            <a:r>
              <a:rPr lang="en-US" sz="1200" dirty="0"/>
              <a:t/>
            </a:r>
            <a:br>
              <a:rPr lang="en-US" sz="1200" dirty="0"/>
            </a:br>
            <a:endParaRPr lang="zh-CN" altLang="en-US" sz="1200" kern="10" dirty="0">
              <a:solidFill>
                <a:sysClr val="window" lastClr="FFFFFF"/>
              </a:solidFill>
              <a:latin typeface="微软雅黑" pitchFamily="34" charset="-122"/>
              <a:ea typeface="微软雅黑" pitchFamily="34" charset="-122"/>
            </a:endParaRPr>
          </a:p>
        </p:txBody>
      </p:sp>
      <p:sp>
        <p:nvSpPr>
          <p:cNvPr id="20" name="AutoShape 5"/>
          <p:cNvSpPr>
            <a:spLocks noChangeArrowheads="1"/>
          </p:cNvSpPr>
          <p:nvPr/>
        </p:nvSpPr>
        <p:spPr bwMode="auto">
          <a:xfrm rot="10800000">
            <a:off x="5320468" y="3705949"/>
            <a:ext cx="3211972" cy="20678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665 w 21600"/>
              <a:gd name="T13" fmla="*/ 2665 h 21600"/>
              <a:gd name="T14" fmla="*/ 18935 w 21600"/>
              <a:gd name="T15" fmla="*/ 18935 h 21600"/>
            </a:gdLst>
            <a:ahLst/>
            <a:cxnLst>
              <a:cxn ang="T8">
                <a:pos x="T0" y="T1"/>
              </a:cxn>
              <a:cxn ang="T9">
                <a:pos x="T2" y="T3"/>
              </a:cxn>
              <a:cxn ang="T10">
                <a:pos x="T4" y="T5"/>
              </a:cxn>
              <a:cxn ang="T11">
                <a:pos x="T6" y="T7"/>
              </a:cxn>
            </a:cxnLst>
            <a:rect l="T12" t="T13" r="T14" b="T15"/>
            <a:pathLst>
              <a:path w="21600" h="21600">
                <a:moveTo>
                  <a:pt x="0" y="0"/>
                </a:moveTo>
                <a:lnTo>
                  <a:pt x="1730" y="21600"/>
                </a:lnTo>
                <a:lnTo>
                  <a:pt x="19870" y="21600"/>
                </a:lnTo>
                <a:lnTo>
                  <a:pt x="21600" y="0"/>
                </a:lnTo>
                <a:lnTo>
                  <a:pt x="0" y="0"/>
                </a:lnTo>
                <a:close/>
              </a:path>
            </a:pathLst>
          </a:custGeom>
          <a:gradFill rotWithShape="1">
            <a:gsLst>
              <a:gs pos="99000">
                <a:srgbClr val="2676FF">
                  <a:lumMod val="40000"/>
                  <a:lumOff val="60000"/>
                </a:srgbClr>
              </a:gs>
              <a:gs pos="2000">
                <a:srgbClr val="5F5F5F">
                  <a:alpha val="0"/>
                </a:srgbClr>
              </a:gs>
            </a:gsLst>
            <a:lin ang="5400000" scaled="0"/>
          </a:gradFill>
          <a:ln>
            <a:noFill/>
          </a:ln>
          <a:effectLst/>
          <a:extLst/>
        </p:spPr>
        <p:txBody>
          <a:bodyPr wrap="none" anchor="ctr"/>
          <a:lstStyle/>
          <a:p>
            <a:pPr defTabSz="685891">
              <a:defRPr/>
            </a:pPr>
            <a:endParaRPr lang="zh-CN" altLang="en-US" sz="1350" kern="0" dirty="0">
              <a:solidFill>
                <a:sysClr val="window" lastClr="FFFFFF"/>
              </a:solidFill>
              <a:latin typeface="Impact" pitchFamily="34" charset="0"/>
              <a:ea typeface="微软雅黑" pitchFamily="34" charset="-122"/>
            </a:endParaRPr>
          </a:p>
        </p:txBody>
      </p:sp>
      <p:sp>
        <p:nvSpPr>
          <p:cNvPr id="21" name="Rectangle 8"/>
          <p:cNvSpPr>
            <a:spLocks noChangeArrowheads="1"/>
          </p:cNvSpPr>
          <p:nvPr/>
        </p:nvSpPr>
        <p:spPr bwMode="auto">
          <a:xfrm rot="10800000" flipV="1">
            <a:off x="1277206" y="2198422"/>
            <a:ext cx="2266947" cy="1252701"/>
          </a:xfrm>
          <a:prstGeom prst="rect">
            <a:avLst/>
          </a:prstGeom>
          <a:gradFill>
            <a:gsLst>
              <a:gs pos="33000">
                <a:srgbClr val="2676FF">
                  <a:lumMod val="60000"/>
                  <a:lumOff val="40000"/>
                </a:srgbClr>
              </a:gs>
              <a:gs pos="100000">
                <a:srgbClr val="2676FF"/>
              </a:gs>
            </a:gsLst>
            <a:lin ang="5400000" scaled="0"/>
          </a:gradFill>
          <a:ln w="3175" cap="flat" cmpd="sng" algn="ctr">
            <a:solidFill>
              <a:srgbClr val="2676FF">
                <a:lumMod val="60000"/>
                <a:lumOff val="40000"/>
              </a:srgbClr>
            </a:solidFill>
            <a:prstDash val="solid"/>
          </a:ln>
          <a:effectLst/>
        </p:spPr>
        <p:txBody>
          <a:bodyPr anchor="ctr"/>
          <a:lstStyle/>
          <a:p>
            <a:pPr lvl="0" algn="ctr">
              <a:defRPr/>
            </a:pPr>
            <a:r>
              <a:rPr lang="en-US" dirty="0"/>
              <a:t>Natural Gas Treatment Processes </a:t>
            </a:r>
            <a:r>
              <a:rPr lang="en-US" sz="1200" dirty="0"/>
              <a:t/>
            </a:r>
            <a:br>
              <a:rPr lang="en-US" sz="1200" dirty="0"/>
            </a:br>
            <a:endParaRPr lang="zh-CN" altLang="en-US" sz="1200" kern="10" dirty="0">
              <a:solidFill>
                <a:sysClr val="window" lastClr="FFFFFF"/>
              </a:solidFill>
              <a:latin typeface="微软雅黑" pitchFamily="34" charset="-122"/>
              <a:ea typeface="微软雅黑" pitchFamily="34" charset="-122"/>
            </a:endParaRPr>
          </a:p>
        </p:txBody>
      </p:sp>
      <p:sp>
        <p:nvSpPr>
          <p:cNvPr id="22" name="AutoShape 9"/>
          <p:cNvSpPr>
            <a:spLocks noChangeArrowheads="1"/>
          </p:cNvSpPr>
          <p:nvPr/>
        </p:nvSpPr>
        <p:spPr bwMode="auto">
          <a:xfrm rot="10800000">
            <a:off x="1277205" y="3483271"/>
            <a:ext cx="2409842" cy="202536"/>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665 w 21600"/>
              <a:gd name="T13" fmla="*/ 2665 h 21600"/>
              <a:gd name="T14" fmla="*/ 18935 w 21600"/>
              <a:gd name="T15" fmla="*/ 18935 h 21600"/>
            </a:gdLst>
            <a:ahLst/>
            <a:cxnLst>
              <a:cxn ang="T8">
                <a:pos x="T0" y="T1"/>
              </a:cxn>
              <a:cxn ang="T9">
                <a:pos x="T2" y="T3"/>
              </a:cxn>
              <a:cxn ang="T10">
                <a:pos x="T4" y="T5"/>
              </a:cxn>
              <a:cxn ang="T11">
                <a:pos x="T6" y="T7"/>
              </a:cxn>
            </a:cxnLst>
            <a:rect l="T12" t="T13" r="T14" b="T15"/>
            <a:pathLst>
              <a:path w="21600" h="21600">
                <a:moveTo>
                  <a:pt x="0" y="0"/>
                </a:moveTo>
                <a:lnTo>
                  <a:pt x="1730" y="21600"/>
                </a:lnTo>
                <a:lnTo>
                  <a:pt x="19870" y="21600"/>
                </a:lnTo>
                <a:lnTo>
                  <a:pt x="21600" y="0"/>
                </a:lnTo>
                <a:lnTo>
                  <a:pt x="0" y="0"/>
                </a:lnTo>
                <a:close/>
              </a:path>
            </a:pathLst>
          </a:custGeom>
          <a:gradFill rotWithShape="1">
            <a:gsLst>
              <a:gs pos="99000">
                <a:srgbClr val="2676FF">
                  <a:lumMod val="40000"/>
                  <a:lumOff val="60000"/>
                </a:srgbClr>
              </a:gs>
              <a:gs pos="2000">
                <a:srgbClr val="5F5F5F">
                  <a:alpha val="0"/>
                </a:srgbClr>
              </a:gs>
            </a:gsLst>
            <a:lin ang="5400000" scaled="0"/>
          </a:gradFill>
          <a:ln>
            <a:noFill/>
          </a:ln>
          <a:effectLst/>
          <a:extLst/>
        </p:spPr>
        <p:txBody>
          <a:bodyPr wrap="none" anchor="ctr"/>
          <a:lstStyle/>
          <a:p>
            <a:pPr defTabSz="685891">
              <a:defRPr/>
            </a:pPr>
            <a:endParaRPr lang="zh-CN" altLang="en-US" sz="1350" kern="0" dirty="0">
              <a:solidFill>
                <a:sysClr val="window" lastClr="FFFFFF"/>
              </a:solidFill>
              <a:latin typeface="Impact" pitchFamily="34" charset="0"/>
              <a:ea typeface="微软雅黑" pitchFamily="34" charset="-122"/>
            </a:endParaRPr>
          </a:p>
        </p:txBody>
      </p:sp>
      <p:sp>
        <p:nvSpPr>
          <p:cNvPr id="23" name="Rectangle 10"/>
          <p:cNvSpPr>
            <a:spLocks noChangeArrowheads="1"/>
          </p:cNvSpPr>
          <p:nvPr/>
        </p:nvSpPr>
        <p:spPr bwMode="auto">
          <a:xfrm rot="10800000" flipV="1">
            <a:off x="3395305" y="2524696"/>
            <a:ext cx="2328822" cy="1648040"/>
          </a:xfrm>
          <a:prstGeom prst="rect">
            <a:avLst/>
          </a:prstGeom>
          <a:gradFill>
            <a:gsLst>
              <a:gs pos="33000">
                <a:srgbClr val="2676FF">
                  <a:lumMod val="60000"/>
                  <a:lumOff val="40000"/>
                </a:srgbClr>
              </a:gs>
              <a:gs pos="100000">
                <a:srgbClr val="2676FF"/>
              </a:gs>
            </a:gsLst>
            <a:lin ang="5400000" scaled="0"/>
          </a:gradFill>
          <a:ln w="3175" cap="flat" cmpd="sng" algn="ctr">
            <a:solidFill>
              <a:srgbClr val="2676FF">
                <a:lumMod val="60000"/>
                <a:lumOff val="40000"/>
              </a:srgbClr>
            </a:solidFill>
            <a:prstDash val="solid"/>
          </a:ln>
          <a:effectLst/>
        </p:spPr>
        <p:txBody>
          <a:bodyPr anchor="ctr"/>
          <a:lstStyle/>
          <a:p>
            <a:pPr lvl="0" algn="ctr">
              <a:defRPr/>
            </a:pPr>
            <a:r>
              <a:rPr lang="en-US" dirty="0"/>
              <a:t>Natural Gas Liquids</a:t>
            </a:r>
            <a:r>
              <a:rPr lang="en-US" sz="1600" dirty="0"/>
              <a:t> </a:t>
            </a:r>
            <a:endParaRPr lang="zh-CN" altLang="en-US" sz="1500" b="1" kern="10" dirty="0">
              <a:solidFill>
                <a:sysClr val="window" lastClr="FFFFFF"/>
              </a:solidFill>
              <a:latin typeface="微软雅黑" pitchFamily="34" charset="-122"/>
              <a:ea typeface="微软雅黑" pitchFamily="34" charset="-122"/>
            </a:endParaRPr>
          </a:p>
        </p:txBody>
      </p:sp>
      <p:sp>
        <p:nvSpPr>
          <p:cNvPr id="24" name="AutoShape 11"/>
          <p:cNvSpPr>
            <a:spLocks noChangeArrowheads="1"/>
          </p:cNvSpPr>
          <p:nvPr/>
        </p:nvSpPr>
        <p:spPr bwMode="auto">
          <a:xfrm rot="10800000">
            <a:off x="3208352" y="4223814"/>
            <a:ext cx="2515774" cy="23708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665 w 21600"/>
              <a:gd name="T13" fmla="*/ 2665 h 21600"/>
              <a:gd name="T14" fmla="*/ 18935 w 21600"/>
              <a:gd name="T15" fmla="*/ 18935 h 21600"/>
            </a:gdLst>
            <a:ahLst/>
            <a:cxnLst>
              <a:cxn ang="T8">
                <a:pos x="T0" y="T1"/>
              </a:cxn>
              <a:cxn ang="T9">
                <a:pos x="T2" y="T3"/>
              </a:cxn>
              <a:cxn ang="T10">
                <a:pos x="T4" y="T5"/>
              </a:cxn>
              <a:cxn ang="T11">
                <a:pos x="T6" y="T7"/>
              </a:cxn>
            </a:cxnLst>
            <a:rect l="T12" t="T13" r="T14" b="T15"/>
            <a:pathLst>
              <a:path w="21600" h="21600">
                <a:moveTo>
                  <a:pt x="0" y="0"/>
                </a:moveTo>
                <a:lnTo>
                  <a:pt x="1730" y="21600"/>
                </a:lnTo>
                <a:lnTo>
                  <a:pt x="19870" y="21600"/>
                </a:lnTo>
                <a:lnTo>
                  <a:pt x="21600" y="0"/>
                </a:lnTo>
                <a:lnTo>
                  <a:pt x="0" y="0"/>
                </a:lnTo>
                <a:close/>
              </a:path>
            </a:pathLst>
          </a:custGeom>
          <a:gradFill rotWithShape="1">
            <a:gsLst>
              <a:gs pos="99000">
                <a:srgbClr val="2676FF">
                  <a:lumMod val="40000"/>
                  <a:lumOff val="60000"/>
                </a:srgbClr>
              </a:gs>
              <a:gs pos="2000">
                <a:srgbClr val="5F5F5F">
                  <a:alpha val="0"/>
                </a:srgbClr>
              </a:gs>
            </a:gsLst>
            <a:lin ang="5400000" scaled="0"/>
          </a:gradFill>
          <a:ln>
            <a:noFill/>
          </a:ln>
          <a:effectLst/>
        </p:spPr>
        <p:txBody>
          <a:bodyPr wrap="none" anchor="ctr"/>
          <a:lstStyle/>
          <a:p>
            <a:pPr defTabSz="685891">
              <a:defRPr/>
            </a:pPr>
            <a:endParaRPr lang="zh-CN" altLang="en-US" sz="1350" kern="0" dirty="0">
              <a:solidFill>
                <a:sysClr val="window" lastClr="FFFFFF"/>
              </a:solidFill>
              <a:latin typeface="Impact" pitchFamily="34" charset="0"/>
              <a:ea typeface="微软雅黑" pitchFamily="34" charset="-122"/>
            </a:endParaRPr>
          </a:p>
        </p:txBody>
      </p:sp>
      <p:sp>
        <p:nvSpPr>
          <p:cNvPr id="25" name="Text Box 44"/>
          <p:cNvSpPr txBox="1">
            <a:spLocks noChangeArrowheads="1"/>
          </p:cNvSpPr>
          <p:nvPr/>
        </p:nvSpPr>
        <p:spPr bwMode="auto">
          <a:xfrm>
            <a:off x="1619672" y="4437112"/>
            <a:ext cx="7487816" cy="2336024"/>
          </a:xfrm>
          <a:prstGeom prst="rect">
            <a:avLst/>
          </a:prstGeom>
          <a:ln/>
          <a:extLst/>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pitchFamily="34" charset="0"/>
                <a:ea typeface="宋体" pitchFamily="2" charset="-122"/>
              </a:defRPr>
            </a:lvl2pPr>
            <a:lvl3pPr defTabSz="720725" eaLnBrk="0" hangingPunct="0">
              <a:defRPr sz="1600">
                <a:latin typeface="Arial" pitchFamily="34" charset="0"/>
                <a:ea typeface="宋体" pitchFamily="2" charset="-122"/>
              </a:defRPr>
            </a:lvl3pPr>
            <a:lvl4pPr defTabSz="720725" eaLnBrk="0" hangingPunct="0">
              <a:defRPr sz="1600">
                <a:latin typeface="Arial" pitchFamily="34" charset="0"/>
                <a:ea typeface="宋体" pitchFamily="2" charset="-122"/>
              </a:defRPr>
            </a:lvl4pPr>
            <a:lvl5pPr defTabSz="720725" eaLnBrk="0" hangingPunct="0">
              <a:defRPr sz="1600">
                <a:latin typeface="Arial" pitchFamily="34" charset="0"/>
                <a:ea typeface="宋体" pitchFamily="2" charset="-122"/>
              </a:defRPr>
            </a:lvl5pPr>
            <a:lvl6pPr defTabSz="720725" eaLnBrk="0" fontAlgn="base" hangingPunct="0">
              <a:spcBef>
                <a:spcPct val="0"/>
              </a:spcBef>
              <a:spcAft>
                <a:spcPct val="0"/>
              </a:spcAft>
              <a:defRPr sz="1600">
                <a:latin typeface="Arial" pitchFamily="34" charset="0"/>
                <a:ea typeface="宋体" pitchFamily="2" charset="-122"/>
              </a:defRPr>
            </a:lvl6pPr>
            <a:lvl7pPr defTabSz="720725" eaLnBrk="0" fontAlgn="base" hangingPunct="0">
              <a:spcBef>
                <a:spcPct val="0"/>
              </a:spcBef>
              <a:spcAft>
                <a:spcPct val="0"/>
              </a:spcAft>
              <a:defRPr sz="1600">
                <a:latin typeface="Arial" pitchFamily="34" charset="0"/>
                <a:ea typeface="宋体" pitchFamily="2" charset="-122"/>
              </a:defRPr>
            </a:lvl7pPr>
            <a:lvl8pPr defTabSz="720725" eaLnBrk="0" fontAlgn="base" hangingPunct="0">
              <a:spcBef>
                <a:spcPct val="0"/>
              </a:spcBef>
              <a:spcAft>
                <a:spcPct val="0"/>
              </a:spcAft>
              <a:defRPr sz="1600">
                <a:latin typeface="Arial" pitchFamily="34" charset="0"/>
                <a:ea typeface="宋体" pitchFamily="2" charset="-122"/>
              </a:defRPr>
            </a:lvl8pPr>
            <a:lvl9pPr defTabSz="720725" eaLnBrk="0" fontAlgn="base" hangingPunct="0">
              <a:spcBef>
                <a:spcPct val="0"/>
              </a:spcBef>
              <a:spcAft>
                <a:spcPct val="0"/>
              </a:spcAft>
              <a:defRPr sz="1600">
                <a:latin typeface="Arial" pitchFamily="34" charset="0"/>
                <a:ea typeface="宋体" pitchFamily="2" charset="-122"/>
              </a:defRPr>
            </a:lvl9pPr>
          </a:lstStyle>
          <a:p>
            <a:pPr algn="just"/>
            <a:r>
              <a:rPr lang="en-GB" sz="1800" dirty="0">
                <a:solidFill>
                  <a:schemeClr val="tx1"/>
                </a:solidFill>
                <a:latin typeface="Times New Roman" panose="02020603050405020304" pitchFamily="18" charset="0"/>
                <a:cs typeface="Times New Roman" panose="02020603050405020304" pitchFamily="18" charset="0"/>
              </a:rPr>
              <a:t>Natural gas is a naturally occurring mixture of light hydrocarbons accompanied by some non-hydrocarbon compounds. It may found non-associated or associated with oil </a:t>
            </a:r>
            <a:r>
              <a:rPr lang="en-GB" sz="1800" b="1" dirty="0">
                <a:solidFill>
                  <a:schemeClr val="tx1"/>
                </a:solidFill>
                <a:latin typeface="Times New Roman" panose="02020603050405020304" pitchFamily="18" charset="0"/>
                <a:cs typeface="Times New Roman" panose="02020603050405020304" pitchFamily="18" charset="0"/>
              </a:rPr>
              <a:t>(Non-associated and Associated Natural Gases)</a:t>
            </a:r>
            <a:r>
              <a:rPr lang="en-GB" sz="1800" dirty="0">
                <a:solidFill>
                  <a:schemeClr val="tx1"/>
                </a:solidFill>
                <a:latin typeface="Times New Roman" panose="02020603050405020304" pitchFamily="18" charset="0"/>
                <a:cs typeface="Times New Roman" panose="02020603050405020304" pitchFamily="18" charset="0"/>
              </a:rPr>
              <a:t>. Non-associated natural gas is found in reservoirs containing no oil (dry wells). Associated gas, on the other hand, is present in contact with and/or dissolved in crude oil and is coproduced with it.</a:t>
            </a:r>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26" name="矩形 25"/>
          <p:cNvSpPr/>
          <p:nvPr/>
        </p:nvSpPr>
        <p:spPr>
          <a:xfrm>
            <a:off x="2141414" y="4988319"/>
            <a:ext cx="5269201" cy="709228"/>
          </a:xfrm>
          <a:prstGeom prst="rect">
            <a:avLst/>
          </a:prstGeom>
          <a:ln>
            <a:solidFill>
              <a:srgbClr val="00B0F0"/>
            </a:solidFill>
            <a:prstDash val="dash"/>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zh-CN" altLang="en-US" sz="1350"/>
          </a:p>
        </p:txBody>
      </p:sp>
      <p:sp>
        <p:nvSpPr>
          <p:cNvPr id="15" name="标题 1"/>
          <p:cNvSpPr txBox="1">
            <a:spLocks/>
          </p:cNvSpPr>
          <p:nvPr/>
        </p:nvSpPr>
        <p:spPr bwMode="auto">
          <a:xfrm>
            <a:off x="0" y="16352"/>
            <a:ext cx="9144000" cy="1177311"/>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normAutofit/>
          </a:bodyPr>
          <a:lstStyle/>
          <a:p>
            <a:pPr lvl="0" algn="just">
              <a:lnSpc>
                <a:spcPct val="120000"/>
              </a:lnSpc>
              <a:defRPr/>
            </a:pPr>
            <a:r>
              <a:rPr lang="en-US" sz="3600" b="1" i="1" kern="0" dirty="0">
                <a:latin typeface="微软雅黑" pitchFamily="34" charset="-122"/>
                <a:ea typeface="微软雅黑" pitchFamily="34" charset="-122"/>
              </a:rPr>
              <a:t>Natural Gas </a:t>
            </a:r>
            <a:endParaRPr lang="zh-CN" altLang="en-US" sz="3600" b="1" i="1" kern="0" dirty="0">
              <a:latin typeface="微软雅黑" pitchFamily="34" charset="-122"/>
              <a:ea typeface="微软雅黑" pitchFamily="34" charset="-122"/>
            </a:endParaRPr>
          </a:p>
        </p:txBody>
      </p:sp>
    </p:spTree>
    <p:extLst>
      <p:ext uri="{BB962C8B-B14F-4D97-AF65-F5344CB8AC3E}">
        <p14:creationId xmlns:p14="http://schemas.microsoft.com/office/powerpoint/2010/main" val="374749529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1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Line 1598"/>
          <p:cNvSpPr>
            <a:spLocks noChangeShapeType="1"/>
          </p:cNvSpPr>
          <p:nvPr/>
        </p:nvSpPr>
        <p:spPr bwMode="auto">
          <a:xfrm>
            <a:off x="9445263" y="2201756"/>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27" name="Line 1599"/>
          <p:cNvSpPr>
            <a:spLocks noChangeShapeType="1"/>
          </p:cNvSpPr>
          <p:nvPr/>
        </p:nvSpPr>
        <p:spPr bwMode="auto">
          <a:xfrm>
            <a:off x="9445263" y="2201756"/>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28" name="Line 1600"/>
          <p:cNvSpPr>
            <a:spLocks noChangeShapeType="1"/>
          </p:cNvSpPr>
          <p:nvPr/>
        </p:nvSpPr>
        <p:spPr bwMode="auto">
          <a:xfrm>
            <a:off x="9435737" y="2137453"/>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29" name="Line 1601"/>
          <p:cNvSpPr>
            <a:spLocks noChangeShapeType="1"/>
          </p:cNvSpPr>
          <p:nvPr/>
        </p:nvSpPr>
        <p:spPr bwMode="auto">
          <a:xfrm>
            <a:off x="9435737" y="2137453"/>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0" name="Line 1602"/>
          <p:cNvSpPr>
            <a:spLocks noChangeShapeType="1"/>
          </p:cNvSpPr>
          <p:nvPr/>
        </p:nvSpPr>
        <p:spPr bwMode="auto">
          <a:xfrm>
            <a:off x="9426211" y="2087441"/>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1" name="Line 1603"/>
          <p:cNvSpPr>
            <a:spLocks noChangeShapeType="1"/>
          </p:cNvSpPr>
          <p:nvPr/>
        </p:nvSpPr>
        <p:spPr bwMode="auto">
          <a:xfrm>
            <a:off x="9426211" y="2087441"/>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2" name="Line 1598"/>
          <p:cNvSpPr>
            <a:spLocks noChangeShapeType="1"/>
          </p:cNvSpPr>
          <p:nvPr/>
        </p:nvSpPr>
        <p:spPr bwMode="auto">
          <a:xfrm>
            <a:off x="9488249" y="2201756"/>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3" name="Line 1599"/>
          <p:cNvSpPr>
            <a:spLocks noChangeShapeType="1"/>
          </p:cNvSpPr>
          <p:nvPr/>
        </p:nvSpPr>
        <p:spPr bwMode="auto">
          <a:xfrm>
            <a:off x="9488249" y="2201756"/>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4" name="Line 1600"/>
          <p:cNvSpPr>
            <a:spLocks noChangeShapeType="1"/>
          </p:cNvSpPr>
          <p:nvPr/>
        </p:nvSpPr>
        <p:spPr bwMode="auto">
          <a:xfrm>
            <a:off x="9478723" y="2137453"/>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5" name="Line 1601"/>
          <p:cNvSpPr>
            <a:spLocks noChangeShapeType="1"/>
          </p:cNvSpPr>
          <p:nvPr/>
        </p:nvSpPr>
        <p:spPr bwMode="auto">
          <a:xfrm>
            <a:off x="9478723" y="2137453"/>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6" name="Line 1602"/>
          <p:cNvSpPr>
            <a:spLocks noChangeShapeType="1"/>
          </p:cNvSpPr>
          <p:nvPr/>
        </p:nvSpPr>
        <p:spPr bwMode="auto">
          <a:xfrm>
            <a:off x="9469197" y="2087441"/>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7" name="Line 1603"/>
          <p:cNvSpPr>
            <a:spLocks noChangeShapeType="1"/>
          </p:cNvSpPr>
          <p:nvPr/>
        </p:nvSpPr>
        <p:spPr bwMode="auto">
          <a:xfrm>
            <a:off x="9469197" y="2087441"/>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8" name="Line 1600"/>
          <p:cNvSpPr>
            <a:spLocks noChangeShapeType="1"/>
          </p:cNvSpPr>
          <p:nvPr/>
        </p:nvSpPr>
        <p:spPr bwMode="auto">
          <a:xfrm>
            <a:off x="9435737" y="2137453"/>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39" name="Line 1601"/>
          <p:cNvSpPr>
            <a:spLocks noChangeShapeType="1"/>
          </p:cNvSpPr>
          <p:nvPr/>
        </p:nvSpPr>
        <p:spPr bwMode="auto">
          <a:xfrm>
            <a:off x="9435737" y="2137453"/>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40" name="Line 1602"/>
          <p:cNvSpPr>
            <a:spLocks noChangeShapeType="1"/>
          </p:cNvSpPr>
          <p:nvPr/>
        </p:nvSpPr>
        <p:spPr bwMode="auto">
          <a:xfrm>
            <a:off x="9426211" y="2087441"/>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41" name="Line 1603"/>
          <p:cNvSpPr>
            <a:spLocks noChangeShapeType="1"/>
          </p:cNvSpPr>
          <p:nvPr/>
        </p:nvSpPr>
        <p:spPr bwMode="auto">
          <a:xfrm>
            <a:off x="9426211" y="2087441"/>
            <a:ext cx="1190" cy="119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350" dirty="0">
              <a:latin typeface="Impact" pitchFamily="34" charset="0"/>
              <a:ea typeface="微软雅黑" pitchFamily="34" charset="-122"/>
            </a:endParaRPr>
          </a:p>
        </p:txBody>
      </p:sp>
      <p:sp>
        <p:nvSpPr>
          <p:cNvPr id="47" name="矩形 46"/>
          <p:cNvSpPr/>
          <p:nvPr/>
        </p:nvSpPr>
        <p:spPr>
          <a:xfrm>
            <a:off x="8130331" y="404664"/>
            <a:ext cx="402109" cy="604867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kern="0" cap="all" dirty="0">
              <a:ln w="9000" cmpd="sng">
                <a:noFill/>
                <a:prstDash val="solid"/>
              </a:ln>
              <a:solidFill>
                <a:schemeClr val="bg1"/>
              </a:solidFill>
              <a:effectLst>
                <a:reflection blurRad="12700" stA="28000" endPos="45000" dist="1000" dir="5400000" sy="-100000" algn="bl" rotWithShape="0"/>
              </a:effectLst>
              <a:latin typeface="Broadway" pitchFamily="82" charset="0"/>
              <a:ea typeface="华文细黑" pitchFamily="2" charset="-122"/>
            </a:endParaRPr>
          </a:p>
        </p:txBody>
      </p:sp>
      <p:sp>
        <p:nvSpPr>
          <p:cNvPr id="48" name="矩形 47"/>
          <p:cNvSpPr/>
          <p:nvPr/>
        </p:nvSpPr>
        <p:spPr>
          <a:xfrm>
            <a:off x="467544" y="3740727"/>
            <a:ext cx="7627332" cy="2568593"/>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pPr>
            <a:endParaRPr lang="en-GB" sz="2200" dirty="0" smtClean="0">
              <a:latin typeface="Times New Roman" panose="02020603050405020304" pitchFamily="18" charset="0"/>
              <a:cs typeface="Times New Roman" panose="02020603050405020304" pitchFamily="18" charset="0"/>
            </a:endParaRPr>
          </a:p>
          <a:p>
            <a:pPr algn="just">
              <a:lnSpc>
                <a:spcPct val="150000"/>
              </a:lnSpc>
            </a:pPr>
            <a:r>
              <a:rPr lang="en-GB" sz="2200" dirty="0" smtClean="0">
                <a:latin typeface="Times New Roman" panose="02020603050405020304" pitchFamily="18" charset="0"/>
                <a:cs typeface="Times New Roman" panose="02020603050405020304" pitchFamily="18" charset="0"/>
              </a:rPr>
              <a:t>The </a:t>
            </a:r>
            <a:r>
              <a:rPr lang="en-GB" sz="2200" dirty="0">
                <a:latin typeface="Times New Roman" panose="02020603050405020304" pitchFamily="18" charset="0"/>
                <a:cs typeface="Times New Roman" panose="02020603050405020304" pitchFamily="18" charset="0"/>
              </a:rPr>
              <a:t>non-hydrocarbon constituents in natural gas vary appreciably from one gas field to another. Some of these compounds are weak acids, such as hydrogen sulphide and carbon dioxide. Others are inert, such as nitrogen, helium and argon. Some natural gas reservoirs contain enough helium for commercial production.</a:t>
            </a:r>
            <a:endParaRPr lang="en-US" sz="2200" dirty="0">
              <a:latin typeface="Times New Roman" panose="02020603050405020304" pitchFamily="18" charset="0"/>
              <a:cs typeface="Times New Roman" panose="02020603050405020304" pitchFamily="18" charset="0"/>
            </a:endParaRPr>
          </a:p>
          <a:p>
            <a:pPr algn="just">
              <a:lnSpc>
                <a:spcPct val="150000"/>
              </a:lnSpc>
            </a:pPr>
            <a:endParaRPr lang="zh-CN" altLang="en-US" sz="2200" b="1" dirty="0">
              <a:solidFill>
                <a:srgbClr val="00B0F0"/>
              </a:solidFill>
              <a:latin typeface="Times New Roman" panose="02020603050405020304" pitchFamily="18" charset="0"/>
              <a:cs typeface="Times New Roman" panose="02020603050405020304" pitchFamily="18" charset="0"/>
            </a:endParaRPr>
          </a:p>
        </p:txBody>
      </p:sp>
      <p:sp>
        <p:nvSpPr>
          <p:cNvPr id="58" name="Text Box 44"/>
          <p:cNvSpPr txBox="1">
            <a:spLocks noChangeArrowheads="1"/>
          </p:cNvSpPr>
          <p:nvPr/>
        </p:nvSpPr>
        <p:spPr bwMode="auto">
          <a:xfrm>
            <a:off x="539552" y="692696"/>
            <a:ext cx="7513927" cy="2806987"/>
          </a:xfrm>
          <a:prstGeom prst="rect">
            <a:avLst/>
          </a:prstGeom>
          <a:ln/>
          <a:extLst/>
        </p:spPr>
        <p:style>
          <a:lnRef idx="2">
            <a:schemeClr val="accent1"/>
          </a:lnRef>
          <a:fillRef idx="1">
            <a:schemeClr val="lt1"/>
          </a:fillRef>
          <a:effectRef idx="0">
            <a:schemeClr val="accent1"/>
          </a:effectRef>
          <a:fontRef idx="minor">
            <a:schemeClr val="dk1"/>
          </a:fontRef>
        </p:style>
        <p:txBody>
          <a:bodyPr wrap="square">
            <a:spAutoFit/>
          </a:bodyPr>
          <a:lstStyle>
            <a:lvl1pPr defTabSz="720725" eaLnBrk="0" hangingPunct="0">
              <a:defRPr sz="1600">
                <a:solidFill>
                  <a:schemeClr val="tx1"/>
                </a:solidFill>
                <a:latin typeface="Arial" pitchFamily="34" charset="0"/>
                <a:ea typeface="宋体" pitchFamily="2" charset="-122"/>
              </a:defRPr>
            </a:lvl1pPr>
            <a:lvl2pPr defTabSz="720725" eaLnBrk="0" hangingPunct="0">
              <a:defRPr sz="1600">
                <a:solidFill>
                  <a:schemeClr val="tx1"/>
                </a:solidFill>
                <a:latin typeface="Arial" pitchFamily="34" charset="0"/>
                <a:ea typeface="宋体" pitchFamily="2" charset="-122"/>
              </a:defRPr>
            </a:lvl2pPr>
            <a:lvl3pPr defTabSz="720725" eaLnBrk="0" hangingPunct="0">
              <a:defRPr sz="1600">
                <a:solidFill>
                  <a:schemeClr val="tx1"/>
                </a:solidFill>
                <a:latin typeface="Arial" pitchFamily="34" charset="0"/>
                <a:ea typeface="宋体" pitchFamily="2" charset="-122"/>
              </a:defRPr>
            </a:lvl3pPr>
            <a:lvl4pPr defTabSz="720725" eaLnBrk="0" hangingPunct="0">
              <a:defRPr sz="1600">
                <a:solidFill>
                  <a:schemeClr val="tx1"/>
                </a:solidFill>
                <a:latin typeface="Arial" pitchFamily="34" charset="0"/>
                <a:ea typeface="宋体" pitchFamily="2" charset="-122"/>
              </a:defRPr>
            </a:lvl4pPr>
            <a:lvl5pPr defTabSz="720725" eaLnBrk="0" hangingPunct="0">
              <a:defRPr sz="1600">
                <a:solidFill>
                  <a:schemeClr val="tx1"/>
                </a:solidFill>
                <a:latin typeface="Arial" pitchFamily="34" charset="0"/>
                <a:ea typeface="宋体" pitchFamily="2" charset="-122"/>
              </a:defRPr>
            </a:lvl5pPr>
            <a:lvl6pPr defTabSz="720725" eaLnBrk="0" fontAlgn="base" hangingPunct="0">
              <a:spcBef>
                <a:spcPct val="0"/>
              </a:spcBef>
              <a:spcAft>
                <a:spcPct val="0"/>
              </a:spcAft>
              <a:defRPr sz="1600">
                <a:solidFill>
                  <a:schemeClr val="tx1"/>
                </a:solidFill>
                <a:latin typeface="Arial" pitchFamily="34" charset="0"/>
                <a:ea typeface="宋体" pitchFamily="2" charset="-122"/>
              </a:defRPr>
            </a:lvl6pPr>
            <a:lvl7pPr defTabSz="720725" eaLnBrk="0" fontAlgn="base" hangingPunct="0">
              <a:spcBef>
                <a:spcPct val="0"/>
              </a:spcBef>
              <a:spcAft>
                <a:spcPct val="0"/>
              </a:spcAft>
              <a:defRPr sz="1600">
                <a:solidFill>
                  <a:schemeClr val="tx1"/>
                </a:solidFill>
                <a:latin typeface="Arial" pitchFamily="34" charset="0"/>
                <a:ea typeface="宋体" pitchFamily="2" charset="-122"/>
              </a:defRPr>
            </a:lvl7pPr>
            <a:lvl8pPr defTabSz="720725" eaLnBrk="0" fontAlgn="base" hangingPunct="0">
              <a:spcBef>
                <a:spcPct val="0"/>
              </a:spcBef>
              <a:spcAft>
                <a:spcPct val="0"/>
              </a:spcAft>
              <a:defRPr sz="1600">
                <a:solidFill>
                  <a:schemeClr val="tx1"/>
                </a:solidFill>
                <a:latin typeface="Arial" pitchFamily="34" charset="0"/>
                <a:ea typeface="宋体" pitchFamily="2" charset="-122"/>
              </a:defRPr>
            </a:lvl8pPr>
            <a:lvl9pPr defTabSz="720725" eaLnBrk="0" fontAlgn="base" hangingPunct="0">
              <a:spcBef>
                <a:spcPct val="0"/>
              </a:spcBef>
              <a:spcAft>
                <a:spcPct val="0"/>
              </a:spcAft>
              <a:defRPr sz="1600">
                <a:solidFill>
                  <a:schemeClr val="tx1"/>
                </a:solidFill>
                <a:latin typeface="Arial" pitchFamily="34" charset="0"/>
                <a:ea typeface="宋体" pitchFamily="2" charset="-122"/>
              </a:defRPr>
            </a:lvl9pPr>
          </a:lstStyle>
          <a:p>
            <a:pPr algn="just">
              <a:lnSpc>
                <a:spcPct val="150000"/>
              </a:lnSpc>
            </a:pPr>
            <a:r>
              <a:rPr lang="en-GB" sz="2000" dirty="0">
                <a:latin typeface="Times New Roman" panose="02020603050405020304" pitchFamily="18" charset="0"/>
                <a:ea typeface="Tahoma" panose="020B0604030504040204" pitchFamily="34" charset="0"/>
                <a:cs typeface="Times New Roman" panose="02020603050405020304" pitchFamily="18" charset="0"/>
              </a:rPr>
              <a:t>The principal component of most natural gases is methane. Higher molecular weight paraffinic hydrocarbons (C</a:t>
            </a:r>
            <a:r>
              <a:rPr lang="en-GB" sz="2000" baseline="-25000" dirty="0">
                <a:latin typeface="Times New Roman" panose="02020603050405020304" pitchFamily="18" charset="0"/>
                <a:ea typeface="Tahoma" panose="020B0604030504040204" pitchFamily="34" charset="0"/>
                <a:cs typeface="Times New Roman" panose="02020603050405020304" pitchFamily="18" charset="0"/>
              </a:rPr>
              <a:t>2</a:t>
            </a:r>
            <a:r>
              <a:rPr lang="en-GB" sz="2000" dirty="0">
                <a:latin typeface="Times New Roman" panose="02020603050405020304" pitchFamily="18" charset="0"/>
                <a:ea typeface="Tahoma" panose="020B0604030504040204" pitchFamily="34" charset="0"/>
                <a:cs typeface="Times New Roman" panose="02020603050405020304" pitchFamily="18" charset="0"/>
              </a:rPr>
              <a:t>-C</a:t>
            </a:r>
            <a:r>
              <a:rPr lang="en-GB" sz="2000" baseline="-25000" dirty="0">
                <a:latin typeface="Times New Roman" panose="02020603050405020304" pitchFamily="18" charset="0"/>
                <a:ea typeface="Tahoma" panose="020B0604030504040204" pitchFamily="34" charset="0"/>
                <a:cs typeface="Times New Roman" panose="02020603050405020304" pitchFamily="18" charset="0"/>
              </a:rPr>
              <a:t>7</a:t>
            </a:r>
            <a:r>
              <a:rPr lang="en-GB" sz="2000" dirty="0">
                <a:latin typeface="Times New Roman" panose="02020603050405020304" pitchFamily="18" charset="0"/>
                <a:ea typeface="Tahoma" panose="020B0604030504040204" pitchFamily="34" charset="0"/>
                <a:cs typeface="Times New Roman" panose="02020603050405020304" pitchFamily="18" charset="0"/>
              </a:rPr>
              <a:t>) are usually present in smaller amounts with the natural gas mixture, and their ratios vary considerably from one gas field to another. Non-associated gas normally contains a higher methane ratio than associated gas, while the latter contains a higher ratio of heavier hydrocarbons</a:t>
            </a:r>
            <a:r>
              <a:rPr lang="en-GB" sz="2000" dirty="0" smtClean="0">
                <a:latin typeface="Times New Roman" panose="02020603050405020304" pitchFamily="18" charset="0"/>
                <a:ea typeface="Tahoma" panose="020B0604030504040204" pitchFamily="34" charset="0"/>
                <a:cs typeface="Times New Roman" panose="02020603050405020304" pitchFamily="18" charset="0"/>
              </a:rPr>
              <a:t>.</a:t>
            </a:r>
          </a:p>
        </p:txBody>
      </p:sp>
    </p:spTree>
    <p:extLst>
      <p:ext uri="{BB962C8B-B14F-4D97-AF65-F5344CB8AC3E}">
        <p14:creationId xmlns:p14="http://schemas.microsoft.com/office/powerpoint/2010/main" val="289245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anim calcmode="lin" valueType="num">
                                      <p:cBhvr>
                                        <p:cTn id="8" dur="1000" fill="hold"/>
                                        <p:tgtEl>
                                          <p:spTgt spid="58"/>
                                        </p:tgtEl>
                                        <p:attrNameLst>
                                          <p:attrName>ppt_x</p:attrName>
                                        </p:attrNameLst>
                                      </p:cBhvr>
                                      <p:tavLst>
                                        <p:tav tm="0">
                                          <p:val>
                                            <p:strVal val="#ppt_x"/>
                                          </p:val>
                                        </p:tav>
                                        <p:tav tm="100000">
                                          <p:val>
                                            <p:strVal val="#ppt_x"/>
                                          </p:val>
                                        </p:tav>
                                      </p:tavLst>
                                    </p:anim>
                                    <p:anim calcmode="lin" valueType="num">
                                      <p:cBhvr>
                                        <p:cTn id="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fade">
                                      <p:cBhvr>
                                        <p:cTn id="14" dur="1000"/>
                                        <p:tgtEl>
                                          <p:spTgt spid="48"/>
                                        </p:tgtEl>
                                      </p:cBhvr>
                                    </p:animEffect>
                                    <p:anim calcmode="lin" valueType="num">
                                      <p:cBhvr>
                                        <p:cTn id="15" dur="1000" fill="hold"/>
                                        <p:tgtEl>
                                          <p:spTgt spid="48"/>
                                        </p:tgtEl>
                                        <p:attrNameLst>
                                          <p:attrName>ppt_x</p:attrName>
                                        </p:attrNameLst>
                                      </p:cBhvr>
                                      <p:tavLst>
                                        <p:tav tm="0">
                                          <p:val>
                                            <p:strVal val="#ppt_x"/>
                                          </p:val>
                                        </p:tav>
                                        <p:tav tm="100000">
                                          <p:val>
                                            <p:strVal val="#ppt_x"/>
                                          </p:val>
                                        </p:tav>
                                      </p:tavLst>
                                    </p:anim>
                                    <p:anim calcmode="lin" valueType="num">
                                      <p:cBhvr>
                                        <p:cTn id="16"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0"/>
          <p:cNvSpPr>
            <a:spLocks noChangeArrowheads="1"/>
          </p:cNvSpPr>
          <p:nvPr/>
        </p:nvSpPr>
        <p:spPr bwMode="auto">
          <a:xfrm>
            <a:off x="5545593" y="999363"/>
            <a:ext cx="346556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r>
              <a:rPr lang="zh-CN" altLang="en-US" sz="1500" dirty="0">
                <a:solidFill>
                  <a:schemeClr val="bg1">
                    <a:lumMod val="95000"/>
                  </a:schemeClr>
                </a:solidFill>
                <a:latin typeface="微软雅黑" pitchFamily="34" charset="-122"/>
                <a:ea typeface="微软雅黑" pitchFamily="34" charset="-122"/>
              </a:rPr>
              <a:t>（三）内容的编纂</a:t>
            </a:r>
          </a:p>
        </p:txBody>
      </p:sp>
      <p:sp>
        <p:nvSpPr>
          <p:cNvPr id="13" name="TextBox 10"/>
          <p:cNvSpPr>
            <a:spLocks noChangeArrowheads="1"/>
          </p:cNvSpPr>
          <p:nvPr/>
        </p:nvSpPr>
        <p:spPr bwMode="auto">
          <a:xfrm>
            <a:off x="5545593" y="1347262"/>
            <a:ext cx="3465568"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r>
              <a:rPr lang="en-US" altLang="zh-CN" sz="1350" dirty="0">
                <a:solidFill>
                  <a:schemeClr val="bg1">
                    <a:lumMod val="95000"/>
                  </a:schemeClr>
                </a:solidFill>
                <a:latin typeface="微软雅黑" pitchFamily="34" charset="-122"/>
                <a:ea typeface="微软雅黑" pitchFamily="34" charset="-122"/>
              </a:rPr>
              <a:t>1</a:t>
            </a:r>
            <a:r>
              <a:rPr lang="zh-CN" altLang="en-US" sz="1350" dirty="0">
                <a:solidFill>
                  <a:schemeClr val="bg1">
                    <a:lumMod val="95000"/>
                  </a:schemeClr>
                </a:solidFill>
                <a:latin typeface="微软雅黑" pitchFamily="34" charset="-122"/>
                <a:ea typeface="微软雅黑" pitchFamily="34" charset="-122"/>
              </a:rPr>
              <a:t>、资料的搜集</a:t>
            </a: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008" y="2217538"/>
            <a:ext cx="9071992" cy="4163790"/>
          </a:xfrm>
          <a:prstGeom prst="rect">
            <a:avLst/>
          </a:prstGeom>
          <a:no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 Box 44"/>
          <p:cNvSpPr txBox="1">
            <a:spLocks noChangeArrowheads="1"/>
          </p:cNvSpPr>
          <p:nvPr/>
        </p:nvSpPr>
        <p:spPr bwMode="auto">
          <a:xfrm>
            <a:off x="395536" y="1281534"/>
            <a:ext cx="8136904" cy="92333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pitchFamily="34" charset="0"/>
                <a:ea typeface="宋体" pitchFamily="2" charset="-122"/>
              </a:defRPr>
            </a:lvl2pPr>
            <a:lvl3pPr defTabSz="720725" eaLnBrk="0" hangingPunct="0">
              <a:defRPr sz="1600">
                <a:latin typeface="Arial" pitchFamily="34" charset="0"/>
                <a:ea typeface="宋体" pitchFamily="2" charset="-122"/>
              </a:defRPr>
            </a:lvl3pPr>
            <a:lvl4pPr defTabSz="720725" eaLnBrk="0" hangingPunct="0">
              <a:defRPr sz="1600">
                <a:latin typeface="Arial" pitchFamily="34" charset="0"/>
                <a:ea typeface="宋体" pitchFamily="2" charset="-122"/>
              </a:defRPr>
            </a:lvl4pPr>
            <a:lvl5pPr defTabSz="720725" eaLnBrk="0" hangingPunct="0">
              <a:defRPr sz="1600">
                <a:latin typeface="Arial" pitchFamily="34" charset="0"/>
                <a:ea typeface="宋体" pitchFamily="2" charset="-122"/>
              </a:defRPr>
            </a:lvl5pPr>
            <a:lvl6pPr defTabSz="720725" eaLnBrk="0" fontAlgn="base" hangingPunct="0">
              <a:spcBef>
                <a:spcPct val="0"/>
              </a:spcBef>
              <a:spcAft>
                <a:spcPct val="0"/>
              </a:spcAft>
              <a:defRPr sz="1600">
                <a:latin typeface="Arial" pitchFamily="34" charset="0"/>
                <a:ea typeface="宋体" pitchFamily="2" charset="-122"/>
              </a:defRPr>
            </a:lvl6pPr>
            <a:lvl7pPr defTabSz="720725" eaLnBrk="0" fontAlgn="base" hangingPunct="0">
              <a:spcBef>
                <a:spcPct val="0"/>
              </a:spcBef>
              <a:spcAft>
                <a:spcPct val="0"/>
              </a:spcAft>
              <a:defRPr sz="1600">
                <a:latin typeface="Arial" pitchFamily="34" charset="0"/>
                <a:ea typeface="宋体" pitchFamily="2" charset="-122"/>
              </a:defRPr>
            </a:lvl7pPr>
            <a:lvl8pPr defTabSz="720725" eaLnBrk="0" fontAlgn="base" hangingPunct="0">
              <a:spcBef>
                <a:spcPct val="0"/>
              </a:spcBef>
              <a:spcAft>
                <a:spcPct val="0"/>
              </a:spcAft>
              <a:defRPr sz="1600">
                <a:latin typeface="Arial" pitchFamily="34" charset="0"/>
                <a:ea typeface="宋体" pitchFamily="2" charset="-122"/>
              </a:defRPr>
            </a:lvl8pPr>
            <a:lvl9pPr defTabSz="720725" eaLnBrk="0" fontAlgn="base" hangingPunct="0">
              <a:spcBef>
                <a:spcPct val="0"/>
              </a:spcBef>
              <a:spcAft>
                <a:spcPct val="0"/>
              </a:spcAft>
              <a:defRPr sz="1600">
                <a:latin typeface="Arial" pitchFamily="34" charset="0"/>
                <a:ea typeface="宋体" pitchFamily="2" charset="-122"/>
              </a:defRPr>
            </a:lvl9pPr>
          </a:lstStyle>
          <a:p>
            <a:pPr algn="just"/>
            <a:r>
              <a:rPr lang="en-US" sz="2000" dirty="0" smtClean="0">
                <a:solidFill>
                  <a:schemeClr val="tx1"/>
                </a:solidFill>
                <a:latin typeface="Times New Roman" panose="02020603050405020304" pitchFamily="18" charset="0"/>
                <a:cs typeface="Times New Roman" panose="02020603050405020304" pitchFamily="18" charset="0"/>
              </a:rPr>
              <a:t>The table shows </a:t>
            </a:r>
            <a:r>
              <a:rPr lang="en-US" sz="2000" dirty="0">
                <a:solidFill>
                  <a:schemeClr val="tx1"/>
                </a:solidFill>
                <a:latin typeface="Times New Roman" panose="02020603050405020304" pitchFamily="18" charset="0"/>
                <a:cs typeface="Times New Roman" panose="02020603050405020304" pitchFamily="18" charset="0"/>
              </a:rPr>
              <a:t>the analyses of some selected non-associated </a:t>
            </a:r>
            <a:r>
              <a:rPr lang="en-US" sz="2000" dirty="0" smtClean="0">
                <a:solidFill>
                  <a:schemeClr val="tx1"/>
                </a:solidFill>
                <a:latin typeface="Times New Roman" panose="02020603050405020304" pitchFamily="18" charset="0"/>
                <a:cs typeface="Times New Roman" panose="02020603050405020304" pitchFamily="18" charset="0"/>
              </a:rPr>
              <a:t>and associated gases.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1" y="0"/>
            <a:ext cx="9143999" cy="11247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400" b="1" i="1" dirty="0">
                <a:latin typeface="Times New Roman" panose="02020603050405020304" pitchFamily="18" charset="0"/>
                <a:cs typeface="Times New Roman" panose="02020603050405020304" pitchFamily="18" charset="0"/>
              </a:rPr>
              <a:t>Non-associated and Associated Natural Gases</a:t>
            </a:r>
            <a:r>
              <a:rPr lang="en-US" sz="4800" i="1" dirty="0">
                <a:latin typeface="Times New Roman" panose="02020603050405020304" pitchFamily="18" charset="0"/>
                <a:cs typeface="Times New Roman" panose="02020603050405020304" pitchFamily="18" charset="0"/>
              </a:rPr>
              <a:t> </a:t>
            </a:r>
            <a:endParaRPr lang="en-US" sz="4800" b="1" i="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0" y="6339578"/>
            <a:ext cx="9144000" cy="518422"/>
          </a:xfrm>
          <a:prstGeom prst="rect">
            <a:avLst/>
          </a:prstGeom>
          <a:solidFill>
            <a:schemeClr val="tx2">
              <a:lumMod val="60000"/>
              <a:lumOff val="4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16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0" presetClass="path" presetSubtype="0" accel="50000" decel="50000" fill="hold" grpId="1" nodeType="withEffect">
                                  <p:stCondLst>
                                    <p:cond delay="0"/>
                                  </p:stCondLst>
                                  <p:childTnLst>
                                    <p:animMotion origin="layout" path="M 1.66667E-6 -1.19861 L 1.66667E-6 1.6763E-6 L 0.00035 -0.12162 L 1.66667E-6 1.6763E-6 " pathEditMode="relative" rAng="0" ptsTypes="AAAA">
                                      <p:cBhvr>
                                        <p:cTn id="8" dur="600" fill="hold"/>
                                        <p:tgtEl>
                                          <p:spTgt spid="13"/>
                                        </p:tgtEl>
                                        <p:attrNameLst>
                                          <p:attrName>ppt_x</p:attrName>
                                          <p:attrName>ppt_y</p:attrName>
                                        </p:attrNameLst>
                                      </p:cBhvr>
                                      <p:rCtr x="0" y="59900"/>
                                    </p:animMotion>
                                  </p:childTnLst>
                                </p:cTn>
                              </p:par>
                            </p:childTnLst>
                          </p:cTn>
                        </p:par>
                        <p:par>
                          <p:cTn id="9" fill="hold">
                            <p:stCondLst>
                              <p:cond delay="600"/>
                            </p:stCondLst>
                            <p:childTnLst>
                              <p:par>
                                <p:cTn id="10" presetID="53" presetClass="entr" presetSubtype="16" fill="hold" nodeType="afterEffect">
                                  <p:stCondLst>
                                    <p:cond delay="0"/>
                                  </p:stCondLst>
                                  <p:childTnLst>
                                    <p:set>
                                      <p:cBhvr>
                                        <p:cTn id="11" dur="1" fill="hold">
                                          <p:stCondLst>
                                            <p:cond delay="0"/>
                                          </p:stCondLst>
                                        </p:cTn>
                                        <p:tgtEl>
                                          <p:spTgt spid="21506"/>
                                        </p:tgtEl>
                                        <p:attrNameLst>
                                          <p:attrName>style.visibility</p:attrName>
                                        </p:attrNameLst>
                                      </p:cBhvr>
                                      <p:to>
                                        <p:strVal val="visible"/>
                                      </p:to>
                                    </p:set>
                                    <p:anim calcmode="lin" valueType="num">
                                      <p:cBhvr>
                                        <p:cTn id="12" dur="500" fill="hold"/>
                                        <p:tgtEl>
                                          <p:spTgt spid="21506"/>
                                        </p:tgtEl>
                                        <p:attrNameLst>
                                          <p:attrName>ppt_w</p:attrName>
                                        </p:attrNameLst>
                                      </p:cBhvr>
                                      <p:tavLst>
                                        <p:tav tm="0">
                                          <p:val>
                                            <p:fltVal val="0"/>
                                          </p:val>
                                        </p:tav>
                                        <p:tav tm="100000">
                                          <p:val>
                                            <p:strVal val="#ppt_w"/>
                                          </p:val>
                                        </p:tav>
                                      </p:tavLst>
                                    </p:anim>
                                    <p:anim calcmode="lin" valueType="num">
                                      <p:cBhvr>
                                        <p:cTn id="13" dur="500" fill="hold"/>
                                        <p:tgtEl>
                                          <p:spTgt spid="21506"/>
                                        </p:tgtEl>
                                        <p:attrNameLst>
                                          <p:attrName>ppt_h</p:attrName>
                                        </p:attrNameLst>
                                      </p:cBhvr>
                                      <p:tavLst>
                                        <p:tav tm="0">
                                          <p:val>
                                            <p:fltVal val="0"/>
                                          </p:val>
                                        </p:tav>
                                        <p:tav tm="100000">
                                          <p:val>
                                            <p:strVal val="#ppt_h"/>
                                          </p:val>
                                        </p:tav>
                                      </p:tavLst>
                                    </p:anim>
                                    <p:animEffect transition="in" filter="fade">
                                      <p:cBhvr>
                                        <p:cTn id="14" dur="500"/>
                                        <p:tgtEl>
                                          <p:spTgt spid="21506"/>
                                        </p:tgtEl>
                                      </p:cBhvr>
                                    </p:animEffect>
                                  </p:childTnLst>
                                </p:cTn>
                              </p:par>
                              <p:par>
                                <p:cTn id="15" presetID="8" presetClass="emph" presetSubtype="0" fill="hold" nodeType="withEffect">
                                  <p:stCondLst>
                                    <p:cond delay="0"/>
                                  </p:stCondLst>
                                  <p:childTnLst>
                                    <p:animRot by="43200000">
                                      <p:cBhvr>
                                        <p:cTn id="16" dur="500" fill="hold"/>
                                        <p:tgtEl>
                                          <p:spTgt spid="21506"/>
                                        </p:tgtEl>
                                        <p:attrNameLst>
                                          <p:attrName>r</p:attrName>
                                        </p:attrNameLst>
                                      </p:cBhvr>
                                    </p:animRot>
                                  </p:childTnLst>
                                </p:cTn>
                              </p:par>
                            </p:childTnLst>
                          </p:cTn>
                        </p:par>
                        <p:par>
                          <p:cTn id="17" fill="hold">
                            <p:stCondLst>
                              <p:cond delay="1100"/>
                            </p:stCondLst>
                            <p:childTnLst>
                              <p:par>
                                <p:cTn id="18" presetID="52"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Scale>
                                      <p:cBhvr>
                                        <p:cTn id="20"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8"/>
                                        </p:tgtEl>
                                        <p:attrNameLst>
                                          <p:attrName>ppt_x</p:attrName>
                                          <p:attrName>ppt_y</p:attrName>
                                        </p:attrNameLst>
                                      </p:cBhvr>
                                    </p:animMotion>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0"/>
          <p:cNvSpPr>
            <a:spLocks noChangeArrowheads="1"/>
          </p:cNvSpPr>
          <p:nvPr/>
        </p:nvSpPr>
        <p:spPr bwMode="auto">
          <a:xfrm>
            <a:off x="5545593" y="999363"/>
            <a:ext cx="346556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r>
              <a:rPr lang="zh-CN" altLang="en-US" sz="1500" dirty="0">
                <a:solidFill>
                  <a:schemeClr val="bg1">
                    <a:lumMod val="95000"/>
                  </a:schemeClr>
                </a:solidFill>
                <a:latin typeface="微软雅黑" pitchFamily="34" charset="-122"/>
                <a:ea typeface="微软雅黑" pitchFamily="34" charset="-122"/>
              </a:rPr>
              <a:t>（三）内容的编纂</a:t>
            </a:r>
          </a:p>
        </p:txBody>
      </p:sp>
      <p:sp>
        <p:nvSpPr>
          <p:cNvPr id="8" name="Text Box 44"/>
          <p:cNvSpPr txBox="1">
            <a:spLocks noChangeArrowheads="1"/>
          </p:cNvSpPr>
          <p:nvPr/>
        </p:nvSpPr>
        <p:spPr bwMode="auto">
          <a:xfrm>
            <a:off x="0" y="1305016"/>
            <a:ext cx="8831649" cy="4524315"/>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pitchFamily="34" charset="0"/>
                <a:ea typeface="宋体" pitchFamily="2" charset="-122"/>
              </a:defRPr>
            </a:lvl2pPr>
            <a:lvl3pPr defTabSz="720725" eaLnBrk="0" hangingPunct="0">
              <a:defRPr sz="1600">
                <a:latin typeface="Arial" pitchFamily="34" charset="0"/>
                <a:ea typeface="宋体" pitchFamily="2" charset="-122"/>
              </a:defRPr>
            </a:lvl3pPr>
            <a:lvl4pPr defTabSz="720725" eaLnBrk="0" hangingPunct="0">
              <a:defRPr sz="1600">
                <a:latin typeface="Arial" pitchFamily="34" charset="0"/>
                <a:ea typeface="宋体" pitchFamily="2" charset="-122"/>
              </a:defRPr>
            </a:lvl4pPr>
            <a:lvl5pPr defTabSz="720725" eaLnBrk="0" hangingPunct="0">
              <a:defRPr sz="1600">
                <a:latin typeface="Arial" pitchFamily="34" charset="0"/>
                <a:ea typeface="宋体" pitchFamily="2" charset="-122"/>
              </a:defRPr>
            </a:lvl5pPr>
            <a:lvl6pPr defTabSz="720725" eaLnBrk="0" fontAlgn="base" hangingPunct="0">
              <a:spcBef>
                <a:spcPct val="0"/>
              </a:spcBef>
              <a:spcAft>
                <a:spcPct val="0"/>
              </a:spcAft>
              <a:defRPr sz="1600">
                <a:latin typeface="Arial" pitchFamily="34" charset="0"/>
                <a:ea typeface="宋体" pitchFamily="2" charset="-122"/>
              </a:defRPr>
            </a:lvl6pPr>
            <a:lvl7pPr defTabSz="720725" eaLnBrk="0" fontAlgn="base" hangingPunct="0">
              <a:spcBef>
                <a:spcPct val="0"/>
              </a:spcBef>
              <a:spcAft>
                <a:spcPct val="0"/>
              </a:spcAft>
              <a:defRPr sz="1600">
                <a:latin typeface="Arial" pitchFamily="34" charset="0"/>
                <a:ea typeface="宋体" pitchFamily="2" charset="-122"/>
              </a:defRPr>
            </a:lvl7pPr>
            <a:lvl8pPr defTabSz="720725" eaLnBrk="0" fontAlgn="base" hangingPunct="0">
              <a:spcBef>
                <a:spcPct val="0"/>
              </a:spcBef>
              <a:spcAft>
                <a:spcPct val="0"/>
              </a:spcAft>
              <a:defRPr sz="1600">
                <a:latin typeface="Arial" pitchFamily="34" charset="0"/>
                <a:ea typeface="宋体" pitchFamily="2" charset="-122"/>
              </a:defRPr>
            </a:lvl8pPr>
            <a:lvl9pPr defTabSz="720725" eaLnBrk="0" fontAlgn="base" hangingPunct="0">
              <a:spcBef>
                <a:spcPct val="0"/>
              </a:spcBef>
              <a:spcAft>
                <a:spcPct val="0"/>
              </a:spcAft>
              <a:defRPr sz="1600">
                <a:latin typeface="Arial" pitchFamily="34" charset="0"/>
                <a:ea typeface="宋体" pitchFamily="2" charset="-122"/>
              </a:defRPr>
            </a:lvl9pPr>
          </a:lstStyle>
          <a:p>
            <a:pPr algn="just">
              <a:lnSpc>
                <a:spcPct val="150000"/>
              </a:lnSpc>
            </a:pPr>
            <a:r>
              <a:rPr lang="en-GB" sz="2400" dirty="0">
                <a:solidFill>
                  <a:schemeClr val="tx1"/>
                </a:solidFill>
                <a:latin typeface="Times New Roman" panose="02020603050405020304" pitchFamily="18" charset="0"/>
                <a:cs typeface="Times New Roman" panose="02020603050405020304" pitchFamily="18" charset="0"/>
              </a:rPr>
              <a:t>Higher molecular weight hydrocarbons present in natural gases are important fuels as well as chemical </a:t>
            </a:r>
            <a:r>
              <a:rPr lang="en-GB" sz="2400" dirty="0" err="1">
                <a:solidFill>
                  <a:schemeClr val="tx1"/>
                </a:solidFill>
                <a:latin typeface="Times New Roman" panose="02020603050405020304" pitchFamily="18" charset="0"/>
                <a:cs typeface="Times New Roman" panose="02020603050405020304" pitchFamily="18" charset="0"/>
              </a:rPr>
              <a:t>feedstocks</a:t>
            </a:r>
            <a:r>
              <a:rPr lang="en-GB" sz="2400" dirty="0">
                <a:solidFill>
                  <a:schemeClr val="tx1"/>
                </a:solidFill>
                <a:latin typeface="Times New Roman" panose="02020603050405020304" pitchFamily="18" charset="0"/>
                <a:cs typeface="Times New Roman" panose="02020603050405020304" pitchFamily="18" charset="0"/>
              </a:rPr>
              <a:t> and are normally recovered as natural gas liquids. For example, ethane may be separated for use as a feedstock for steam cracking for the production of ethylene. Propane and butane are recovered from natural gas and sold as </a:t>
            </a:r>
            <a:r>
              <a:rPr lang="en-GB" sz="2400" b="1" dirty="0">
                <a:solidFill>
                  <a:srgbClr val="FF0000"/>
                </a:solidFill>
                <a:latin typeface="Times New Roman" panose="02020603050405020304" pitchFamily="18" charset="0"/>
                <a:cs typeface="Times New Roman" panose="02020603050405020304" pitchFamily="18" charset="0"/>
              </a:rPr>
              <a:t>liquefied petroleum gas (LPG)</a:t>
            </a:r>
            <a:r>
              <a:rPr lang="en-GB" sz="2400" dirty="0">
                <a:solidFill>
                  <a:srgbClr val="FF0000"/>
                </a:solidFill>
                <a:latin typeface="Times New Roman" panose="02020603050405020304" pitchFamily="18" charset="0"/>
                <a:cs typeface="Times New Roman" panose="02020603050405020304" pitchFamily="18" charset="0"/>
              </a:rPr>
              <a:t>. </a:t>
            </a:r>
            <a:r>
              <a:rPr lang="en-GB" sz="2400" dirty="0">
                <a:solidFill>
                  <a:schemeClr val="tx1"/>
                </a:solidFill>
                <a:latin typeface="Times New Roman" panose="02020603050405020304" pitchFamily="18" charset="0"/>
                <a:cs typeface="Times New Roman" panose="02020603050405020304" pitchFamily="18" charset="0"/>
              </a:rPr>
              <a:t>Before natural gas is used it must be processed or treated to remove the impurities and to recover the heavier hydrocarbons (heavier than methane).</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1" y="0"/>
            <a:ext cx="9143999" cy="1124744"/>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endParaRPr lang="en-US" sz="4000" b="1" i="1" dirty="0">
              <a:ln w="0"/>
              <a:solidFill>
                <a:schemeClr val="tx1"/>
              </a:solidFill>
              <a:effectLst>
                <a:outerShdw blurRad="38100" dist="19050" dir="2700000" algn="tl" rotWithShape="0">
                  <a:schemeClr val="dk1">
                    <a:alpha val="40000"/>
                  </a:schemeClr>
                </a:outerShdw>
              </a:effectLst>
            </a:endParaRPr>
          </a:p>
        </p:txBody>
      </p:sp>
      <p:sp>
        <p:nvSpPr>
          <p:cNvPr id="7" name="Rectangle 6"/>
          <p:cNvSpPr/>
          <p:nvPr/>
        </p:nvSpPr>
        <p:spPr>
          <a:xfrm>
            <a:off x="0" y="6339578"/>
            <a:ext cx="9144000" cy="518422"/>
          </a:xfrm>
          <a:prstGeom prst="rect">
            <a:avLst/>
          </a:prstGeom>
          <a:solidFill>
            <a:schemeClr val="tx2">
              <a:lumMod val="60000"/>
              <a:lumOff val="4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954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Scale>
                                      <p:cBhvr>
                                        <p:cTn id="7"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8"/>
                                        </p:tgtEl>
                                        <p:attrNameLst>
                                          <p:attrName>ppt_x</p:attrName>
                                          <p:attrName>ppt_y</p:attrName>
                                        </p:attrNameLst>
                                      </p:cBhvr>
                                    </p:animMotion>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a:spLocks noChangeArrowheads="1"/>
          </p:cNvSpPr>
          <p:nvPr/>
        </p:nvSpPr>
        <p:spPr bwMode="auto">
          <a:xfrm>
            <a:off x="428986" y="1533481"/>
            <a:ext cx="8319478" cy="2123658"/>
          </a:xfrm>
          <a:prstGeom prst="rect">
            <a:avLst/>
          </a:prstGeom>
          <a:noFill/>
          <a:ln w="9525">
            <a:noFill/>
            <a:miter lim="800000"/>
            <a:headEnd/>
            <a:tailEnd/>
          </a:ln>
        </p:spPr>
        <p:txBody>
          <a:bodyPr wrap="square">
            <a:spAutoFit/>
          </a:bodyPr>
          <a:lstStyle/>
          <a:p>
            <a:pPr algn="just">
              <a:lnSpc>
                <a:spcPct val="150000"/>
              </a:lnSpc>
            </a:pPr>
            <a:r>
              <a:rPr lang="en-GB" sz="2200" dirty="0">
                <a:latin typeface="Times New Roman" panose="02020603050405020304" pitchFamily="18" charset="0"/>
                <a:cs typeface="Times New Roman" panose="02020603050405020304" pitchFamily="18" charset="0"/>
              </a:rPr>
              <a:t>Raw natural gases contain variable amounts of carbon dioxide, hydrogen sulphide, and water vapour. The presence of </a:t>
            </a:r>
            <a:r>
              <a:rPr lang="en-GB" sz="2200" b="1" dirty="0">
                <a:solidFill>
                  <a:srgbClr val="FF0000"/>
                </a:solidFill>
                <a:latin typeface="Times New Roman" panose="02020603050405020304" pitchFamily="18" charset="0"/>
                <a:cs typeface="Times New Roman" panose="02020603050405020304" pitchFamily="18" charset="0"/>
              </a:rPr>
              <a:t>hydrogen sulphide</a:t>
            </a:r>
            <a:r>
              <a:rPr lang="en-GB" sz="2200" dirty="0">
                <a:latin typeface="Times New Roman" panose="02020603050405020304" pitchFamily="18" charset="0"/>
                <a:cs typeface="Times New Roman" panose="02020603050405020304" pitchFamily="18" charset="0"/>
              </a:rPr>
              <a:t> in natural gas for domestic consumption cannot be tolerated because it is </a:t>
            </a:r>
            <a:r>
              <a:rPr lang="en-GB" sz="2200" b="1" dirty="0">
                <a:latin typeface="Times New Roman" panose="02020603050405020304" pitchFamily="18" charset="0"/>
                <a:cs typeface="Times New Roman" panose="02020603050405020304" pitchFamily="18" charset="0"/>
              </a:rPr>
              <a:t>poisonous</a:t>
            </a:r>
            <a:r>
              <a:rPr lang="en-GB" sz="2200" dirty="0">
                <a:latin typeface="Times New Roman" panose="02020603050405020304" pitchFamily="18" charset="0"/>
                <a:cs typeface="Times New Roman" panose="02020603050405020304" pitchFamily="18" charset="0"/>
              </a:rPr>
              <a:t>. It also </a:t>
            </a:r>
            <a:r>
              <a:rPr lang="en-GB" sz="2200" b="1" dirty="0">
                <a:latin typeface="Times New Roman" panose="02020603050405020304" pitchFamily="18" charset="0"/>
                <a:cs typeface="Times New Roman" panose="02020603050405020304" pitchFamily="18" charset="0"/>
              </a:rPr>
              <a:t>corrodes metallic equipment</a:t>
            </a:r>
            <a:endParaRPr lang="en-US" sz="2200" b="1" dirty="0">
              <a:latin typeface="Times New Roman" panose="02020603050405020304" pitchFamily="18" charset="0"/>
              <a:cs typeface="Times New Roman" panose="02020603050405020304" pitchFamily="18" charset="0"/>
            </a:endParaRPr>
          </a:p>
        </p:txBody>
      </p:sp>
      <p:grpSp>
        <p:nvGrpSpPr>
          <p:cNvPr id="8" name="组合 23"/>
          <p:cNvGrpSpPr/>
          <p:nvPr/>
        </p:nvGrpSpPr>
        <p:grpSpPr>
          <a:xfrm>
            <a:off x="323528" y="3579625"/>
            <a:ext cx="714380" cy="1643074"/>
            <a:chOff x="714348" y="5572140"/>
            <a:chExt cx="714380" cy="1643074"/>
          </a:xfrm>
        </p:grpSpPr>
        <p:sp>
          <p:nvSpPr>
            <p:cNvPr id="9" name="矩形 8"/>
            <p:cNvSpPr/>
            <p:nvPr/>
          </p:nvSpPr>
          <p:spPr>
            <a:xfrm>
              <a:off x="714348" y="5572140"/>
              <a:ext cx="526106" cy="1569660"/>
            </a:xfrm>
            <a:prstGeom prst="rect">
              <a:avLst/>
            </a:prstGeom>
            <a:noFill/>
          </p:spPr>
          <p:txBody>
            <a:bodyPr wrap="none" lIns="91440" tIns="45720" rIns="91440" bIns="45720">
              <a:spAutoFit/>
            </a:bodyPr>
            <a:lstStyle/>
            <a:p>
              <a:pPr algn="ctr"/>
              <a:r>
                <a:rPr lang="en-US" altLang="zh-CN" sz="9600" b="1" dirty="0">
                  <a:ln w="17780" cmpd="sng">
                    <a:solidFill>
                      <a:srgbClr val="4F81BD">
                        <a:tint val="3000"/>
                      </a:srgbClr>
                    </a:solidFill>
                    <a:prstDash val="solid"/>
                    <a:miter lim="800000"/>
                  </a:ln>
                  <a:solidFill>
                    <a:prstClr val="white">
                      <a:lumMod val="85000"/>
                    </a:prstClr>
                  </a:solidFill>
                  <a:effectLst>
                    <a:outerShdw blurRad="55000" dist="50800" dir="5400000" algn="tl">
                      <a:srgbClr val="000000">
                        <a:alpha val="33000"/>
                      </a:srgbClr>
                    </a:outerShdw>
                  </a:effectLst>
                  <a:latin typeface="Arial" pitchFamily="34" charset="0"/>
                  <a:cs typeface="Arial" pitchFamily="34" charset="0"/>
                </a:rPr>
                <a:t>‘</a:t>
              </a:r>
              <a:endParaRPr lang="zh-CN" altLang="en-US" sz="9600" b="1" dirty="0">
                <a:ln w="17780" cmpd="sng">
                  <a:solidFill>
                    <a:srgbClr val="4F81BD">
                      <a:tint val="3000"/>
                    </a:srgbClr>
                  </a:solidFill>
                  <a:prstDash val="solid"/>
                  <a:miter lim="800000"/>
                </a:ln>
                <a:solidFill>
                  <a:prstClr val="white">
                    <a:lumMod val="85000"/>
                  </a:prstClr>
                </a:solidFill>
                <a:effectLst>
                  <a:outerShdw blurRad="55000" dist="50800" dir="5400000" algn="tl">
                    <a:srgbClr val="000000">
                      <a:alpha val="33000"/>
                    </a:srgbClr>
                  </a:outerShdw>
                </a:effectLst>
                <a:latin typeface="Arial" pitchFamily="34" charset="0"/>
                <a:cs typeface="Arial" pitchFamily="34" charset="0"/>
              </a:endParaRPr>
            </a:p>
          </p:txBody>
        </p:sp>
        <p:sp>
          <p:nvSpPr>
            <p:cNvPr id="10" name="矩形 9"/>
            <p:cNvSpPr/>
            <p:nvPr/>
          </p:nvSpPr>
          <p:spPr>
            <a:xfrm>
              <a:off x="902622" y="5645554"/>
              <a:ext cx="526106" cy="1569660"/>
            </a:xfrm>
            <a:prstGeom prst="rect">
              <a:avLst/>
            </a:prstGeom>
            <a:noFill/>
          </p:spPr>
          <p:txBody>
            <a:bodyPr wrap="none" lIns="91440" tIns="45720" rIns="91440" bIns="45720">
              <a:spAutoFit/>
            </a:bodyPr>
            <a:lstStyle/>
            <a:p>
              <a:pPr algn="ctr"/>
              <a:r>
                <a:rPr lang="en-US" altLang="zh-CN" sz="9600" b="1" dirty="0">
                  <a:ln w="17780" cmpd="sng">
                    <a:solidFill>
                      <a:srgbClr val="4F81BD">
                        <a:tint val="3000"/>
                      </a:srgbClr>
                    </a:solidFill>
                    <a:prstDash val="solid"/>
                    <a:miter lim="800000"/>
                  </a:ln>
                  <a:solidFill>
                    <a:srgbClr val="00B0F0"/>
                  </a:solidFill>
                  <a:effectLst>
                    <a:outerShdw blurRad="55000" dist="50800" dir="5400000" algn="tl">
                      <a:srgbClr val="000000">
                        <a:alpha val="33000"/>
                      </a:srgbClr>
                    </a:outerShdw>
                  </a:effectLst>
                  <a:latin typeface="Arial" pitchFamily="34" charset="0"/>
                  <a:cs typeface="Arial" pitchFamily="34" charset="0"/>
                </a:rPr>
                <a:t>‘</a:t>
              </a:r>
              <a:endParaRPr lang="zh-CN" altLang="en-US" sz="9600" b="1" dirty="0">
                <a:ln w="17780" cmpd="sng">
                  <a:solidFill>
                    <a:srgbClr val="4F81BD">
                      <a:tint val="3000"/>
                    </a:srgbClr>
                  </a:solidFill>
                  <a:prstDash val="solid"/>
                  <a:miter lim="800000"/>
                </a:ln>
                <a:solidFill>
                  <a:srgbClr val="00B0F0"/>
                </a:solidFill>
                <a:effectLst>
                  <a:outerShdw blurRad="55000" dist="50800" dir="5400000" algn="tl">
                    <a:srgbClr val="000000">
                      <a:alpha val="33000"/>
                    </a:srgbClr>
                  </a:outerShdw>
                </a:effectLst>
                <a:latin typeface="Arial" pitchFamily="34" charset="0"/>
                <a:cs typeface="Arial" pitchFamily="34" charset="0"/>
              </a:endParaRPr>
            </a:p>
          </p:txBody>
        </p:sp>
      </p:grpSp>
      <p:sp>
        <p:nvSpPr>
          <p:cNvPr id="11" name="矩形 10"/>
          <p:cNvSpPr/>
          <p:nvPr/>
        </p:nvSpPr>
        <p:spPr>
          <a:xfrm>
            <a:off x="971600" y="3717032"/>
            <a:ext cx="6480720" cy="2800767"/>
          </a:xfrm>
          <a:prstGeom prst="rect">
            <a:avLst/>
          </a:prstGeom>
          <a:noFill/>
        </p:spPr>
        <p:txBody>
          <a:bodyPr wrap="square" lIns="91440" tIns="45720" rIns="91440" bIns="45720">
            <a:spAutoFit/>
          </a:bodyPr>
          <a:lstStyle/>
          <a:p>
            <a:pPr algn="just"/>
            <a:r>
              <a:rPr lang="en-GB" sz="2200" b="1" dirty="0">
                <a:solidFill>
                  <a:srgbClr val="FF0000"/>
                </a:solidFill>
                <a:latin typeface="Times New Roman" panose="02020603050405020304" pitchFamily="18" charset="0"/>
                <a:cs typeface="Times New Roman" panose="02020603050405020304" pitchFamily="18" charset="0"/>
              </a:rPr>
              <a:t>Carbon dioxide </a:t>
            </a:r>
            <a:r>
              <a:rPr lang="en-GB" sz="2200" dirty="0">
                <a:latin typeface="Times New Roman" panose="02020603050405020304" pitchFamily="18" charset="0"/>
                <a:cs typeface="Times New Roman" panose="02020603050405020304" pitchFamily="18" charset="0"/>
              </a:rPr>
              <a:t>is undesirable, because it </a:t>
            </a:r>
            <a:r>
              <a:rPr lang="en-GB" sz="2200" b="1" dirty="0">
                <a:latin typeface="Times New Roman" panose="02020603050405020304" pitchFamily="18" charset="0"/>
                <a:cs typeface="Times New Roman" panose="02020603050405020304" pitchFamily="18" charset="0"/>
              </a:rPr>
              <a:t>reduces the heating value of the gas </a:t>
            </a:r>
            <a:r>
              <a:rPr lang="en-GB" sz="2200" dirty="0">
                <a:latin typeface="Times New Roman" panose="02020603050405020304" pitchFamily="18" charset="0"/>
                <a:cs typeface="Times New Roman" panose="02020603050405020304" pitchFamily="18" charset="0"/>
              </a:rPr>
              <a:t>and</a:t>
            </a:r>
            <a:r>
              <a:rPr lang="en-GB" sz="2200" b="1" dirty="0">
                <a:latin typeface="Times New Roman" panose="02020603050405020304" pitchFamily="18" charset="0"/>
                <a:cs typeface="Times New Roman" panose="02020603050405020304" pitchFamily="18" charset="0"/>
              </a:rPr>
              <a:t> solidifies under the high pressure </a:t>
            </a:r>
            <a:r>
              <a:rPr lang="en-GB" sz="2200" dirty="0">
                <a:latin typeface="Times New Roman" panose="02020603050405020304" pitchFamily="18" charset="0"/>
                <a:cs typeface="Times New Roman" panose="02020603050405020304" pitchFamily="18" charset="0"/>
              </a:rPr>
              <a:t>and</a:t>
            </a:r>
            <a:r>
              <a:rPr lang="en-GB" sz="2200" b="1" dirty="0">
                <a:latin typeface="Times New Roman" panose="02020603050405020304" pitchFamily="18" charset="0"/>
                <a:cs typeface="Times New Roman" panose="02020603050405020304" pitchFamily="18" charset="0"/>
              </a:rPr>
              <a:t> low temperatures used for transporting natural gas</a:t>
            </a:r>
            <a:r>
              <a:rPr lang="en-GB" sz="2200" dirty="0">
                <a:latin typeface="Times New Roman" panose="02020603050405020304" pitchFamily="18" charset="0"/>
                <a:cs typeface="Times New Roman" panose="02020603050405020304" pitchFamily="18" charset="0"/>
              </a:rPr>
              <a:t>. For obtaining a sweet, dry natural gas, acid gases must be removed and water vapour reduced. In addition, natural gas with appreciable amounts of heavy hydrocarbons should be treated for their recovery as natural gas </a:t>
            </a:r>
            <a:r>
              <a:rPr lang="en-GB" sz="2200" dirty="0" smtClean="0">
                <a:latin typeface="Times New Roman" panose="02020603050405020304" pitchFamily="18" charset="0"/>
                <a:cs typeface="Times New Roman" panose="02020603050405020304" pitchFamily="18" charset="0"/>
              </a:rPr>
              <a:t>liquids (</a:t>
            </a:r>
            <a:r>
              <a:rPr lang="en-GB" sz="2200" b="1" dirty="0" smtClean="0">
                <a:latin typeface="Times New Roman" panose="02020603050405020304" pitchFamily="18" charset="0"/>
                <a:cs typeface="Times New Roman" panose="02020603050405020304" pitchFamily="18" charset="0"/>
              </a:rPr>
              <a:t>NGL</a:t>
            </a:r>
            <a:r>
              <a:rPr lang="en-GB" sz="2200" dirty="0" smtClean="0">
                <a:latin typeface="Times New Roman" panose="02020603050405020304" pitchFamily="18" charset="0"/>
                <a:cs typeface="Times New Roman" panose="02020603050405020304" pitchFamily="18" charset="0"/>
              </a:rPr>
              <a:t>).</a:t>
            </a:r>
            <a:endParaRPr lang="zh-CN" altLang="en-US" sz="2200" b="1" dirty="0">
              <a:ln w="17780" cmpd="sng">
                <a:noFill/>
                <a:prstDash val="solid"/>
                <a:miter lim="800000"/>
              </a:ln>
              <a:solidFill>
                <a:srgbClr val="00B0F0"/>
              </a:solidFill>
              <a:effectLst>
                <a:outerShdw blurRad="63500" dist="12700" sx="101000" sy="101000" algn="ctr" rotWithShape="0">
                  <a:prstClr val="white">
                    <a:lumMod val="65000"/>
                    <a:alpha val="32000"/>
                  </a:prstClr>
                </a:outerShdw>
              </a:effectLst>
              <a:latin typeface="Times New Roman" panose="02020603050405020304" pitchFamily="18" charset="0"/>
              <a:ea typeface="微软雅黑" pitchFamily="34" charset="-122"/>
              <a:cs typeface="Times New Roman" panose="02020603050405020304" pitchFamily="18" charset="0"/>
            </a:endParaRPr>
          </a:p>
        </p:txBody>
      </p:sp>
      <p:grpSp>
        <p:nvGrpSpPr>
          <p:cNvPr id="12" name="组合 24"/>
          <p:cNvGrpSpPr/>
          <p:nvPr/>
        </p:nvGrpSpPr>
        <p:grpSpPr>
          <a:xfrm rot="10800000">
            <a:off x="7452321" y="4365104"/>
            <a:ext cx="858396" cy="1656183"/>
            <a:chOff x="570332" y="5479116"/>
            <a:chExt cx="858396" cy="1656183"/>
          </a:xfrm>
        </p:grpSpPr>
        <p:sp>
          <p:nvSpPr>
            <p:cNvPr id="13" name="矩形 12"/>
            <p:cNvSpPr/>
            <p:nvPr/>
          </p:nvSpPr>
          <p:spPr>
            <a:xfrm>
              <a:off x="902622" y="5479116"/>
              <a:ext cx="526106" cy="1569660"/>
            </a:xfrm>
            <a:prstGeom prst="rect">
              <a:avLst/>
            </a:prstGeom>
            <a:noFill/>
          </p:spPr>
          <p:txBody>
            <a:bodyPr wrap="none" lIns="91440" tIns="45720" rIns="91440" bIns="45720">
              <a:spAutoFit/>
            </a:bodyPr>
            <a:lstStyle/>
            <a:p>
              <a:pPr algn="ctr"/>
              <a:r>
                <a:rPr lang="en-US" altLang="zh-CN" sz="9600" b="1" dirty="0">
                  <a:ln w="17780" cmpd="sng">
                    <a:solidFill>
                      <a:srgbClr val="4F81BD">
                        <a:tint val="3000"/>
                      </a:srgbClr>
                    </a:solidFill>
                    <a:prstDash val="solid"/>
                    <a:miter lim="800000"/>
                  </a:ln>
                  <a:solidFill>
                    <a:srgbClr val="00B0F0"/>
                  </a:solidFill>
                  <a:effectLst>
                    <a:outerShdw blurRad="50800" dist="38100" dir="8100000" algn="tr" rotWithShape="0">
                      <a:prstClr val="black">
                        <a:alpha val="40000"/>
                      </a:prstClr>
                    </a:outerShdw>
                  </a:effectLst>
                  <a:latin typeface="Arial" pitchFamily="34" charset="0"/>
                  <a:cs typeface="Arial" pitchFamily="34" charset="0"/>
                </a:rPr>
                <a:t>‘</a:t>
              </a:r>
              <a:endParaRPr lang="zh-CN" altLang="en-US" sz="9600" b="1" dirty="0">
                <a:ln w="17780" cmpd="sng">
                  <a:solidFill>
                    <a:srgbClr val="4F81BD">
                      <a:tint val="3000"/>
                    </a:srgbClr>
                  </a:solidFill>
                  <a:prstDash val="solid"/>
                  <a:miter lim="800000"/>
                </a:ln>
                <a:solidFill>
                  <a:srgbClr val="00B0F0"/>
                </a:solidFill>
                <a:effectLst>
                  <a:outerShdw blurRad="50800" dist="38100" dir="8100000" algn="tr" rotWithShape="0">
                    <a:prstClr val="black">
                      <a:alpha val="40000"/>
                    </a:prstClr>
                  </a:outerShdw>
                </a:effectLst>
                <a:latin typeface="Arial" pitchFamily="34" charset="0"/>
                <a:cs typeface="Arial" pitchFamily="34" charset="0"/>
              </a:endParaRPr>
            </a:p>
          </p:txBody>
        </p:sp>
        <p:sp>
          <p:nvSpPr>
            <p:cNvPr id="14" name="矩形 13"/>
            <p:cNvSpPr/>
            <p:nvPr/>
          </p:nvSpPr>
          <p:spPr>
            <a:xfrm>
              <a:off x="570332" y="5565639"/>
              <a:ext cx="526106" cy="1569660"/>
            </a:xfrm>
            <a:prstGeom prst="rect">
              <a:avLst/>
            </a:prstGeom>
            <a:noFill/>
          </p:spPr>
          <p:txBody>
            <a:bodyPr wrap="none" lIns="91440" tIns="45720" rIns="91440" bIns="45720">
              <a:spAutoFit/>
            </a:bodyPr>
            <a:lstStyle/>
            <a:p>
              <a:pPr algn="ctr"/>
              <a:r>
                <a:rPr lang="en-US" altLang="zh-CN" sz="9600" b="1" dirty="0">
                  <a:ln w="17780" cmpd="sng">
                    <a:solidFill>
                      <a:srgbClr val="4F81BD">
                        <a:tint val="3000"/>
                      </a:srgbClr>
                    </a:solidFill>
                    <a:prstDash val="solid"/>
                    <a:miter lim="800000"/>
                  </a:ln>
                  <a:solidFill>
                    <a:prstClr val="white">
                      <a:lumMod val="85000"/>
                    </a:prstClr>
                  </a:solidFill>
                  <a:effectLst>
                    <a:outerShdw blurRad="50800" dist="38100" dir="8100000" algn="tr" rotWithShape="0">
                      <a:prstClr val="black">
                        <a:alpha val="40000"/>
                      </a:prstClr>
                    </a:outerShdw>
                  </a:effectLst>
                  <a:latin typeface="Arial" pitchFamily="34" charset="0"/>
                  <a:cs typeface="Arial" pitchFamily="34" charset="0"/>
                </a:rPr>
                <a:t>‘</a:t>
              </a:r>
              <a:endParaRPr lang="zh-CN" altLang="en-US" sz="9600" b="1" dirty="0">
                <a:ln w="17780" cmpd="sng">
                  <a:solidFill>
                    <a:srgbClr val="4F81BD">
                      <a:tint val="3000"/>
                    </a:srgbClr>
                  </a:solidFill>
                  <a:prstDash val="solid"/>
                  <a:miter lim="800000"/>
                </a:ln>
                <a:solidFill>
                  <a:prstClr val="white">
                    <a:lumMod val="85000"/>
                  </a:prstClr>
                </a:solidFill>
                <a:effectLst>
                  <a:outerShdw blurRad="50800" dist="38100" dir="8100000" algn="tr" rotWithShape="0">
                    <a:prstClr val="black">
                      <a:alpha val="40000"/>
                    </a:prstClr>
                  </a:outerShdw>
                </a:effectLst>
                <a:latin typeface="Arial" pitchFamily="34" charset="0"/>
                <a:cs typeface="Arial" pitchFamily="34" charset="0"/>
              </a:endParaRPr>
            </a:p>
          </p:txBody>
        </p:sp>
      </p:grpSp>
      <p:sp>
        <p:nvSpPr>
          <p:cNvPr id="16" name="Rectangle 15"/>
          <p:cNvSpPr/>
          <p:nvPr/>
        </p:nvSpPr>
        <p:spPr>
          <a:xfrm>
            <a:off x="1" y="0"/>
            <a:ext cx="9143999" cy="11247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200" b="1" i="1" dirty="0" smtClean="0">
                <a:latin typeface="Times New Roman" panose="02020603050405020304" pitchFamily="18" charset="0"/>
                <a:cs typeface="Times New Roman" panose="02020603050405020304" pitchFamily="18" charset="0"/>
              </a:rPr>
              <a:t>Natural Gas Treatment Processes</a:t>
            </a:r>
            <a:endParaRPr lang="en-US" sz="5400" b="1" i="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94835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0"/>
          <p:cNvSpPr>
            <a:spLocks noChangeArrowheads="1"/>
          </p:cNvSpPr>
          <p:nvPr/>
        </p:nvSpPr>
        <p:spPr bwMode="auto">
          <a:xfrm>
            <a:off x="5545593" y="999363"/>
            <a:ext cx="346556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r>
              <a:rPr lang="zh-CN" altLang="en-US" sz="1500" dirty="0">
                <a:solidFill>
                  <a:schemeClr val="bg1">
                    <a:lumMod val="95000"/>
                  </a:schemeClr>
                </a:solidFill>
                <a:latin typeface="微软雅黑" pitchFamily="34" charset="-122"/>
                <a:ea typeface="微软雅黑" pitchFamily="34" charset="-122"/>
              </a:rPr>
              <a:t>（三）目标明确、重点突出原则</a:t>
            </a:r>
          </a:p>
        </p:txBody>
      </p:sp>
      <p:grpSp>
        <p:nvGrpSpPr>
          <p:cNvPr id="31" name="灰色1"/>
          <p:cNvGrpSpPr/>
          <p:nvPr/>
        </p:nvGrpSpPr>
        <p:grpSpPr>
          <a:xfrm>
            <a:off x="3981307" y="4515721"/>
            <a:ext cx="941316" cy="873042"/>
            <a:chOff x="2378076" y="6943725"/>
            <a:chExt cx="1255414" cy="1164359"/>
          </a:xfrm>
        </p:grpSpPr>
        <p:sp>
          <p:nvSpPr>
            <p:cNvPr id="32" name="Freeform 5"/>
            <p:cNvSpPr>
              <a:spLocks/>
            </p:cNvSpPr>
            <p:nvPr/>
          </p:nvSpPr>
          <p:spPr bwMode="auto">
            <a:xfrm>
              <a:off x="2378076" y="6943725"/>
              <a:ext cx="1245423" cy="1001770"/>
            </a:xfrm>
            <a:custGeom>
              <a:avLst/>
              <a:gdLst>
                <a:gd name="T0" fmla="*/ 0 w 963"/>
                <a:gd name="T1" fmla="*/ 2147483647 h 691"/>
                <a:gd name="T2" fmla="*/ 2147483647 w 963"/>
                <a:gd name="T3" fmla="*/ 0 h 691"/>
                <a:gd name="T4" fmla="*/ 2147483647 w 963"/>
                <a:gd name="T5" fmla="*/ 2147483647 h 691"/>
                <a:gd name="T6" fmla="*/ 2147483647 w 963"/>
                <a:gd name="T7" fmla="*/ 2147483647 h 691"/>
                <a:gd name="T8" fmla="*/ 0 w 963"/>
                <a:gd name="T9" fmla="*/ 2147483647 h 6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3" h="691">
                  <a:moveTo>
                    <a:pt x="0" y="328"/>
                  </a:moveTo>
                  <a:lnTo>
                    <a:pt x="944" y="0"/>
                  </a:lnTo>
                  <a:lnTo>
                    <a:pt x="963" y="691"/>
                  </a:lnTo>
                  <a:lnTo>
                    <a:pt x="3" y="691"/>
                  </a:lnTo>
                  <a:lnTo>
                    <a:pt x="0" y="328"/>
                  </a:lnTo>
                  <a:close/>
                </a:path>
              </a:pathLst>
            </a:custGeom>
            <a:gradFill rotWithShape="1">
              <a:gsLst>
                <a:gs pos="0">
                  <a:srgbClr val="DDDDDD"/>
                </a:gs>
                <a:gs pos="100000">
                  <a:srgbClr val="FFFFFF"/>
                </a:gs>
              </a:gsLst>
              <a:lin ang="5400000" scaled="1"/>
            </a:gradFill>
            <a:ln w="3175">
              <a:solidFill>
                <a:srgbClr val="C0C0C0"/>
              </a:solidFill>
              <a:miter lim="800000"/>
              <a:headEnd/>
              <a:tailEnd/>
            </a:ln>
          </p:spPr>
          <p:txBody>
            <a:bodyPr wrap="none" anchor="ctr"/>
            <a:lstStyle/>
            <a:p>
              <a:endParaRPr lang="zh-CN" altLang="en-US" sz="1350" kern="0" dirty="0">
                <a:solidFill>
                  <a:sysClr val="windowText" lastClr="000000"/>
                </a:solidFill>
                <a:ea typeface="微软雅黑" pitchFamily="34" charset="-122"/>
              </a:endParaRPr>
            </a:p>
          </p:txBody>
        </p:sp>
        <p:sp>
          <p:nvSpPr>
            <p:cNvPr id="33" name="Text Box 10"/>
            <p:cNvSpPr txBox="1">
              <a:spLocks noChangeArrowheads="1"/>
            </p:cNvSpPr>
            <p:nvPr/>
          </p:nvSpPr>
          <p:spPr bwMode="auto">
            <a:xfrm>
              <a:off x="3131840" y="7369398"/>
              <a:ext cx="501650" cy="73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defRPr/>
              </a:pPr>
              <a:r>
                <a:rPr lang="en-US" altLang="zh-CN" sz="2999" b="1" kern="10" dirty="0">
                  <a:ln w="9525">
                    <a:noFill/>
                    <a:round/>
                    <a:headEnd/>
                    <a:tailEnd/>
                  </a:ln>
                  <a:solidFill>
                    <a:srgbClr val="B2B2B2"/>
                  </a:solidFill>
                  <a:latin typeface="Impact" pitchFamily="34" charset="0"/>
                  <a:ea typeface="微软雅黑" pitchFamily="34" charset="-122"/>
                </a:rPr>
                <a:t>1</a:t>
              </a:r>
            </a:p>
          </p:txBody>
        </p:sp>
      </p:grpSp>
      <p:grpSp>
        <p:nvGrpSpPr>
          <p:cNvPr id="34" name="灰色2"/>
          <p:cNvGrpSpPr/>
          <p:nvPr/>
        </p:nvGrpSpPr>
        <p:grpSpPr>
          <a:xfrm>
            <a:off x="5095441" y="4066991"/>
            <a:ext cx="995103" cy="1309722"/>
            <a:chOff x="3865563" y="6342062"/>
            <a:chExt cx="1327150" cy="1746750"/>
          </a:xfrm>
        </p:grpSpPr>
        <p:sp>
          <p:nvSpPr>
            <p:cNvPr id="35" name="Freeform 2"/>
            <p:cNvSpPr>
              <a:spLocks/>
            </p:cNvSpPr>
            <p:nvPr/>
          </p:nvSpPr>
          <p:spPr bwMode="auto">
            <a:xfrm>
              <a:off x="3865563" y="6342062"/>
              <a:ext cx="1327150" cy="1536700"/>
            </a:xfrm>
            <a:custGeom>
              <a:avLst/>
              <a:gdLst>
                <a:gd name="T0" fmla="*/ 0 w 960"/>
                <a:gd name="T1" fmla="*/ 2147483647 h 1110"/>
                <a:gd name="T2" fmla="*/ 2147483647 w 960"/>
                <a:gd name="T3" fmla="*/ 0 h 1110"/>
                <a:gd name="T4" fmla="*/ 2147483647 w 960"/>
                <a:gd name="T5" fmla="*/ 2147483647 h 1110"/>
                <a:gd name="T6" fmla="*/ 0 w 960"/>
                <a:gd name="T7" fmla="*/ 2147483647 h 1110"/>
                <a:gd name="T8" fmla="*/ 0 w 960"/>
                <a:gd name="T9" fmla="*/ 2147483647 h 1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1110">
                  <a:moveTo>
                    <a:pt x="0" y="390"/>
                  </a:moveTo>
                  <a:lnTo>
                    <a:pt x="952" y="0"/>
                  </a:lnTo>
                  <a:lnTo>
                    <a:pt x="960" y="1110"/>
                  </a:lnTo>
                  <a:lnTo>
                    <a:pt x="0" y="1110"/>
                  </a:lnTo>
                  <a:lnTo>
                    <a:pt x="0" y="390"/>
                  </a:lnTo>
                  <a:close/>
                </a:path>
              </a:pathLst>
            </a:custGeom>
            <a:gradFill rotWithShape="1">
              <a:gsLst>
                <a:gs pos="0">
                  <a:srgbClr val="DDDDDD"/>
                </a:gs>
                <a:gs pos="100000">
                  <a:srgbClr val="FFFFFF"/>
                </a:gs>
              </a:gsLst>
              <a:lin ang="5400000" scaled="1"/>
            </a:gradFill>
            <a:ln w="3175">
              <a:solidFill>
                <a:srgbClr val="C0C0C0"/>
              </a:solidFill>
              <a:miter lim="800000"/>
              <a:headEnd/>
              <a:tailEnd/>
            </a:ln>
          </p:spPr>
          <p:txBody>
            <a:bodyPr wrap="none" anchor="ctr"/>
            <a:lstStyle/>
            <a:p>
              <a:endParaRPr lang="zh-CN" altLang="en-US" sz="1350" kern="0" dirty="0">
                <a:solidFill>
                  <a:sysClr val="windowText" lastClr="000000"/>
                </a:solidFill>
                <a:ea typeface="微软雅黑" pitchFamily="34" charset="-122"/>
              </a:endParaRPr>
            </a:p>
          </p:txBody>
        </p:sp>
        <p:sp>
          <p:nvSpPr>
            <p:cNvPr id="36" name="Text Box 11"/>
            <p:cNvSpPr txBox="1">
              <a:spLocks noChangeArrowheads="1"/>
            </p:cNvSpPr>
            <p:nvPr/>
          </p:nvSpPr>
          <p:spPr bwMode="auto">
            <a:xfrm>
              <a:off x="4681538" y="7350126"/>
              <a:ext cx="501649" cy="73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defRPr/>
              </a:pPr>
              <a:r>
                <a:rPr lang="en-US" altLang="zh-CN" sz="2999" b="1" kern="10" dirty="0">
                  <a:ln w="9525">
                    <a:noFill/>
                    <a:round/>
                    <a:headEnd/>
                    <a:tailEnd/>
                  </a:ln>
                  <a:solidFill>
                    <a:srgbClr val="B2B2B2"/>
                  </a:solidFill>
                  <a:latin typeface="Impact" pitchFamily="34" charset="0"/>
                  <a:ea typeface="微软雅黑" pitchFamily="34" charset="-122"/>
                </a:rPr>
                <a:t>2</a:t>
              </a:r>
            </a:p>
          </p:txBody>
        </p:sp>
      </p:grpSp>
      <p:grpSp>
        <p:nvGrpSpPr>
          <p:cNvPr id="37" name="灰色3"/>
          <p:cNvGrpSpPr/>
          <p:nvPr/>
        </p:nvGrpSpPr>
        <p:grpSpPr>
          <a:xfrm>
            <a:off x="6201244" y="3655141"/>
            <a:ext cx="1002245" cy="1721571"/>
            <a:chOff x="5340350" y="5792787"/>
            <a:chExt cx="1336675" cy="2296025"/>
          </a:xfrm>
        </p:grpSpPr>
        <p:sp>
          <p:nvSpPr>
            <p:cNvPr id="38" name="Freeform 4"/>
            <p:cNvSpPr>
              <a:spLocks/>
            </p:cNvSpPr>
            <p:nvPr/>
          </p:nvSpPr>
          <p:spPr bwMode="auto">
            <a:xfrm>
              <a:off x="5340350" y="5792787"/>
              <a:ext cx="1336675" cy="2085975"/>
            </a:xfrm>
            <a:custGeom>
              <a:avLst/>
              <a:gdLst>
                <a:gd name="T0" fmla="*/ 0 w 967"/>
                <a:gd name="T1" fmla="*/ 2147483647 h 1507"/>
                <a:gd name="T2" fmla="*/ 2147483647 w 967"/>
                <a:gd name="T3" fmla="*/ 0 h 1507"/>
                <a:gd name="T4" fmla="*/ 2147483647 w 967"/>
                <a:gd name="T5" fmla="*/ 2147483647 h 1507"/>
                <a:gd name="T6" fmla="*/ 2147483647 w 967"/>
                <a:gd name="T7" fmla="*/ 2147483647 h 1507"/>
                <a:gd name="T8" fmla="*/ 0 w 967"/>
                <a:gd name="T9" fmla="*/ 2147483647 h 15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7" h="1507">
                  <a:moveTo>
                    <a:pt x="0" y="381"/>
                  </a:moveTo>
                  <a:lnTo>
                    <a:pt x="949" y="0"/>
                  </a:lnTo>
                  <a:lnTo>
                    <a:pt x="967" y="1507"/>
                  </a:lnTo>
                  <a:lnTo>
                    <a:pt x="7" y="1507"/>
                  </a:lnTo>
                  <a:lnTo>
                    <a:pt x="0" y="381"/>
                  </a:lnTo>
                  <a:close/>
                </a:path>
              </a:pathLst>
            </a:custGeom>
            <a:gradFill rotWithShape="1">
              <a:gsLst>
                <a:gs pos="0">
                  <a:srgbClr val="DDDDDD"/>
                </a:gs>
                <a:gs pos="100000">
                  <a:srgbClr val="FFFFFF"/>
                </a:gs>
              </a:gsLst>
              <a:lin ang="5400000" scaled="1"/>
            </a:gradFill>
            <a:ln w="3175">
              <a:solidFill>
                <a:srgbClr val="C0C0C0"/>
              </a:solidFill>
              <a:miter lim="800000"/>
              <a:headEnd/>
              <a:tailEnd/>
            </a:ln>
          </p:spPr>
          <p:txBody>
            <a:bodyPr wrap="none" anchor="ctr"/>
            <a:lstStyle/>
            <a:p>
              <a:endParaRPr lang="zh-CN" altLang="en-US" sz="1350" kern="0" dirty="0">
                <a:solidFill>
                  <a:sysClr val="windowText" lastClr="000000"/>
                </a:solidFill>
                <a:ea typeface="微软雅黑" pitchFamily="34" charset="-122"/>
              </a:endParaRPr>
            </a:p>
          </p:txBody>
        </p:sp>
        <p:sp>
          <p:nvSpPr>
            <p:cNvPr id="39" name="Text Box 12"/>
            <p:cNvSpPr txBox="1">
              <a:spLocks noChangeArrowheads="1"/>
            </p:cNvSpPr>
            <p:nvPr/>
          </p:nvSpPr>
          <p:spPr bwMode="auto">
            <a:xfrm>
              <a:off x="6148389" y="7350126"/>
              <a:ext cx="501649" cy="73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defRPr/>
              </a:pPr>
              <a:r>
                <a:rPr lang="en-US" altLang="zh-CN" sz="2999" b="1" kern="10" dirty="0">
                  <a:ln w="9525">
                    <a:noFill/>
                    <a:round/>
                    <a:headEnd/>
                    <a:tailEnd/>
                  </a:ln>
                  <a:solidFill>
                    <a:srgbClr val="B2B2B2"/>
                  </a:solidFill>
                  <a:latin typeface="Impact" pitchFamily="34" charset="0"/>
                  <a:ea typeface="微软雅黑" pitchFamily="34" charset="-122"/>
                </a:rPr>
                <a:t>3</a:t>
              </a:r>
            </a:p>
          </p:txBody>
        </p:sp>
      </p:grpSp>
      <p:grpSp>
        <p:nvGrpSpPr>
          <p:cNvPr id="43" name="深色1"/>
          <p:cNvGrpSpPr/>
          <p:nvPr/>
        </p:nvGrpSpPr>
        <p:grpSpPr>
          <a:xfrm>
            <a:off x="3923928" y="4437112"/>
            <a:ext cx="1111397" cy="899257"/>
            <a:chOff x="2205515" y="4211740"/>
            <a:chExt cx="1482248" cy="1199321"/>
          </a:xfrm>
        </p:grpSpPr>
        <p:sp>
          <p:nvSpPr>
            <p:cNvPr id="44" name="Freeform 5"/>
            <p:cNvSpPr>
              <a:spLocks/>
            </p:cNvSpPr>
            <p:nvPr/>
          </p:nvSpPr>
          <p:spPr bwMode="auto">
            <a:xfrm>
              <a:off x="2205515" y="4211740"/>
              <a:ext cx="1331913" cy="1199321"/>
            </a:xfrm>
            <a:custGeom>
              <a:avLst/>
              <a:gdLst>
                <a:gd name="T0" fmla="*/ 0 w 963"/>
                <a:gd name="T1" fmla="*/ 2147483647 h 691"/>
                <a:gd name="T2" fmla="*/ 2147483647 w 963"/>
                <a:gd name="T3" fmla="*/ 0 h 691"/>
                <a:gd name="T4" fmla="*/ 2147483647 w 963"/>
                <a:gd name="T5" fmla="*/ 2147483647 h 691"/>
                <a:gd name="T6" fmla="*/ 2147483647 w 963"/>
                <a:gd name="T7" fmla="*/ 2147483647 h 691"/>
                <a:gd name="T8" fmla="*/ 0 w 963"/>
                <a:gd name="T9" fmla="*/ 2147483647 h 6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3" h="691">
                  <a:moveTo>
                    <a:pt x="0" y="328"/>
                  </a:moveTo>
                  <a:lnTo>
                    <a:pt x="944" y="0"/>
                  </a:lnTo>
                  <a:lnTo>
                    <a:pt x="963" y="691"/>
                  </a:lnTo>
                  <a:lnTo>
                    <a:pt x="3" y="691"/>
                  </a:lnTo>
                  <a:lnTo>
                    <a:pt x="0" y="328"/>
                  </a:lnTo>
                  <a:close/>
                </a:path>
              </a:pathLst>
            </a:custGeom>
            <a:gradFill>
              <a:gsLst>
                <a:gs pos="100000">
                  <a:srgbClr val="6DAA2D">
                    <a:lumMod val="60000"/>
                    <a:lumOff val="40000"/>
                  </a:srgbClr>
                </a:gs>
                <a:gs pos="0">
                  <a:srgbClr val="6DAA2D"/>
                </a:gs>
              </a:gsLst>
              <a:lin ang="16200000" scaled="0"/>
            </a:gradFill>
            <a:ln w="3175" cap="flat" cmpd="sng" algn="ctr">
              <a:noFill/>
              <a:prstDash val="solid"/>
            </a:ln>
            <a:effectLst/>
          </p:spPr>
          <p:txBody>
            <a:bodyPr vert="eaVert" anchor="ctr"/>
            <a:lstStyle/>
            <a:p>
              <a:pPr defTabSz="685617">
                <a:defRPr/>
              </a:pPr>
              <a:endParaRPr lang="zh-CN" altLang="en-US" sz="2399" kern="0" dirty="0">
                <a:solidFill>
                  <a:sysClr val="window" lastClr="FFFFFF"/>
                </a:solidFill>
                <a:latin typeface="微软雅黑" pitchFamily="34" charset="-122"/>
                <a:ea typeface="微软雅黑" pitchFamily="34" charset="-122"/>
              </a:endParaRPr>
            </a:p>
          </p:txBody>
        </p:sp>
        <p:sp>
          <p:nvSpPr>
            <p:cNvPr id="45" name="Text Box 10"/>
            <p:cNvSpPr txBox="1">
              <a:spLocks noChangeArrowheads="1"/>
            </p:cNvSpPr>
            <p:nvPr/>
          </p:nvSpPr>
          <p:spPr bwMode="auto">
            <a:xfrm>
              <a:off x="3186113" y="4640263"/>
              <a:ext cx="501650" cy="73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defTabSz="685617" eaLnBrk="1" hangingPunct="1">
                <a:spcBef>
                  <a:spcPct val="50000"/>
                </a:spcBef>
                <a:defRPr/>
              </a:pPr>
              <a:r>
                <a:rPr lang="en-US" altLang="zh-CN" sz="2999" kern="0" dirty="0">
                  <a:solidFill>
                    <a:sysClr val="window" lastClr="FFFFFF"/>
                  </a:solidFill>
                  <a:latin typeface="Impact" pitchFamily="34" charset="0"/>
                  <a:ea typeface="微软雅黑" pitchFamily="34" charset="-122"/>
                </a:rPr>
                <a:t>1</a:t>
              </a:r>
            </a:p>
          </p:txBody>
        </p:sp>
      </p:grpSp>
      <p:grpSp>
        <p:nvGrpSpPr>
          <p:cNvPr id="46" name="深色2"/>
          <p:cNvGrpSpPr/>
          <p:nvPr/>
        </p:nvGrpSpPr>
        <p:grpSpPr>
          <a:xfrm>
            <a:off x="5076056" y="4005065"/>
            <a:ext cx="1007345" cy="1378828"/>
            <a:chOff x="3839710" y="3540035"/>
            <a:chExt cx="1343477" cy="1838915"/>
          </a:xfrm>
        </p:grpSpPr>
        <p:sp>
          <p:nvSpPr>
            <p:cNvPr id="47" name="Freeform 2"/>
            <p:cNvSpPr>
              <a:spLocks/>
            </p:cNvSpPr>
            <p:nvPr/>
          </p:nvSpPr>
          <p:spPr bwMode="auto">
            <a:xfrm>
              <a:off x="3839710" y="3540035"/>
              <a:ext cx="1327150" cy="1731071"/>
            </a:xfrm>
            <a:custGeom>
              <a:avLst/>
              <a:gdLst>
                <a:gd name="T0" fmla="*/ 0 w 960"/>
                <a:gd name="T1" fmla="*/ 2147483647 h 1110"/>
                <a:gd name="T2" fmla="*/ 2147483647 w 960"/>
                <a:gd name="T3" fmla="*/ 0 h 1110"/>
                <a:gd name="T4" fmla="*/ 2147483647 w 960"/>
                <a:gd name="T5" fmla="*/ 2147483647 h 1110"/>
                <a:gd name="T6" fmla="*/ 0 w 960"/>
                <a:gd name="T7" fmla="*/ 2147483647 h 1110"/>
                <a:gd name="T8" fmla="*/ 0 w 960"/>
                <a:gd name="T9" fmla="*/ 2147483647 h 1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1110">
                  <a:moveTo>
                    <a:pt x="0" y="390"/>
                  </a:moveTo>
                  <a:lnTo>
                    <a:pt x="952" y="0"/>
                  </a:lnTo>
                  <a:lnTo>
                    <a:pt x="960" y="1110"/>
                  </a:lnTo>
                  <a:lnTo>
                    <a:pt x="0" y="1110"/>
                  </a:lnTo>
                  <a:lnTo>
                    <a:pt x="0" y="390"/>
                  </a:lnTo>
                  <a:close/>
                </a:path>
              </a:pathLst>
            </a:custGeom>
            <a:gradFill>
              <a:gsLst>
                <a:gs pos="100000">
                  <a:srgbClr val="6DAA2D">
                    <a:lumMod val="60000"/>
                    <a:lumOff val="40000"/>
                  </a:srgbClr>
                </a:gs>
                <a:gs pos="0">
                  <a:srgbClr val="6DAA2D"/>
                </a:gs>
              </a:gsLst>
              <a:lin ang="16200000" scaled="0"/>
            </a:gradFill>
            <a:ln w="3175" cap="flat" cmpd="sng" algn="ctr">
              <a:noFill/>
              <a:prstDash val="solid"/>
            </a:ln>
            <a:effectLst/>
          </p:spPr>
          <p:txBody>
            <a:bodyPr vert="eaVert" anchor="ctr"/>
            <a:lstStyle/>
            <a:p>
              <a:pPr defTabSz="685617">
                <a:defRPr/>
              </a:pPr>
              <a:endParaRPr lang="zh-CN" altLang="en-US" sz="2399" kern="0" dirty="0">
                <a:solidFill>
                  <a:sysClr val="window" lastClr="FFFFFF"/>
                </a:solidFill>
                <a:latin typeface="微软雅黑" pitchFamily="34" charset="-122"/>
                <a:ea typeface="微软雅黑" pitchFamily="34" charset="-122"/>
              </a:endParaRPr>
            </a:p>
          </p:txBody>
        </p:sp>
        <p:sp>
          <p:nvSpPr>
            <p:cNvPr id="48" name="Text Box 11"/>
            <p:cNvSpPr txBox="1">
              <a:spLocks noChangeArrowheads="1"/>
            </p:cNvSpPr>
            <p:nvPr/>
          </p:nvSpPr>
          <p:spPr bwMode="auto">
            <a:xfrm>
              <a:off x="4681538" y="4640264"/>
              <a:ext cx="501649" cy="73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defTabSz="685617" eaLnBrk="1" hangingPunct="1">
                <a:spcBef>
                  <a:spcPct val="50000"/>
                </a:spcBef>
                <a:defRPr/>
              </a:pPr>
              <a:r>
                <a:rPr lang="en-US" altLang="zh-CN" sz="2999" kern="0" dirty="0">
                  <a:solidFill>
                    <a:sysClr val="window" lastClr="FFFFFF"/>
                  </a:solidFill>
                  <a:latin typeface="Impact" pitchFamily="34" charset="0"/>
                  <a:ea typeface="微软雅黑" pitchFamily="34" charset="-122"/>
                </a:rPr>
                <a:t>2</a:t>
              </a:r>
            </a:p>
          </p:txBody>
        </p:sp>
      </p:grpSp>
      <p:grpSp>
        <p:nvGrpSpPr>
          <p:cNvPr id="49" name="深色3"/>
          <p:cNvGrpSpPr/>
          <p:nvPr/>
        </p:nvGrpSpPr>
        <p:grpSpPr>
          <a:xfrm>
            <a:off x="6201244" y="3645024"/>
            <a:ext cx="1002245" cy="1721571"/>
            <a:chOff x="5340350" y="3082925"/>
            <a:chExt cx="1336675" cy="2296025"/>
          </a:xfrm>
        </p:grpSpPr>
        <p:sp>
          <p:nvSpPr>
            <p:cNvPr id="50" name="Freeform 4"/>
            <p:cNvSpPr>
              <a:spLocks/>
            </p:cNvSpPr>
            <p:nvPr/>
          </p:nvSpPr>
          <p:spPr bwMode="auto">
            <a:xfrm>
              <a:off x="5340350" y="3082925"/>
              <a:ext cx="1336675" cy="2280348"/>
            </a:xfrm>
            <a:custGeom>
              <a:avLst/>
              <a:gdLst>
                <a:gd name="T0" fmla="*/ 0 w 967"/>
                <a:gd name="T1" fmla="*/ 2147483647 h 1507"/>
                <a:gd name="T2" fmla="*/ 2147483647 w 967"/>
                <a:gd name="T3" fmla="*/ 0 h 1507"/>
                <a:gd name="T4" fmla="*/ 2147483647 w 967"/>
                <a:gd name="T5" fmla="*/ 2147483647 h 1507"/>
                <a:gd name="T6" fmla="*/ 2147483647 w 967"/>
                <a:gd name="T7" fmla="*/ 2147483647 h 1507"/>
                <a:gd name="T8" fmla="*/ 0 w 967"/>
                <a:gd name="T9" fmla="*/ 2147483647 h 15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7" h="1507">
                  <a:moveTo>
                    <a:pt x="0" y="381"/>
                  </a:moveTo>
                  <a:lnTo>
                    <a:pt x="949" y="0"/>
                  </a:lnTo>
                  <a:lnTo>
                    <a:pt x="967" y="1507"/>
                  </a:lnTo>
                  <a:lnTo>
                    <a:pt x="7" y="1507"/>
                  </a:lnTo>
                  <a:lnTo>
                    <a:pt x="0" y="381"/>
                  </a:lnTo>
                  <a:close/>
                </a:path>
              </a:pathLst>
            </a:custGeom>
            <a:gradFill>
              <a:gsLst>
                <a:gs pos="100000">
                  <a:srgbClr val="6DAA2D">
                    <a:lumMod val="60000"/>
                    <a:lumOff val="40000"/>
                  </a:srgbClr>
                </a:gs>
                <a:gs pos="0">
                  <a:srgbClr val="6DAA2D"/>
                </a:gs>
              </a:gsLst>
              <a:lin ang="16200000" scaled="0"/>
            </a:gradFill>
            <a:ln w="3175" cap="flat" cmpd="sng" algn="ctr">
              <a:noFill/>
              <a:prstDash val="solid"/>
            </a:ln>
            <a:effectLst/>
          </p:spPr>
          <p:txBody>
            <a:bodyPr vert="eaVert" anchor="ctr"/>
            <a:lstStyle/>
            <a:p>
              <a:pPr defTabSz="685617">
                <a:defRPr/>
              </a:pPr>
              <a:endParaRPr lang="zh-CN" altLang="en-US" sz="2399" kern="0" dirty="0">
                <a:solidFill>
                  <a:sysClr val="window" lastClr="FFFFFF"/>
                </a:solidFill>
                <a:latin typeface="微软雅黑" pitchFamily="34" charset="-122"/>
                <a:ea typeface="微软雅黑" pitchFamily="34" charset="-122"/>
              </a:endParaRPr>
            </a:p>
          </p:txBody>
        </p:sp>
        <p:sp>
          <p:nvSpPr>
            <p:cNvPr id="51" name="Text Box 12"/>
            <p:cNvSpPr txBox="1">
              <a:spLocks noChangeArrowheads="1"/>
            </p:cNvSpPr>
            <p:nvPr/>
          </p:nvSpPr>
          <p:spPr bwMode="auto">
            <a:xfrm>
              <a:off x="6148389" y="4640264"/>
              <a:ext cx="501649" cy="73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defTabSz="685617" eaLnBrk="1" hangingPunct="1">
                <a:spcBef>
                  <a:spcPct val="50000"/>
                </a:spcBef>
                <a:defRPr/>
              </a:pPr>
              <a:r>
                <a:rPr lang="en-US" altLang="zh-CN" sz="2999" kern="0" dirty="0">
                  <a:solidFill>
                    <a:sysClr val="window" lastClr="FFFFFF"/>
                  </a:solidFill>
                  <a:latin typeface="Impact" pitchFamily="34" charset="0"/>
                  <a:ea typeface="微软雅黑" pitchFamily="34" charset="-122"/>
                </a:rPr>
                <a:t>3</a:t>
              </a:r>
            </a:p>
          </p:txBody>
        </p:sp>
      </p:grpSp>
      <p:grpSp>
        <p:nvGrpSpPr>
          <p:cNvPr id="55" name="文本1"/>
          <p:cNvGrpSpPr/>
          <p:nvPr/>
        </p:nvGrpSpPr>
        <p:grpSpPr>
          <a:xfrm>
            <a:off x="63337" y="4437111"/>
            <a:ext cx="4708340" cy="728148"/>
            <a:chOff x="515938" y="4116259"/>
            <a:chExt cx="2917825" cy="971117"/>
          </a:xfrm>
        </p:grpSpPr>
        <p:sp>
          <p:nvSpPr>
            <p:cNvPr id="56" name="Line 14"/>
            <p:cNvSpPr>
              <a:spLocks noChangeShapeType="1"/>
            </p:cNvSpPr>
            <p:nvPr/>
          </p:nvSpPr>
          <p:spPr bwMode="auto">
            <a:xfrm flipH="1">
              <a:off x="604838" y="4505325"/>
              <a:ext cx="2828925" cy="0"/>
            </a:xfrm>
            <a:prstGeom prst="line">
              <a:avLst/>
            </a:prstGeom>
            <a:noFill/>
            <a:ln w="9525">
              <a:solidFill>
                <a:srgbClr val="80808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dirty="0">
                <a:latin typeface="Times New Roman" panose="02020603050405020304" pitchFamily="18" charset="0"/>
                <a:ea typeface="微软雅黑" pitchFamily="34" charset="-122"/>
                <a:cs typeface="Times New Roman" panose="02020603050405020304" pitchFamily="18" charset="0"/>
              </a:endParaRPr>
            </a:p>
          </p:txBody>
        </p:sp>
        <p:sp>
          <p:nvSpPr>
            <p:cNvPr id="57" name="Rectangle 15"/>
            <p:cNvSpPr>
              <a:spLocks noChangeArrowheads="1"/>
            </p:cNvSpPr>
            <p:nvPr/>
          </p:nvSpPr>
          <p:spPr bwMode="auto">
            <a:xfrm>
              <a:off x="515938" y="4116259"/>
              <a:ext cx="2797988" cy="97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GB" b="1" dirty="0">
                  <a:latin typeface="Times New Roman" panose="02020603050405020304" pitchFamily="18" charset="0"/>
                  <a:cs typeface="Times New Roman" panose="02020603050405020304" pitchFamily="18" charset="0"/>
                </a:rPr>
                <a:t>Physical absorption using a selective absorption solvent</a:t>
              </a:r>
              <a:endParaRPr lang="zh-CN" altLang="en-US" sz="1200" b="1" dirty="0">
                <a:latin typeface="Times New Roman" panose="02020603050405020304" pitchFamily="18" charset="0"/>
                <a:ea typeface="微软雅黑" pitchFamily="34" charset="-122"/>
                <a:cs typeface="Times New Roman" panose="02020603050405020304" pitchFamily="18" charset="0"/>
              </a:endParaRPr>
            </a:p>
          </p:txBody>
        </p:sp>
      </p:grpSp>
      <p:grpSp>
        <p:nvGrpSpPr>
          <p:cNvPr id="58" name="文本2"/>
          <p:cNvGrpSpPr/>
          <p:nvPr/>
        </p:nvGrpSpPr>
        <p:grpSpPr>
          <a:xfrm>
            <a:off x="63337" y="3789040"/>
            <a:ext cx="5851041" cy="429413"/>
            <a:chOff x="515938" y="3344449"/>
            <a:chExt cx="4441825" cy="572698"/>
          </a:xfrm>
        </p:grpSpPr>
        <p:sp>
          <p:nvSpPr>
            <p:cNvPr id="59" name="Line 16"/>
            <p:cNvSpPr>
              <a:spLocks noChangeShapeType="1"/>
            </p:cNvSpPr>
            <p:nvPr/>
          </p:nvSpPr>
          <p:spPr bwMode="auto">
            <a:xfrm flipH="1">
              <a:off x="604838" y="3890963"/>
              <a:ext cx="4352925" cy="0"/>
            </a:xfrm>
            <a:prstGeom prst="line">
              <a:avLst/>
            </a:prstGeom>
            <a:noFill/>
            <a:ln w="9525">
              <a:solidFill>
                <a:srgbClr val="80808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dirty="0">
                <a:latin typeface="Impact" pitchFamily="34" charset="0"/>
                <a:ea typeface="微软雅黑" pitchFamily="34" charset="-122"/>
              </a:endParaRPr>
            </a:p>
          </p:txBody>
        </p:sp>
        <p:sp>
          <p:nvSpPr>
            <p:cNvPr id="60" name="Rectangle 17"/>
            <p:cNvSpPr>
              <a:spLocks noChangeArrowheads="1"/>
            </p:cNvSpPr>
            <p:nvPr/>
          </p:nvSpPr>
          <p:spPr bwMode="auto">
            <a:xfrm>
              <a:off x="515938" y="3344449"/>
              <a:ext cx="4013200" cy="572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GB" sz="2000" b="1" dirty="0">
                  <a:latin typeface="Times New Roman" panose="02020603050405020304" pitchFamily="18" charset="0"/>
                  <a:cs typeface="Times New Roman" panose="02020603050405020304" pitchFamily="18" charset="0"/>
                </a:rPr>
                <a:t>Physical adsorption using a solid adsorbent</a:t>
              </a:r>
              <a:endParaRPr lang="zh-CN" altLang="en-US" sz="1400" b="1" dirty="0">
                <a:latin typeface="Times New Roman" panose="02020603050405020304" pitchFamily="18" charset="0"/>
                <a:ea typeface="微软雅黑" pitchFamily="34" charset="-122"/>
                <a:cs typeface="Times New Roman" panose="02020603050405020304" pitchFamily="18" charset="0"/>
              </a:endParaRPr>
            </a:p>
          </p:txBody>
        </p:sp>
      </p:grpSp>
      <p:grpSp>
        <p:nvGrpSpPr>
          <p:cNvPr id="61" name="文本3"/>
          <p:cNvGrpSpPr/>
          <p:nvPr/>
        </p:nvGrpSpPr>
        <p:grpSpPr>
          <a:xfrm>
            <a:off x="2583876" y="3429000"/>
            <a:ext cx="4450588" cy="403538"/>
            <a:chOff x="515937" y="2771749"/>
            <a:chExt cx="5935663" cy="538189"/>
          </a:xfrm>
        </p:grpSpPr>
        <p:sp>
          <p:nvSpPr>
            <p:cNvPr id="62" name="Line 18"/>
            <p:cNvSpPr>
              <a:spLocks noChangeShapeType="1"/>
            </p:cNvSpPr>
            <p:nvPr/>
          </p:nvSpPr>
          <p:spPr bwMode="auto">
            <a:xfrm flipH="1">
              <a:off x="604838" y="3309938"/>
              <a:ext cx="5846762" cy="0"/>
            </a:xfrm>
            <a:prstGeom prst="line">
              <a:avLst/>
            </a:prstGeom>
            <a:noFill/>
            <a:ln w="9525">
              <a:solidFill>
                <a:srgbClr val="808080"/>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dirty="0">
                <a:latin typeface="Impact" pitchFamily="34" charset="0"/>
                <a:ea typeface="微软雅黑" pitchFamily="34" charset="-122"/>
              </a:endParaRPr>
            </a:p>
          </p:txBody>
        </p:sp>
        <p:sp>
          <p:nvSpPr>
            <p:cNvPr id="63" name="Rectangle 19"/>
            <p:cNvSpPr>
              <a:spLocks noChangeArrowheads="1"/>
            </p:cNvSpPr>
            <p:nvPr/>
          </p:nvSpPr>
          <p:spPr bwMode="auto">
            <a:xfrm>
              <a:off x="515937" y="2771749"/>
              <a:ext cx="5492749" cy="533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en-GB" b="1" dirty="0">
                  <a:latin typeface="Times New Roman" panose="02020603050405020304" pitchFamily="18" charset="0"/>
                  <a:cs typeface="Times New Roman" panose="02020603050405020304" pitchFamily="18" charset="0"/>
                </a:rPr>
                <a:t>Chemical absorption </a:t>
              </a:r>
              <a:endParaRPr lang="zh-CN" altLang="en-US" sz="1200" b="1" dirty="0">
                <a:latin typeface="Times New Roman" panose="02020603050405020304" pitchFamily="18" charset="0"/>
                <a:ea typeface="微软雅黑" pitchFamily="34" charset="-122"/>
                <a:cs typeface="Times New Roman" panose="02020603050405020304" pitchFamily="18" charset="0"/>
              </a:endParaRPr>
            </a:p>
          </p:txBody>
        </p:sp>
      </p:grpSp>
      <p:grpSp>
        <p:nvGrpSpPr>
          <p:cNvPr id="67" name="组合 66"/>
          <p:cNvGrpSpPr/>
          <p:nvPr/>
        </p:nvGrpSpPr>
        <p:grpSpPr>
          <a:xfrm>
            <a:off x="3131841" y="5424964"/>
            <a:ext cx="4392488" cy="826206"/>
            <a:chOff x="474663" y="5168900"/>
            <a:chExt cx="8453437" cy="411163"/>
          </a:xfrm>
        </p:grpSpPr>
        <p:sp>
          <p:nvSpPr>
            <p:cNvPr id="68" name="AutoShape 23"/>
            <p:cNvSpPr>
              <a:spLocks noChangeArrowheads="1"/>
            </p:cNvSpPr>
            <p:nvPr/>
          </p:nvSpPr>
          <p:spPr bwMode="auto">
            <a:xfrm rot="10800000">
              <a:off x="474663" y="5207000"/>
              <a:ext cx="8453437" cy="3730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1959 w 21600"/>
                <a:gd name="T13" fmla="*/ 1959 h 21600"/>
                <a:gd name="T14" fmla="*/ 19641 w 21600"/>
                <a:gd name="T15" fmla="*/ 19641 h 21600"/>
              </a:gdLst>
              <a:ahLst/>
              <a:cxnLst>
                <a:cxn ang="T8">
                  <a:pos x="T0" y="T1"/>
                </a:cxn>
                <a:cxn ang="T9">
                  <a:pos x="T2" y="T3"/>
                </a:cxn>
                <a:cxn ang="T10">
                  <a:pos x="T4" y="T5"/>
                </a:cxn>
                <a:cxn ang="T11">
                  <a:pos x="T6" y="T7"/>
                </a:cxn>
              </a:cxnLst>
              <a:rect l="T12" t="T13" r="T14" b="T15"/>
              <a:pathLst>
                <a:path w="21600" h="21600">
                  <a:moveTo>
                    <a:pt x="0" y="0"/>
                  </a:moveTo>
                  <a:lnTo>
                    <a:pt x="317" y="21600"/>
                  </a:lnTo>
                  <a:lnTo>
                    <a:pt x="21283" y="21600"/>
                  </a:lnTo>
                  <a:lnTo>
                    <a:pt x="21600" y="0"/>
                  </a:lnTo>
                  <a:lnTo>
                    <a:pt x="0" y="0"/>
                  </a:lnTo>
                  <a:close/>
                </a:path>
              </a:pathLst>
            </a:custGeom>
            <a:gradFill rotWithShape="1">
              <a:gsLst>
                <a:gs pos="0">
                  <a:srgbClr val="5F5F5F">
                    <a:alpha val="0"/>
                  </a:srgbClr>
                </a:gs>
                <a:gs pos="100000">
                  <a:sysClr val="windowText" lastClr="000000">
                    <a:alpha val="17998"/>
                  </a:sysClr>
                </a:gs>
              </a:gsLst>
              <a:lin ang="5400000" scaled="1"/>
            </a:gradFill>
            <a:ln>
              <a:noFill/>
            </a:ln>
            <a:effectLst/>
            <a:extLst>
              <a:ext uri="{91240B29-F687-4F45-9708-019B960494DF}">
                <a14:hiddenLine xmlns:a14="http://schemas.microsoft.com/office/drawing/2010/main" w="28575" algn="ctr">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85617">
                <a:defRPr/>
              </a:pPr>
              <a:endParaRPr lang="zh-CN" altLang="en-US" sz="1350" kern="0" dirty="0">
                <a:solidFill>
                  <a:sysClr val="windowText" lastClr="000000"/>
                </a:solidFill>
                <a:latin typeface="Impact" pitchFamily="34" charset="0"/>
                <a:ea typeface="微软雅黑" pitchFamily="34" charset="-122"/>
              </a:endParaRPr>
            </a:p>
          </p:txBody>
        </p:sp>
        <p:sp>
          <p:nvSpPr>
            <p:cNvPr id="69" name="Line 24"/>
            <p:cNvSpPr>
              <a:spLocks noChangeShapeType="1"/>
            </p:cNvSpPr>
            <p:nvPr/>
          </p:nvSpPr>
          <p:spPr bwMode="auto">
            <a:xfrm>
              <a:off x="600075" y="5168900"/>
              <a:ext cx="8207375" cy="0"/>
            </a:xfrm>
            <a:prstGeom prst="line">
              <a:avLst/>
            </a:prstGeom>
            <a:noFill/>
            <a:ln w="285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617">
                <a:defRPr/>
              </a:pPr>
              <a:endParaRPr lang="zh-CN" altLang="en-US" sz="1350" kern="0" dirty="0">
                <a:solidFill>
                  <a:sysClr val="windowText" lastClr="000000"/>
                </a:solidFill>
                <a:latin typeface="Impact" pitchFamily="34" charset="0"/>
                <a:ea typeface="微软雅黑" pitchFamily="34" charset="-122"/>
              </a:endParaRPr>
            </a:p>
          </p:txBody>
        </p:sp>
      </p:grpSp>
      <p:sp>
        <p:nvSpPr>
          <p:cNvPr id="70" name="Rectangle 69"/>
          <p:cNvSpPr/>
          <p:nvPr/>
        </p:nvSpPr>
        <p:spPr>
          <a:xfrm>
            <a:off x="1" y="0"/>
            <a:ext cx="9143999" cy="11247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GB" sz="3200" b="1" i="1" dirty="0">
                <a:latin typeface="Times New Roman" panose="02020603050405020304" pitchFamily="18" charset="0"/>
                <a:cs typeface="Times New Roman" panose="02020603050405020304" pitchFamily="18" charset="0"/>
              </a:rPr>
              <a:t>Acid Gas Treatment</a:t>
            </a:r>
            <a:endParaRPr lang="en-US" sz="3200" b="1" i="1" dirty="0">
              <a:latin typeface="Times New Roman" panose="02020603050405020304" pitchFamily="18" charset="0"/>
              <a:cs typeface="Times New Roman" panose="02020603050405020304" pitchFamily="18" charset="0"/>
            </a:endParaRPr>
          </a:p>
        </p:txBody>
      </p:sp>
      <p:sp>
        <p:nvSpPr>
          <p:cNvPr id="2" name="Rectangle 1"/>
          <p:cNvSpPr/>
          <p:nvPr/>
        </p:nvSpPr>
        <p:spPr>
          <a:xfrm>
            <a:off x="0" y="6339578"/>
            <a:ext cx="9144000" cy="51842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79418" y="1362756"/>
            <a:ext cx="8181014" cy="729430"/>
          </a:xfrm>
          <a:prstGeom prst="rect">
            <a:avLst/>
          </a:prstGeom>
        </p:spPr>
        <p:txBody>
          <a:bodyPr wrap="square">
            <a:spAutoFit/>
          </a:bodyPr>
          <a:lstStyle/>
          <a:p>
            <a:pPr>
              <a:lnSpc>
                <a:spcPct val="115000"/>
              </a:lnSpc>
            </a:pPr>
            <a:r>
              <a:rPr lang="en-GB" dirty="0">
                <a:latin typeface="Bookman Old Style" panose="02050604050505020204" pitchFamily="18" charset="0"/>
                <a:ea typeface="SimSun" panose="02010600030101010101" pitchFamily="2" charset="-122"/>
                <a:cs typeface="Times New Roman" panose="02020603050405020304" pitchFamily="18" charset="0"/>
              </a:rPr>
              <a:t>Acid gases can be reduced or removed by one or more of the following methods:</a:t>
            </a:r>
            <a:endParaRPr lang="en-US" sz="14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9005130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500"/>
                                        <p:tgtEl>
                                          <p:spTgt spid="3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par>
                                <p:cTn id="16" presetID="10" presetClass="exit" presetSubtype="0" fill="hold" nodeType="withEffect">
                                  <p:stCondLst>
                                    <p:cond delay="0"/>
                                  </p:stCondLst>
                                  <p:childTnLst>
                                    <p:animEffect transition="out" filter="fade">
                                      <p:cBhvr>
                                        <p:cTn id="17" dur="500"/>
                                        <p:tgtEl>
                                          <p:spTgt spid="31"/>
                                        </p:tgtEl>
                                      </p:cBhvr>
                                    </p:animEffect>
                                    <p:set>
                                      <p:cBhvr>
                                        <p:cTn id="18" dur="1" fill="hold">
                                          <p:stCondLst>
                                            <p:cond delay="499"/>
                                          </p:stCondLst>
                                        </p:cTn>
                                        <p:tgtEl>
                                          <p:spTgt spid="31"/>
                                        </p:tgtEl>
                                        <p:attrNameLst>
                                          <p:attrName>style.visibility</p:attrName>
                                        </p:attrNameLst>
                                      </p:cBhvr>
                                      <p:to>
                                        <p:strVal val="hidden"/>
                                      </p:to>
                                    </p:set>
                                  </p:childTnLst>
                                </p:cTn>
                              </p:par>
                            </p:childTnLst>
                          </p:cTn>
                        </p:par>
                        <p:par>
                          <p:cTn id="19" fill="hold">
                            <p:stCondLst>
                              <p:cond delay="1500"/>
                            </p:stCondLst>
                            <p:childTnLst>
                              <p:par>
                                <p:cTn id="20" presetID="22" presetClass="entr" presetSubtype="2" fill="hold" nodeType="after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wipe(right)">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8" fill="hold" nodeType="clickEffect">
                                  <p:stCondLst>
                                    <p:cond delay="0"/>
                                  </p:stCondLst>
                                  <p:childTnLst>
                                    <p:animEffect transition="out" filter="wipe(left)">
                                      <p:cBhvr>
                                        <p:cTn id="26" dur="500"/>
                                        <p:tgtEl>
                                          <p:spTgt spid="55"/>
                                        </p:tgtEl>
                                      </p:cBhvr>
                                    </p:animEffect>
                                    <p:set>
                                      <p:cBhvr>
                                        <p:cTn id="27" dur="1" fill="hold">
                                          <p:stCondLst>
                                            <p:cond delay="499"/>
                                          </p:stCondLst>
                                        </p:cTn>
                                        <p:tgtEl>
                                          <p:spTgt spid="55"/>
                                        </p:tgtEl>
                                        <p:attrNameLst>
                                          <p:attrName>style.visibility</p:attrName>
                                        </p:attrNameLst>
                                      </p:cBhvr>
                                      <p:to>
                                        <p:strVal val="hidden"/>
                                      </p:to>
                                    </p:set>
                                  </p:childTnLst>
                                </p:cTn>
                              </p:par>
                            </p:childTnLst>
                          </p:cTn>
                        </p:par>
                        <p:par>
                          <p:cTn id="28" fill="hold">
                            <p:stCondLst>
                              <p:cond delay="500"/>
                            </p:stCondLst>
                            <p:childTnLst>
                              <p:par>
                                <p:cTn id="29" presetID="10" presetClass="exit" presetSubtype="0" fill="hold" nodeType="afterEffect">
                                  <p:stCondLst>
                                    <p:cond delay="0"/>
                                  </p:stCondLst>
                                  <p:childTnLst>
                                    <p:animEffect transition="out" filter="fade">
                                      <p:cBhvr>
                                        <p:cTn id="30" dur="500"/>
                                        <p:tgtEl>
                                          <p:spTgt spid="43"/>
                                        </p:tgtEl>
                                      </p:cBhvr>
                                    </p:animEffect>
                                    <p:set>
                                      <p:cBhvr>
                                        <p:cTn id="31" dur="1" fill="hold">
                                          <p:stCondLst>
                                            <p:cond delay="499"/>
                                          </p:stCondLst>
                                        </p:cTn>
                                        <p:tgtEl>
                                          <p:spTgt spid="43"/>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par>
                          <p:cTn id="35" fill="hold">
                            <p:stCondLst>
                              <p:cond delay="1000"/>
                            </p:stCondLst>
                            <p:childTnLst>
                              <p:par>
                                <p:cTn id="36" presetID="22" presetClass="entr" presetSubtype="4" fill="hold" nodeType="after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down)">
                                      <p:cBhvr>
                                        <p:cTn id="38" dur="500"/>
                                        <p:tgtEl>
                                          <p:spTgt spid="34"/>
                                        </p:tgtEl>
                                      </p:cBhvr>
                                    </p:animEffect>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par>
                                <p:cTn id="43" presetID="10" presetClass="exit" presetSubtype="0" fill="hold" nodeType="withEffect">
                                  <p:stCondLst>
                                    <p:cond delay="0"/>
                                  </p:stCondLst>
                                  <p:childTnLst>
                                    <p:animEffect transition="out" filter="fade">
                                      <p:cBhvr>
                                        <p:cTn id="44" dur="500"/>
                                        <p:tgtEl>
                                          <p:spTgt spid="34"/>
                                        </p:tgtEl>
                                      </p:cBhvr>
                                    </p:animEffect>
                                    <p:set>
                                      <p:cBhvr>
                                        <p:cTn id="45" dur="1" fill="hold">
                                          <p:stCondLst>
                                            <p:cond delay="499"/>
                                          </p:stCondLst>
                                        </p:cTn>
                                        <p:tgtEl>
                                          <p:spTgt spid="34"/>
                                        </p:tgtEl>
                                        <p:attrNameLst>
                                          <p:attrName>style.visibility</p:attrName>
                                        </p:attrNameLst>
                                      </p:cBhvr>
                                      <p:to>
                                        <p:strVal val="hidden"/>
                                      </p:to>
                                    </p:set>
                                  </p:childTnLst>
                                </p:cTn>
                              </p:par>
                            </p:childTnLst>
                          </p:cTn>
                        </p:par>
                        <p:par>
                          <p:cTn id="46" fill="hold">
                            <p:stCondLst>
                              <p:cond delay="2000"/>
                            </p:stCondLst>
                            <p:childTnLst>
                              <p:par>
                                <p:cTn id="47" presetID="22" presetClass="entr" presetSubtype="2" fill="hold" nodeType="after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right)">
                                      <p:cBhvr>
                                        <p:cTn id="49" dur="500"/>
                                        <p:tgtEl>
                                          <p:spTgt spid="5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xit" presetSubtype="8" fill="hold" nodeType="clickEffect">
                                  <p:stCondLst>
                                    <p:cond delay="0"/>
                                  </p:stCondLst>
                                  <p:childTnLst>
                                    <p:animEffect transition="out" filter="wipe(left)">
                                      <p:cBhvr>
                                        <p:cTn id="53" dur="500"/>
                                        <p:tgtEl>
                                          <p:spTgt spid="58"/>
                                        </p:tgtEl>
                                      </p:cBhvr>
                                    </p:animEffect>
                                    <p:set>
                                      <p:cBhvr>
                                        <p:cTn id="54" dur="1" fill="hold">
                                          <p:stCondLst>
                                            <p:cond delay="499"/>
                                          </p:stCondLst>
                                        </p:cTn>
                                        <p:tgtEl>
                                          <p:spTgt spid="58"/>
                                        </p:tgtEl>
                                        <p:attrNameLst>
                                          <p:attrName>style.visibility</p:attrName>
                                        </p:attrNameLst>
                                      </p:cBhvr>
                                      <p:to>
                                        <p:strVal val="hidden"/>
                                      </p:to>
                                    </p:set>
                                  </p:childTnLst>
                                </p:cTn>
                              </p:par>
                            </p:childTnLst>
                          </p:cTn>
                        </p:par>
                        <p:par>
                          <p:cTn id="55" fill="hold">
                            <p:stCondLst>
                              <p:cond delay="500"/>
                            </p:stCondLst>
                            <p:childTnLst>
                              <p:par>
                                <p:cTn id="56" presetID="10" presetClass="exit" presetSubtype="0" fill="hold" nodeType="afterEffect">
                                  <p:stCondLst>
                                    <p:cond delay="0"/>
                                  </p:stCondLst>
                                  <p:childTnLst>
                                    <p:animEffect transition="out" filter="fade">
                                      <p:cBhvr>
                                        <p:cTn id="57" dur="500"/>
                                        <p:tgtEl>
                                          <p:spTgt spid="46"/>
                                        </p:tgtEl>
                                      </p:cBhvr>
                                    </p:animEffect>
                                    <p:set>
                                      <p:cBhvr>
                                        <p:cTn id="58" dur="1" fill="hold">
                                          <p:stCondLst>
                                            <p:cond delay="499"/>
                                          </p:stCondLst>
                                        </p:cTn>
                                        <p:tgtEl>
                                          <p:spTgt spid="46"/>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par>
                          <p:cTn id="62" fill="hold">
                            <p:stCondLst>
                              <p:cond delay="1000"/>
                            </p:stCondLst>
                            <p:childTnLst>
                              <p:par>
                                <p:cTn id="63" presetID="22" presetClass="entr" presetSubtype="4" fill="hold" nodeType="after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wipe(down)">
                                      <p:cBhvr>
                                        <p:cTn id="65" dur="500"/>
                                        <p:tgtEl>
                                          <p:spTgt spid="37"/>
                                        </p:tgtEl>
                                      </p:cBhvr>
                                    </p:animEffect>
                                  </p:childTnLst>
                                </p:cTn>
                              </p:par>
                            </p:childTnLst>
                          </p:cTn>
                        </p:par>
                        <p:par>
                          <p:cTn id="66" fill="hold">
                            <p:stCondLst>
                              <p:cond delay="1500"/>
                            </p:stCondLst>
                            <p:childTnLst>
                              <p:par>
                                <p:cTn id="67" presetID="10" presetClass="entr" presetSubtype="0" fill="hold" nodeType="after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fade">
                                      <p:cBhvr>
                                        <p:cTn id="69" dur="500"/>
                                        <p:tgtEl>
                                          <p:spTgt spid="49"/>
                                        </p:tgtEl>
                                      </p:cBhvr>
                                    </p:animEffect>
                                  </p:childTnLst>
                                </p:cTn>
                              </p:par>
                              <p:par>
                                <p:cTn id="70" presetID="10" presetClass="exit" presetSubtype="0" fill="hold" nodeType="withEffect">
                                  <p:stCondLst>
                                    <p:cond delay="0"/>
                                  </p:stCondLst>
                                  <p:childTnLst>
                                    <p:animEffect transition="out" filter="fade">
                                      <p:cBhvr>
                                        <p:cTn id="71" dur="500"/>
                                        <p:tgtEl>
                                          <p:spTgt spid="37"/>
                                        </p:tgtEl>
                                      </p:cBhvr>
                                    </p:animEffect>
                                    <p:set>
                                      <p:cBhvr>
                                        <p:cTn id="72" dur="1" fill="hold">
                                          <p:stCondLst>
                                            <p:cond delay="499"/>
                                          </p:stCondLst>
                                        </p:cTn>
                                        <p:tgtEl>
                                          <p:spTgt spid="37"/>
                                        </p:tgtEl>
                                        <p:attrNameLst>
                                          <p:attrName>style.visibility</p:attrName>
                                        </p:attrNameLst>
                                      </p:cBhvr>
                                      <p:to>
                                        <p:strVal val="hidden"/>
                                      </p:to>
                                    </p:set>
                                  </p:childTnLst>
                                </p:cTn>
                              </p:par>
                            </p:childTnLst>
                          </p:cTn>
                        </p:par>
                        <p:par>
                          <p:cTn id="73" fill="hold">
                            <p:stCondLst>
                              <p:cond delay="2000"/>
                            </p:stCondLst>
                            <p:childTnLst>
                              <p:par>
                                <p:cTn id="74" presetID="22" presetClass="entr" presetSubtype="4" fill="hold" nodeType="afterEffect">
                                  <p:stCondLst>
                                    <p:cond delay="0"/>
                                  </p:stCondLst>
                                  <p:childTnLst>
                                    <p:set>
                                      <p:cBhvr>
                                        <p:cTn id="75" dur="1" fill="hold">
                                          <p:stCondLst>
                                            <p:cond delay="0"/>
                                          </p:stCondLst>
                                        </p:cTn>
                                        <p:tgtEl>
                                          <p:spTgt spid="61"/>
                                        </p:tgtEl>
                                        <p:attrNameLst>
                                          <p:attrName>style.visibility</p:attrName>
                                        </p:attrNameLst>
                                      </p:cBhvr>
                                      <p:to>
                                        <p:strVal val="visible"/>
                                      </p:to>
                                    </p:set>
                                    <p:animEffect transition="in" filter="wipe(down)">
                                      <p:cBhvr>
                                        <p:cTn id="76" dur="500"/>
                                        <p:tgtEl>
                                          <p:spTgt spid="61"/>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xit" presetSubtype="8" fill="hold" nodeType="clickEffect">
                                  <p:stCondLst>
                                    <p:cond delay="0"/>
                                  </p:stCondLst>
                                  <p:childTnLst>
                                    <p:animEffect transition="out" filter="wipe(left)">
                                      <p:cBhvr>
                                        <p:cTn id="80" dur="500"/>
                                        <p:tgtEl>
                                          <p:spTgt spid="61"/>
                                        </p:tgtEl>
                                      </p:cBhvr>
                                    </p:animEffect>
                                    <p:set>
                                      <p:cBhvr>
                                        <p:cTn id="81" dur="1" fill="hold">
                                          <p:stCondLst>
                                            <p:cond delay="499"/>
                                          </p:stCondLst>
                                        </p:cTn>
                                        <p:tgtEl>
                                          <p:spTgt spid="61"/>
                                        </p:tgtEl>
                                        <p:attrNameLst>
                                          <p:attrName>style.visibility</p:attrName>
                                        </p:attrNameLst>
                                      </p:cBhvr>
                                      <p:to>
                                        <p:strVal val="hidden"/>
                                      </p:to>
                                    </p:set>
                                  </p:childTnLst>
                                </p:cTn>
                              </p:par>
                            </p:childTnLst>
                          </p:cTn>
                        </p:par>
                        <p:par>
                          <p:cTn id="82" fill="hold">
                            <p:stCondLst>
                              <p:cond delay="500"/>
                            </p:stCondLst>
                            <p:childTnLst>
                              <p:par>
                                <p:cTn id="83" presetID="10" presetClass="exit" presetSubtype="0" fill="hold" nodeType="afterEffect">
                                  <p:stCondLst>
                                    <p:cond delay="0"/>
                                  </p:stCondLst>
                                  <p:childTnLst>
                                    <p:animEffect transition="out" filter="fade">
                                      <p:cBhvr>
                                        <p:cTn id="84" dur="500"/>
                                        <p:tgtEl>
                                          <p:spTgt spid="49"/>
                                        </p:tgtEl>
                                      </p:cBhvr>
                                    </p:animEffect>
                                    <p:set>
                                      <p:cBhvr>
                                        <p:cTn id="85" dur="1" fill="hold">
                                          <p:stCondLst>
                                            <p:cond delay="499"/>
                                          </p:stCondLst>
                                        </p:cTn>
                                        <p:tgtEl>
                                          <p:spTgt spid="49"/>
                                        </p:tgtEl>
                                        <p:attrNameLst>
                                          <p:attrName>style.visibility</p:attrName>
                                        </p:attrNameLst>
                                      </p:cBhvr>
                                      <p:to>
                                        <p:strVal val="hidden"/>
                                      </p:to>
                                    </p:set>
                                  </p:childTnLst>
                                </p:cTn>
                              </p:par>
                              <p:par>
                                <p:cTn id="86" presetID="10" presetClass="entr" presetSubtype="0" fill="hold" nodeType="withEffect">
                                  <p:stCondLst>
                                    <p:cond delay="0"/>
                                  </p:stCondLst>
                                  <p:childTnLst>
                                    <p:set>
                                      <p:cBhvr>
                                        <p:cTn id="87" dur="1" fill="hold">
                                          <p:stCondLst>
                                            <p:cond delay="0"/>
                                          </p:stCondLst>
                                        </p:cTn>
                                        <p:tgtEl>
                                          <p:spTgt spid="37"/>
                                        </p:tgtEl>
                                        <p:attrNameLst>
                                          <p:attrName>style.visibility</p:attrName>
                                        </p:attrNameLst>
                                      </p:cBhvr>
                                      <p:to>
                                        <p:strVal val="visible"/>
                                      </p:to>
                                    </p:set>
                                    <p:animEffect transition="in" filter="fade">
                                      <p:cBhvr>
                                        <p:cTn id="8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2340</TotalTime>
  <Words>2094</Words>
  <Application>Microsoft Office PowerPoint</Application>
  <PresentationFormat>On-screen Show (4:3)</PresentationFormat>
  <Paragraphs>170</Paragraphs>
  <Slides>34</Slides>
  <Notes>0</Notes>
  <HiddenSlides>0</HiddenSlides>
  <MMClips>0</MMClips>
  <ScaleCrop>false</ScaleCrop>
  <HeadingPairs>
    <vt:vector size="6" baseType="variant">
      <vt:variant>
        <vt:lpstr>Fonts Used</vt:lpstr>
      </vt:variant>
      <vt:variant>
        <vt:i4>25</vt:i4>
      </vt:variant>
      <vt:variant>
        <vt:lpstr>Theme</vt:lpstr>
      </vt:variant>
      <vt:variant>
        <vt:i4>4</vt:i4>
      </vt:variant>
      <vt:variant>
        <vt:lpstr>Slide Titles</vt:lpstr>
      </vt:variant>
      <vt:variant>
        <vt:i4>34</vt:i4>
      </vt:variant>
    </vt:vector>
  </HeadingPairs>
  <TitlesOfParts>
    <vt:vector size="63" baseType="lpstr">
      <vt:lpstr>Adobe 宋体 Std L</vt:lpstr>
      <vt:lpstr>Arial Unicode MS</vt:lpstr>
      <vt:lpstr>Levenim MT</vt:lpstr>
      <vt:lpstr>微软雅黑</vt:lpstr>
      <vt:lpstr>SimSun</vt:lpstr>
      <vt:lpstr>SimSun</vt:lpstr>
      <vt:lpstr>华文宋体</vt:lpstr>
      <vt:lpstr>华文细黑</vt:lpstr>
      <vt:lpstr>华文中宋</vt:lpstr>
      <vt:lpstr>幼圆</vt:lpstr>
      <vt:lpstr>华康俪金黑W8(P)</vt:lpstr>
      <vt:lpstr>楷体</vt:lpstr>
      <vt:lpstr>经典繁仿黑</vt:lpstr>
      <vt:lpstr>Agency FB</vt:lpstr>
      <vt:lpstr>Arial</vt:lpstr>
      <vt:lpstr>Arial Black</vt:lpstr>
      <vt:lpstr>Bookman Old Style</vt:lpstr>
      <vt:lpstr>Broadway</vt:lpstr>
      <vt:lpstr>Calibri</vt:lpstr>
      <vt:lpstr>Calibri Light</vt:lpstr>
      <vt:lpstr>Gill Sans MT</vt:lpstr>
      <vt:lpstr>Impact</vt:lpstr>
      <vt:lpstr>Segoe UI</vt:lpstr>
      <vt:lpstr>Tahoma</vt:lpstr>
      <vt:lpstr>Times New Roman</vt:lpstr>
      <vt:lpstr>1_Office 主题​​</vt:lpstr>
      <vt:lpstr>2_Office 主题​​</vt:lpstr>
      <vt:lpstr>Retrospect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Natural Gas Liquids (NGL)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Composition of Crude Oil</vt:lpstr>
      <vt:lpstr>Composition of Crude Oil</vt:lpstr>
      <vt:lpstr>Composition of Crude Oil</vt:lpstr>
      <vt:lpstr>Composition of Crude Oil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baha</cp:lastModifiedBy>
  <cp:revision>72</cp:revision>
  <dcterms:created xsi:type="dcterms:W3CDTF">2012-06-23T00:51:09Z</dcterms:created>
  <dcterms:modified xsi:type="dcterms:W3CDTF">2020-09-23T05:46:38Z</dcterms:modified>
</cp:coreProperties>
</file>