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18" r:id="rId3"/>
    <p:sldId id="292" r:id="rId4"/>
    <p:sldId id="295" r:id="rId5"/>
    <p:sldId id="293" r:id="rId6"/>
    <p:sldId id="298" r:id="rId7"/>
    <p:sldId id="296" r:id="rId8"/>
    <p:sldId id="297" r:id="rId9"/>
    <p:sldId id="263" r:id="rId10"/>
    <p:sldId id="294" r:id="rId11"/>
    <p:sldId id="258" r:id="rId12"/>
    <p:sldId id="264" r:id="rId13"/>
    <p:sldId id="265" r:id="rId14"/>
    <p:sldId id="266" r:id="rId15"/>
    <p:sldId id="306" r:id="rId16"/>
    <p:sldId id="299" r:id="rId17"/>
    <p:sldId id="300" r:id="rId18"/>
    <p:sldId id="291" r:id="rId19"/>
    <p:sldId id="268" r:id="rId20"/>
    <p:sldId id="269" r:id="rId21"/>
    <p:sldId id="301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 Ibrahim" userId="675643c8879968ee" providerId="LiveId" clId="{9D6BD4C2-342E-456E-8683-4840A024D50B}"/>
    <pc:docChg chg="modSld">
      <pc:chgData name="Dina Ibrahim" userId="675643c8879968ee" providerId="LiveId" clId="{9D6BD4C2-342E-456E-8683-4840A024D50B}" dt="2023-12-06T22:46:05.031" v="51"/>
      <pc:docMkLst>
        <pc:docMk/>
      </pc:docMkLst>
      <pc:sldChg chg="addSp modSp">
        <pc:chgData name="Dina Ibrahim" userId="675643c8879968ee" providerId="LiveId" clId="{9D6BD4C2-342E-456E-8683-4840A024D50B}" dt="2023-12-06T22:35:29.757" v="43"/>
        <pc:sldMkLst>
          <pc:docMk/>
          <pc:sldMk cId="0" sldId="257"/>
        </pc:sldMkLst>
        <pc:picChg chg="add mod">
          <ac:chgData name="Dina Ibrahim" userId="675643c8879968ee" providerId="LiveId" clId="{9D6BD4C2-342E-456E-8683-4840A024D50B}" dt="2023-12-06T22:35:29.757" v="43"/>
          <ac:picMkLst>
            <pc:docMk/>
            <pc:sldMk cId="0" sldId="257"/>
            <ac:picMk id="4" creationId="{C85B601F-496B-FB38-D301-14C34859593D}"/>
          </ac:picMkLst>
        </pc:picChg>
      </pc:sldChg>
      <pc:sldChg chg="addSp delSp modSp">
        <pc:chgData name="Dina Ibrahim" userId="675643c8879968ee" providerId="LiveId" clId="{9D6BD4C2-342E-456E-8683-4840A024D50B}" dt="2023-12-06T22:43:12.669" v="50"/>
        <pc:sldMkLst>
          <pc:docMk/>
          <pc:sldMk cId="1955433993" sldId="292"/>
        </pc:sldMkLst>
        <pc:picChg chg="add del mod">
          <ac:chgData name="Dina Ibrahim" userId="675643c8879968ee" providerId="LiveId" clId="{9D6BD4C2-342E-456E-8683-4840A024D50B}" dt="2023-12-06T22:37:25.185" v="45"/>
          <ac:picMkLst>
            <pc:docMk/>
            <pc:sldMk cId="1955433993" sldId="292"/>
            <ac:picMk id="4" creationId="{38F3EA9A-F20D-4754-166E-188147C1B8B8}"/>
          </ac:picMkLst>
        </pc:picChg>
        <pc:picChg chg="add del mod">
          <ac:chgData name="Dina Ibrahim" userId="675643c8879968ee" providerId="LiveId" clId="{9D6BD4C2-342E-456E-8683-4840A024D50B}" dt="2023-12-06T22:39:09.158" v="46"/>
          <ac:picMkLst>
            <pc:docMk/>
            <pc:sldMk cId="1955433993" sldId="292"/>
            <ac:picMk id="5" creationId="{0438C92A-3F7E-1FCA-AAFD-F301F03DB0C9}"/>
          </ac:picMkLst>
        </pc:picChg>
        <pc:picChg chg="add del mod">
          <ac:chgData name="Dina Ibrahim" userId="675643c8879968ee" providerId="LiveId" clId="{9D6BD4C2-342E-456E-8683-4840A024D50B}" dt="2023-12-06T22:41:00.439" v="47"/>
          <ac:picMkLst>
            <pc:docMk/>
            <pc:sldMk cId="1955433993" sldId="292"/>
            <ac:picMk id="6" creationId="{9A3799A5-8198-CCF9-EBA0-41B20591EE64}"/>
          </ac:picMkLst>
        </pc:picChg>
        <pc:picChg chg="add del mod">
          <ac:chgData name="Dina Ibrahim" userId="675643c8879968ee" providerId="LiveId" clId="{9D6BD4C2-342E-456E-8683-4840A024D50B}" dt="2023-12-06T22:41:56.520" v="48"/>
          <ac:picMkLst>
            <pc:docMk/>
            <pc:sldMk cId="1955433993" sldId="292"/>
            <ac:picMk id="7" creationId="{71A826D5-F439-A681-E42E-1E8D1718B22E}"/>
          </ac:picMkLst>
        </pc:picChg>
        <pc:picChg chg="add del mod">
          <ac:chgData name="Dina Ibrahim" userId="675643c8879968ee" providerId="LiveId" clId="{9D6BD4C2-342E-456E-8683-4840A024D50B}" dt="2023-12-06T22:42:23.356" v="49"/>
          <ac:picMkLst>
            <pc:docMk/>
            <pc:sldMk cId="1955433993" sldId="292"/>
            <ac:picMk id="8" creationId="{88CDA6BB-D13E-DD87-A6FD-7C92C4FF3D1F}"/>
          </ac:picMkLst>
        </pc:picChg>
        <pc:picChg chg="add del mod">
          <ac:chgData name="Dina Ibrahim" userId="675643c8879968ee" providerId="LiveId" clId="{9D6BD4C2-342E-456E-8683-4840A024D50B}" dt="2023-12-06T22:43:12.669" v="50"/>
          <ac:picMkLst>
            <pc:docMk/>
            <pc:sldMk cId="1955433993" sldId="292"/>
            <ac:picMk id="9" creationId="{92031A21-7DD2-B5EE-7E14-ADCA3D2BA587}"/>
          </ac:picMkLst>
        </pc:picChg>
        <pc:picChg chg="add mod">
          <ac:chgData name="Dina Ibrahim" userId="675643c8879968ee" providerId="LiveId" clId="{9D6BD4C2-342E-456E-8683-4840A024D50B}" dt="2023-12-06T22:43:12.669" v="50"/>
          <ac:picMkLst>
            <pc:docMk/>
            <pc:sldMk cId="1955433993" sldId="292"/>
            <ac:picMk id="10" creationId="{4C11CC9D-430F-DBD7-16E1-2EDEAAB410D9}"/>
          </ac:picMkLst>
        </pc:picChg>
      </pc:sldChg>
      <pc:sldChg chg="addSp modSp">
        <pc:chgData name="Dina Ibrahim" userId="675643c8879968ee" providerId="LiveId" clId="{9D6BD4C2-342E-456E-8683-4840A024D50B}" dt="2023-12-06T22:46:05.031" v="51"/>
        <pc:sldMkLst>
          <pc:docMk/>
          <pc:sldMk cId="3714291511" sldId="295"/>
        </pc:sldMkLst>
        <pc:picChg chg="add mod">
          <ac:chgData name="Dina Ibrahim" userId="675643c8879968ee" providerId="LiveId" clId="{9D6BD4C2-342E-456E-8683-4840A024D50B}" dt="2023-12-06T22:46:05.031" v="51"/>
          <ac:picMkLst>
            <pc:docMk/>
            <pc:sldMk cId="3714291511" sldId="295"/>
            <ac:picMk id="4" creationId="{D9E2453D-B9D3-24FE-DCC8-2AA3260C6F4E}"/>
          </ac:picMkLst>
        </pc:picChg>
      </pc:sldChg>
      <pc:sldChg chg="addSp modSp mod">
        <pc:chgData name="Dina Ibrahim" userId="675643c8879968ee" providerId="LiveId" clId="{9D6BD4C2-342E-456E-8683-4840A024D50B}" dt="2023-12-06T22:35:29.757" v="43"/>
        <pc:sldMkLst>
          <pc:docMk/>
          <pc:sldMk cId="1986286545" sldId="318"/>
        </pc:sldMkLst>
        <pc:spChg chg="mod">
          <ac:chgData name="Dina Ibrahim" userId="675643c8879968ee" providerId="LiveId" clId="{9D6BD4C2-342E-456E-8683-4840A024D50B}" dt="2023-12-06T17:48:03.776" v="42" actId="20577"/>
          <ac:spMkLst>
            <pc:docMk/>
            <pc:sldMk cId="1986286545" sldId="318"/>
            <ac:spMk id="3" creationId="{226EDA5B-502D-E1E1-63B7-60E02BC80C3F}"/>
          </ac:spMkLst>
        </pc:spChg>
        <pc:picChg chg="add mod">
          <ac:chgData name="Dina Ibrahim" userId="675643c8879968ee" providerId="LiveId" clId="{9D6BD4C2-342E-456E-8683-4840A024D50B}" dt="2023-12-06T22:35:29.757" v="43"/>
          <ac:picMkLst>
            <pc:docMk/>
            <pc:sldMk cId="1986286545" sldId="318"/>
            <ac:picMk id="4" creationId="{12EAFF43-6C2A-22E5-C97F-7CD244989D05}"/>
          </ac:picMkLst>
        </pc:picChg>
      </pc:sldChg>
    </pc:docChg>
  </pc:docChgLst>
  <pc:docChgLst>
    <pc:chgData name="Dina Ibrahim" userId="675643c8879968ee" providerId="LiveId" clId="{511A638B-4CE8-4C5F-B7FF-62CBD2DAAAF5}"/>
    <pc:docChg chg="custSel addSld delSld modSld">
      <pc:chgData name="Dina Ibrahim" userId="675643c8879968ee" providerId="LiveId" clId="{511A638B-4CE8-4C5F-B7FF-62CBD2DAAAF5}" dt="2023-12-06T16:36:04.676" v="53" actId="2696"/>
      <pc:docMkLst>
        <pc:docMk/>
      </pc:docMkLst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4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5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6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7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8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79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1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2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3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4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5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6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7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8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0" sldId="289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1825803992" sldId="303"/>
        </pc:sldMkLst>
      </pc:sldChg>
      <pc:sldChg chg="addSp delSp modSp del">
        <pc:chgData name="Dina Ibrahim" userId="675643c8879968ee" providerId="LiveId" clId="{511A638B-4CE8-4C5F-B7FF-62CBD2DAAAF5}" dt="2023-12-06T16:36:04.676" v="53" actId="2696"/>
        <pc:sldMkLst>
          <pc:docMk/>
          <pc:sldMk cId="3254533488" sldId="305"/>
        </pc:sldMkLst>
        <pc:picChg chg="add del mod">
          <ac:chgData name="Dina Ibrahim" userId="675643c8879968ee" providerId="LiveId" clId="{511A638B-4CE8-4C5F-B7FF-62CBD2DAAAF5}" dt="2023-12-06T16:32:45.788" v="2"/>
          <ac:picMkLst>
            <pc:docMk/>
            <pc:sldMk cId="3254533488" sldId="305"/>
            <ac:picMk id="2" creationId="{C127BF1F-E087-DAD8-7F88-0682A519B8AC}"/>
          </ac:picMkLst>
        </pc:picChg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1884135929" sldId="310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3920444534" sldId="311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176213355" sldId="312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603149076" sldId="314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731467729" sldId="316"/>
        </pc:sldMkLst>
      </pc:sldChg>
      <pc:sldChg chg="del">
        <pc:chgData name="Dina Ibrahim" userId="675643c8879968ee" providerId="LiveId" clId="{511A638B-4CE8-4C5F-B7FF-62CBD2DAAAF5}" dt="2023-12-06T16:36:04.676" v="53" actId="2696"/>
        <pc:sldMkLst>
          <pc:docMk/>
          <pc:sldMk cId="3103994798" sldId="317"/>
        </pc:sldMkLst>
      </pc:sldChg>
      <pc:sldChg chg="del">
        <pc:chgData name="Dina Ibrahim" userId="675643c8879968ee" providerId="LiveId" clId="{511A638B-4CE8-4C5F-B7FF-62CBD2DAAAF5}" dt="2023-12-06T16:24:26.305" v="0" actId="2696"/>
        <pc:sldMkLst>
          <pc:docMk/>
          <pc:sldMk cId="557820237" sldId="319"/>
        </pc:sldMkLst>
      </pc:sldChg>
      <pc:sldChg chg="addSp modSp new del mod">
        <pc:chgData name="Dina Ibrahim" userId="675643c8879968ee" providerId="LiveId" clId="{511A638B-4CE8-4C5F-B7FF-62CBD2DAAAF5}" dt="2023-12-06T16:36:04.676" v="53" actId="2696"/>
        <pc:sldMkLst>
          <pc:docMk/>
          <pc:sldMk cId="3513903945" sldId="319"/>
        </pc:sldMkLst>
        <pc:spChg chg="mod">
          <ac:chgData name="Dina Ibrahim" userId="675643c8879968ee" providerId="LiveId" clId="{511A638B-4CE8-4C5F-B7FF-62CBD2DAAAF5}" dt="2023-12-06T16:33:36.582" v="52" actId="113"/>
          <ac:spMkLst>
            <pc:docMk/>
            <pc:sldMk cId="3513903945" sldId="319"/>
            <ac:spMk id="2" creationId="{067B5059-610C-830F-0E30-3BA45759B2CC}"/>
          </ac:spMkLst>
        </pc:spChg>
        <pc:picChg chg="add mod">
          <ac:chgData name="Dina Ibrahim" userId="675643c8879968ee" providerId="LiveId" clId="{511A638B-4CE8-4C5F-B7FF-62CBD2DAAAF5}" dt="2023-12-06T16:33:06.294" v="7" actId="14100"/>
          <ac:picMkLst>
            <pc:docMk/>
            <pc:sldMk cId="3513903945" sldId="319"/>
            <ac:picMk id="4" creationId="{DC8D0944-6E4A-DA60-0C5C-AA1C01F376F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05DEE-0A29-44CF-9079-1DFD2EC8D951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E0D5-96FD-4231-9782-1C97C0B5E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BB8DC-B62C-44B5-899C-E5AD28972FA2}" type="slidenum">
              <a:rPr lang="en-US"/>
              <a:pPr/>
              <a:t>20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01783-0AA9-B51C-8172-BE0F12BBE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6E30BB-F8B2-9EB2-6F68-96CCBDCAA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05CB77-EBB6-5297-CAD4-56F6E5D14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6B6C6-EAD4-9A77-4263-C33C4CCF4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77FEA-FB78-C079-FBAD-AD6E166D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9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4F26B-5794-2C93-3AA2-889EB034D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9F286-7EEC-3A35-F0C8-EAEE55696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407C5-EF4D-16B1-FC66-B58F2D2D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2EB47-C6C5-DB67-2D9B-297FBC823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40C14-42D5-89B8-7492-F2DABB7E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3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D8EA03-EC5B-81A2-BB9F-F875ED32A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F1618-1545-369D-5872-76830ED8F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4CE3B-FBFB-D895-8588-C67F8307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0C414-BB82-41BB-ACF7-D619F102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558C-FE3E-E581-D496-9B6DB17B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9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CD3E-0226-47E9-C37D-1805EF5E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92412-3722-7326-3430-85B809EA9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F7D3-FF4B-2411-1BAE-268A328A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BB4D-D149-C2B4-33DA-D6E4FEAB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8B676-D134-6A63-2CF4-26C9F20DE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413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4B75-D21F-2E7B-1C79-305ADE57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49768-4C0F-868D-68F4-CE61B841A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3C850-B1CB-59DC-51E7-ADF127AA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AF910-D1C6-6D8C-EDCB-C43E0ABE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4357-F8D3-439F-9A57-D5BA6E5F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15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AFE7-BC62-4C75-1BE4-19DE1735B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F008A-942B-C722-0006-78C0E3FD4C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CF3EE-B5C8-7E49-7FA3-0A2D515A2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CE9CA-C46F-58A3-1D27-0AE737F5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5161A4-BF0C-60A5-5305-9550AEFA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21A64-EBD5-E517-4D61-086795E39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6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06485-1CFD-D9BF-6715-7193A1D06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61A5D-F703-18C4-D91C-D2D6479D3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75BF3-BB95-C27A-6334-5FBB19B5E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782C68-FEC4-B9E9-2BD9-2F863789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8140A5-295E-5880-3D76-E2BC875D6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A4CF2-14F5-EFFA-19F2-1EDE024F7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DBC989-D275-9DD5-141D-7BCFF22A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C45B3F-E86D-CCEC-2558-3F79E74C5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83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ED548-C6F9-7527-4869-BD9C5BA1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E0A161-F05C-A648-9F44-067B4ABA5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ABD23-9A18-66C7-B419-56D16BFB4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1E262B-BFC8-71F6-BA54-68255B696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67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2EF53-95DD-C103-E797-A9659E884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0302B3-8147-83F5-D816-4837DB82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15B64-2CCE-A4C4-EF1F-CEAA6876A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07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6DC-A77D-DDDA-D4B9-441C9334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B3118-FC2E-F05D-428A-D460F55E8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008812-18D0-87D5-4F51-3124B118E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D7432-B34C-3DA5-83E8-C3118B96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673A5-2611-82AE-AC77-667B587A7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2182E-91A7-C10F-88DF-5C4747240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3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D230D-4040-F19F-B3BC-BAF5D392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4B3793-7EE0-F96E-7714-C44B16D80A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8AE3C-2D2F-3CB3-7B93-F4DDF2368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1EFDD-DE8D-0F6D-E3DE-47E391229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989D6-D662-D7BE-A69D-5E039C03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671EA-CB33-9842-B584-FCB86753B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6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78675A-ABB8-3268-CE98-E110AB4BF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0279A-3C21-18C8-3098-BF81C718C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2E61D-ED1E-0A53-7270-A7AD422B5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9D38B-320B-425D-874F-0FB826A5BBA6}" type="datetimeFigureOut">
              <a:rPr lang="en-GB" smtClean="0"/>
              <a:t>07/12/2023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8F78-D487-9B1E-5C36-3A563BB50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180DE-B73E-6D84-4C7B-C17BBEEE48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BA7A9-C4E0-4538-BF9D-71D411200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645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AVuj0q4mKa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183094"/>
            <a:ext cx="88392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REGULATION OF GENE EXPRESSION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4419600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Dr. Dina Ahmed Hassan Ibrahim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A821C-95E1-DB5B-D30D-E0F91B31A285}"/>
              </a:ext>
            </a:extLst>
          </p:cNvPr>
          <p:cNvSpPr txBox="1"/>
          <p:nvPr/>
        </p:nvSpPr>
        <p:spPr>
          <a:xfrm>
            <a:off x="443753" y="484094"/>
            <a:ext cx="381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Lecture 1-1</a:t>
            </a:r>
            <a:endParaRPr lang="en-GB" sz="3200" b="1" dirty="0">
              <a:solidFill>
                <a:schemeClr val="bg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DEAA39-C0E7-B9C9-24BF-5301FD3B2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3489" y="4767344"/>
            <a:ext cx="8839200" cy="1752601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85B601F-496B-FB38-D301-14C3485959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2"/>
    </mc:Choice>
    <mc:Fallback>
      <p:transition spd="slow" advTm="8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DCFF0-4991-A00B-D9AB-A97114C4F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66019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Inducible genes: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Are regulated genes expressed only under physiologic need.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may be expressed in all cells or in only a subset of cells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expressed only when an inducer or activator is present.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1189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TYPES OF GENE REGULATION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762000"/>
            <a:ext cx="8534400" cy="51054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b="1" dirty="0"/>
              <a:t>Positive regulation: 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Require the presence of an</a:t>
            </a:r>
            <a:r>
              <a:rPr lang="en-US" b="1" dirty="0"/>
              <a:t> </a:t>
            </a:r>
            <a:r>
              <a:rPr lang="en-US" dirty="0"/>
              <a:t>activator or inducer: A specific regulatory element which quantitatively  increases the expression of genetic information.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b="1" dirty="0"/>
              <a:t>Negative regulation: </a:t>
            </a:r>
          </a:p>
          <a:p>
            <a:pPr algn="just">
              <a:lnSpc>
                <a:spcPct val="160000"/>
              </a:lnSpc>
            </a:pPr>
            <a:r>
              <a:rPr lang="en-US" dirty="0"/>
              <a:t>Achieved by the presence of a repressor: A specific regulatory element which diminishes the expression of genetic information.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REGULATION OF GENE EXPRESSION IN PROKARYOTES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Genes involved in a metabolic pathway are present in a linear fashion (</a:t>
            </a:r>
            <a:r>
              <a:rPr lang="en-US" b="1" dirty="0" err="1">
                <a:solidFill>
                  <a:srgbClr val="FF0000"/>
                </a:solidFill>
              </a:rPr>
              <a:t>operon</a:t>
            </a:r>
            <a:r>
              <a:rPr lang="en-US" dirty="0"/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Each </a:t>
            </a:r>
            <a:r>
              <a:rPr lang="en-US" dirty="0" err="1"/>
              <a:t>operon</a:t>
            </a:r>
            <a:r>
              <a:rPr lang="en-US" dirty="0"/>
              <a:t> is controlled by a single control sequence in the DNA (single promoter).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Genes are clustered on the chromosome in form of operon and are transcribed together and then translated together (</a:t>
            </a:r>
            <a:r>
              <a:rPr lang="en-GB" b="1" dirty="0"/>
              <a:t>polycistronic genes)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LACTOSE OPERON OR LAC OPERON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Lac </a:t>
            </a:r>
            <a:r>
              <a:rPr lang="en-US" b="1" u="sng" dirty="0" err="1"/>
              <a:t>operon</a:t>
            </a:r>
            <a:r>
              <a:rPr lang="en-US" b="1" u="sng" dirty="0"/>
              <a:t>:</a:t>
            </a:r>
          </a:p>
          <a:p>
            <a:pPr>
              <a:lnSpc>
                <a:spcPct val="150000"/>
              </a:lnSpc>
              <a:buNone/>
            </a:pPr>
            <a:r>
              <a:rPr lang="en-US" dirty="0"/>
              <a:t>   A coordinated unit of gene expression to make enzymes required to transport and metabolize lactose. (</a:t>
            </a:r>
            <a:r>
              <a:rPr lang="en-US" i="1" dirty="0" err="1"/>
              <a:t>E.coli</a:t>
            </a:r>
            <a:r>
              <a:rPr lang="en-US" dirty="0"/>
              <a:t>) </a:t>
            </a:r>
            <a:endParaRPr lang="en-US" i="1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STRUCTURE OF THE LAC OPERON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028700"/>
            <a:ext cx="10192869" cy="5524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n-US" sz="2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dirty="0"/>
              <a:t>Consists of three regulated genes (induced) involved in the catabolism of lactose:</a:t>
            </a:r>
          </a:p>
          <a:p>
            <a:pPr algn="l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lacZ gene:  </a:t>
            </a:r>
            <a:r>
              <a:rPr lang="en-US" sz="2400" dirty="0"/>
              <a:t>Codes for </a:t>
            </a:r>
            <a:r>
              <a:rPr lang="en-US" sz="2400" u="sng" dirty="0"/>
              <a:t>β-galactosidase</a:t>
            </a:r>
            <a:r>
              <a:rPr lang="en-US" sz="2400" dirty="0"/>
              <a:t> which hydrolyzes lactose to galactose and glucose</a:t>
            </a:r>
          </a:p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lacY</a:t>
            </a:r>
            <a:r>
              <a:rPr lang="en-US" sz="2400" b="1" dirty="0">
                <a:solidFill>
                  <a:srgbClr val="FF0000"/>
                </a:solidFill>
              </a:rPr>
              <a:t> gene</a:t>
            </a:r>
            <a:r>
              <a:rPr lang="en-US" sz="2400" dirty="0"/>
              <a:t>: Codes for a </a:t>
            </a:r>
            <a:r>
              <a:rPr lang="en-US" sz="2400" u="sng" dirty="0" err="1"/>
              <a:t>galactoside</a:t>
            </a:r>
            <a:r>
              <a:rPr lang="en-US" sz="2400" u="sng" dirty="0"/>
              <a:t> permease</a:t>
            </a:r>
            <a:r>
              <a:rPr lang="en-US" sz="2400" dirty="0"/>
              <a:t>, which facilitates the movement of lactose across the bacterial cell membrane </a:t>
            </a:r>
          </a:p>
          <a:p>
            <a:pPr algn="l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</a:rPr>
              <a:t>lacA</a:t>
            </a:r>
            <a:r>
              <a:rPr lang="en-US" sz="2400" b="1" dirty="0">
                <a:solidFill>
                  <a:srgbClr val="FF0000"/>
                </a:solidFill>
              </a:rPr>
              <a:t> gene: </a:t>
            </a:r>
            <a:r>
              <a:rPr lang="en-GB" sz="2400" dirty="0"/>
              <a:t>Codes for </a:t>
            </a:r>
            <a:r>
              <a:rPr lang="en-GB" sz="2400" u="sng" dirty="0" err="1"/>
              <a:t>thiogalactoside</a:t>
            </a:r>
            <a:r>
              <a:rPr lang="en-GB" sz="2400" u="sng" dirty="0"/>
              <a:t> transacetylase</a:t>
            </a:r>
            <a:r>
              <a:rPr lang="en-GB" sz="2400" dirty="0"/>
              <a:t>, which acetylates lactose. The </a:t>
            </a:r>
            <a:r>
              <a:rPr lang="en-US" sz="2400" dirty="0"/>
              <a:t>physiologic function of this acetylation is unknown.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6F28BA3-33A8-C7C6-B638-9B3A42BB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38" y="457200"/>
            <a:ext cx="7978663" cy="568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433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69D19-2EFE-84AB-AB7E-FEA437944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REGULATION OF THE LAC OPERON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F2CA-65D3-DD17-C313-324683CC7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0"/>
            <a:ext cx="8458200" cy="46482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GB" sz="2400" dirty="0"/>
              <a:t>The regulatory </a:t>
            </a:r>
            <a:r>
              <a:rPr lang="en-US" sz="2400" dirty="0"/>
              <a:t>portion of the operon is upstream of the three structural genes and consists of: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Promoter region (P):  </a:t>
            </a:r>
            <a:r>
              <a:rPr lang="en-US" sz="2400" dirty="0"/>
              <a:t>where RNA polymerase binds.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Lac repressor promoter (Pi): </a:t>
            </a:r>
            <a:r>
              <a:rPr lang="en-US" sz="2400" dirty="0"/>
              <a:t>Transcription of Lac repressor protein.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Operator (O) site: </a:t>
            </a:r>
            <a:r>
              <a:rPr lang="en-US" sz="2400" dirty="0"/>
              <a:t>binds the repressor to block the transcription of the Lac operon genes.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Catabolite activator protein binding (CAP) site: </a:t>
            </a:r>
            <a:r>
              <a:rPr lang="en-US" sz="2400" dirty="0"/>
              <a:t>where regulatory proteins bind.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</a:rPr>
              <a:t>Regulatory gene (</a:t>
            </a:r>
            <a:r>
              <a:rPr lang="en-US" sz="2400" b="1" dirty="0" err="1">
                <a:solidFill>
                  <a:srgbClr val="FF0000"/>
                </a:solidFill>
              </a:rPr>
              <a:t>lacI</a:t>
            </a:r>
            <a:r>
              <a:rPr lang="en-US" sz="2400" b="1" dirty="0">
                <a:solidFill>
                  <a:srgbClr val="FF0000"/>
                </a:solidFill>
              </a:rPr>
              <a:t> gene): </a:t>
            </a:r>
            <a:r>
              <a:rPr lang="en-US" sz="2400" dirty="0"/>
              <a:t>codes for the repressor protein.</a:t>
            </a:r>
          </a:p>
          <a:p>
            <a:pPr algn="l"/>
            <a:endParaRPr lang="en-US" sz="1800" dirty="0">
              <a:latin typeface="Tahoma" panose="020B0604030504040204" pitchFamily="34" charset="0"/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2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0272D-4B1C-5F37-2050-2A23E717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457200"/>
            <a:ext cx="8229600" cy="594360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en-US" sz="3200" dirty="0"/>
              <a:t>LacZ, </a:t>
            </a:r>
            <a:r>
              <a:rPr lang="en-US" sz="3200" dirty="0" err="1"/>
              <a:t>lacY</a:t>
            </a:r>
            <a:r>
              <a:rPr lang="en-US" sz="3200" dirty="0"/>
              <a:t>, and </a:t>
            </a:r>
            <a:r>
              <a:rPr lang="en-US" sz="3200" dirty="0" err="1"/>
              <a:t>lacA</a:t>
            </a:r>
            <a:r>
              <a:rPr lang="en-US" sz="3200" dirty="0"/>
              <a:t> genes are expressed only when the O site is empty, and the CAP site is bound by a complex of cAMP and the catabolite activator protein (CAP)  also called the </a:t>
            </a:r>
            <a:r>
              <a:rPr lang="en-US" sz="3200" b="1" dirty="0"/>
              <a:t>cAMP regulatory protein (CRP).</a:t>
            </a:r>
          </a:p>
          <a:p>
            <a:pPr algn="just">
              <a:lnSpc>
                <a:spcPct val="170000"/>
              </a:lnSpc>
            </a:pPr>
            <a:r>
              <a:rPr lang="en-US" dirty="0" err="1"/>
              <a:t>L</a:t>
            </a:r>
            <a:r>
              <a:rPr lang="en-US" sz="3200" dirty="0" err="1"/>
              <a:t>acI</a:t>
            </a:r>
            <a:r>
              <a:rPr lang="en-US" sz="3200" dirty="0"/>
              <a:t> gene has its own promotor. It codes for a trans-acting factor (protein) that binds to the O site with high affinity and blocks transcription.</a:t>
            </a:r>
          </a:p>
          <a:p>
            <a:pPr algn="just">
              <a:lnSpc>
                <a:spcPct val="170000"/>
              </a:lnSpc>
            </a:pPr>
            <a:r>
              <a:rPr lang="en-US" dirty="0" err="1"/>
              <a:t>LacI</a:t>
            </a:r>
            <a:r>
              <a:rPr lang="en-US" baseline="0" dirty="0"/>
              <a:t> is a constitutive</a:t>
            </a:r>
            <a:r>
              <a:rPr lang="en-US" dirty="0"/>
              <a:t> gene.</a:t>
            </a:r>
            <a:endParaRPr lang="en-US" sz="3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4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ct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4058" y="1066800"/>
            <a:ext cx="7975742" cy="50145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REGULATION OF LAC OPERON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err="1"/>
              <a:t>E.coli</a:t>
            </a:r>
            <a:r>
              <a:rPr lang="en-US" dirty="0"/>
              <a:t> depend on glucose as a source of energy and carbon.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In absence of glucose, E.coli can use lactose as source of energy and carbon.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hlinkClick r:id="rId2"/>
              </a:rPr>
              <a:t>https://youtu.be/AVuj0q4mKa8</a:t>
            </a:r>
            <a:endParaRPr lang="en-US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43D26-E809-67AF-F8BD-796464675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Contents: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EDA5B-502D-E1E1-63B7-60E02BC80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Definition of gene expression  &amp; importance </a:t>
            </a:r>
            <a:r>
              <a:rPr lang="en-US"/>
              <a:t>of regulating gene expression. 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Types of regulating elements.</a:t>
            </a:r>
          </a:p>
          <a:p>
            <a:pPr>
              <a:lnSpc>
                <a:spcPct val="150000"/>
              </a:lnSpc>
            </a:pPr>
            <a:r>
              <a:rPr lang="en-US" dirty="0"/>
              <a:t>Regulation of gene expression in Prokaryotes: Lac operon as an example.</a:t>
            </a:r>
          </a:p>
          <a:p>
            <a:pPr>
              <a:lnSpc>
                <a:spcPct val="150000"/>
              </a:lnSpc>
            </a:pPr>
            <a:r>
              <a:rPr lang="en-US" dirty="0"/>
              <a:t>Regulation of gene expression in Eukaryotes.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2EAFF43-6C2A-22E5-C97F-7CD244989D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643"/>
    </mc:Choice>
    <mc:Fallback>
      <p:transition spd="slow" advTm="256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878013" y="1295401"/>
            <a:ext cx="84359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If glucose is available in the surroundings, does it make sense for the </a:t>
            </a:r>
            <a:r>
              <a:rPr lang="en-US" sz="2800" b="1" dirty="0" err="1"/>
              <a:t>lac</a:t>
            </a:r>
            <a:r>
              <a:rPr lang="en-US" sz="2800" b="1" dirty="0"/>
              <a:t> </a:t>
            </a:r>
            <a:r>
              <a:rPr lang="en-US" sz="2800" b="1" dirty="0" err="1"/>
              <a:t>operon</a:t>
            </a:r>
            <a:r>
              <a:rPr lang="en-US" sz="2800" b="1" dirty="0"/>
              <a:t> to be ON?  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061914" y="3276601"/>
            <a:ext cx="80681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/>
              <a:t>If it’s a waste of energy then how do bacteria repress</a:t>
            </a:r>
          </a:p>
          <a:p>
            <a:pPr algn="ctr"/>
            <a:r>
              <a:rPr lang="en-US" sz="2800" b="1" dirty="0"/>
              <a:t> (turn OFF)  the Lac </a:t>
            </a:r>
            <a:r>
              <a:rPr lang="en-US" sz="2800" b="1" dirty="0" err="1"/>
              <a:t>operon</a:t>
            </a:r>
            <a:r>
              <a:rPr lang="en-US" sz="2800" b="1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  <p:bldP spid="481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24EC1-357A-0951-8585-F1F3221C8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274638"/>
            <a:ext cx="8458200" cy="1143000"/>
          </a:xfrm>
        </p:spPr>
        <p:txBody>
          <a:bodyPr>
            <a:no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+mn-lt"/>
              </a:rPr>
              <a:t>When glucose is present &amp; lactose is absent:</a:t>
            </a:r>
            <a:endParaRPr lang="en-GB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568D6-585A-DC87-F291-407B1932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27936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Negative regulation: The lac operon is repressed.</a:t>
            </a:r>
          </a:p>
          <a:p>
            <a:pPr marL="288000"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Repression is mediated by the </a:t>
            </a:r>
            <a:r>
              <a:rPr lang="en-US" u="sng" dirty="0">
                <a:solidFill>
                  <a:srgbClr val="000000"/>
                </a:solidFill>
              </a:rPr>
              <a:t>repressor protein </a:t>
            </a:r>
            <a:r>
              <a:rPr lang="en-US" dirty="0">
                <a:solidFill>
                  <a:srgbClr val="000000"/>
                </a:solidFill>
              </a:rPr>
              <a:t>binding to the </a:t>
            </a:r>
            <a:r>
              <a:rPr lang="en-US" u="sng" dirty="0">
                <a:solidFill>
                  <a:srgbClr val="000000"/>
                </a:solidFill>
              </a:rPr>
              <a:t>operator site</a:t>
            </a:r>
            <a:r>
              <a:rPr lang="en-US" dirty="0">
                <a:solidFill>
                  <a:srgbClr val="000000"/>
                </a:solidFill>
              </a:rPr>
              <a:t> which is down-stream of the promoter region.</a:t>
            </a:r>
          </a:p>
          <a:p>
            <a:pPr marL="288000" algn="just">
              <a:lnSpc>
                <a:spcPct val="150000"/>
              </a:lnSpc>
            </a:pPr>
            <a:r>
              <a:rPr lang="en-US" dirty="0">
                <a:solidFill>
                  <a:srgbClr val="000000"/>
                </a:solidFill>
              </a:rPr>
              <a:t>Binding of the repressor interferes with the progress of </a:t>
            </a:r>
            <a:r>
              <a:rPr lang="en-US" u="sng" dirty="0">
                <a:solidFill>
                  <a:srgbClr val="000000"/>
                </a:solidFill>
              </a:rPr>
              <a:t>RNA polymerase </a:t>
            </a:r>
            <a:r>
              <a:rPr lang="en-US" dirty="0">
                <a:solidFill>
                  <a:srgbClr val="000000"/>
                </a:solidFill>
              </a:rPr>
              <a:t>and blocks transcription of the structural genes.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1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c Operon Lactose is a disaccharide used an energy source for bacteria  when glucose is not available in environment Catabolism of lactose only  takes place. - ppt download">
            <a:extLst>
              <a:ext uri="{FF2B5EF4-FFF2-40B4-BE49-F238E27FC236}">
                <a16:creationId xmlns:a16="http://schemas.microsoft.com/office/drawing/2014/main" id="{461EAA25-3EFD-C9FC-486C-A3B515410C3E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4020"/>
            <a:ext cx="7848600" cy="588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47D6BF-1839-D59D-F819-62E4D5835F18}"/>
              </a:ext>
            </a:extLst>
          </p:cNvPr>
          <p:cNvSpPr/>
          <p:nvPr/>
        </p:nvSpPr>
        <p:spPr>
          <a:xfrm>
            <a:off x="3048000" y="609600"/>
            <a:ext cx="8382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9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32B6F-0DD1-2022-5B82-89778A54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GENE EXPRESSION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A9690-A707-43B2-7776-67C727FA9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b="0" i="0" u="none" strike="noStrike" baseline="0" dirty="0"/>
              <a:t>Gene expression refers to the multistep process that ultimately results in the production of a functional gene product: either </a:t>
            </a:r>
            <a:r>
              <a:rPr lang="en-US" b="1" i="0" u="none" strike="noStrike" baseline="0" dirty="0"/>
              <a:t>RNA</a:t>
            </a:r>
            <a:r>
              <a:rPr lang="en-US" b="0" i="0" u="none" strike="noStrike" baseline="0" dirty="0"/>
              <a:t> or </a:t>
            </a:r>
            <a:r>
              <a:rPr lang="en-US" b="1" i="0" u="none" strike="noStrike" baseline="0" dirty="0"/>
              <a:t>protein</a:t>
            </a:r>
            <a:r>
              <a:rPr lang="en-US" b="0" i="0" u="none" strike="noStrike" baseline="0" dirty="0"/>
              <a:t>. 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4C11CC9D-430F-DBD7-16E1-2EDEAAB410D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5433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25"/>
    </mc:Choice>
    <mc:Fallback>
      <p:transition spd="slow" advTm="36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2B881-CAE6-33EC-0238-BB21B417B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REGULATION OF GENE EXPRESSION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78E72-1FA5-0BB1-8875-BE14DC25B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85900"/>
            <a:ext cx="8229600" cy="509746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Regulation of gene expression includes a wide range of mechanisms that are used by cells to increase or decrease the production of specific gene products (protein or RNA). </a:t>
            </a:r>
          </a:p>
          <a:p>
            <a:pPr>
              <a:lnSpc>
                <a:spcPct val="150000"/>
              </a:lnSpc>
            </a:pPr>
            <a:r>
              <a:rPr lang="en-US" dirty="0"/>
              <a:t>The main site of control of gene expression in both </a:t>
            </a:r>
            <a:r>
              <a:rPr lang="en-US" u="sng" dirty="0"/>
              <a:t>prokaryotes and eukaryotes </a:t>
            </a:r>
            <a:r>
              <a:rPr lang="en-US" dirty="0"/>
              <a:t>is the </a:t>
            </a:r>
            <a:r>
              <a:rPr lang="en-US" b="1" u="sng" dirty="0">
                <a:solidFill>
                  <a:srgbClr val="FF0000"/>
                </a:solidFill>
              </a:rPr>
              <a:t>transcription of DNA into RNA.  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9E2453D-B9D3-24FE-DCC8-2AA3260C6F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00000" t="-90625" r="-200000" b="-90625"/>
          <a:stretch>
            <a:fillRect/>
          </a:stretch>
        </p:blipFill>
        <p:spPr>
          <a:xfrm>
            <a:off x="9144000" y="5143500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629"/>
    </mc:Choice>
    <mc:Fallback>
      <p:transition spd="slow" advTm="73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5B590-A20E-3E12-CF3E-A9B49EA4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38200"/>
            <a:ext cx="8229600" cy="58674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In eukaryotes gene expression involves extensive post-transcriptional and post-translational processes.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Each of these steps can be regulated to provide additional control over the </a:t>
            </a:r>
            <a:r>
              <a:rPr lang="en-US" b="1" dirty="0"/>
              <a:t>kinds</a:t>
            </a:r>
            <a:r>
              <a:rPr lang="en-US" dirty="0"/>
              <a:t> and </a:t>
            </a:r>
            <a:r>
              <a:rPr lang="en-US" b="1" dirty="0"/>
              <a:t>amounts</a:t>
            </a:r>
            <a:r>
              <a:rPr lang="en-US" dirty="0"/>
              <a:t> of functional products that are produced.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39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rgbClr val="FF0000"/>
                </a:solidFill>
              </a:rPr>
              <a:t>WHY REGULATING THE GENE EXPRESSION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000" dirty="0"/>
              <a:t>All somatic cells have the same genetic information but we have different tissue structure and function.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This is due to </a:t>
            </a:r>
            <a:r>
              <a:rPr lang="en-US" sz="3000" u="sng" dirty="0"/>
              <a:t>differential expression of genes</a:t>
            </a:r>
            <a:r>
              <a:rPr lang="en-US" sz="3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000" dirty="0"/>
              <a:t>Regulations of gene expression is required during </a:t>
            </a:r>
            <a:r>
              <a:rPr lang="en-US" sz="3000" b="1" dirty="0"/>
              <a:t>adaptation</a:t>
            </a:r>
            <a:r>
              <a:rPr lang="en-US" sz="3000" dirty="0"/>
              <a:t>, </a:t>
            </a:r>
            <a:r>
              <a:rPr lang="en-US" sz="3000" b="1" dirty="0"/>
              <a:t>development</a:t>
            </a:r>
            <a:r>
              <a:rPr lang="en-US" sz="3000" dirty="0"/>
              <a:t> and </a:t>
            </a:r>
            <a:r>
              <a:rPr lang="en-US" sz="3000" b="1" dirty="0"/>
              <a:t>differentiation.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1B82-77B2-542C-FCAD-58B23F2E2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CIS-ACTING ELEMENTS VS TRANS-ACTING MOLECULES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DD3F6-E2CC-80B2-EBD2-6D0FEFBC9E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Cis acting elements: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GB" dirty="0"/>
              <a:t>These are DNA sequences flanking a gene. </a:t>
            </a:r>
            <a:r>
              <a:rPr lang="en-US" dirty="0"/>
              <a:t>They influence expression of genes located on the same </a:t>
            </a:r>
            <a:r>
              <a:rPr lang="en-GB" dirty="0"/>
              <a:t>chromosome.</a:t>
            </a:r>
          </a:p>
          <a:p>
            <a:pPr algn="l">
              <a:lnSpc>
                <a:spcPct val="150000"/>
              </a:lnSpc>
            </a:pPr>
            <a:r>
              <a:rPr lang="en-GB" dirty="0"/>
              <a:t> </a:t>
            </a:r>
            <a:r>
              <a:rPr lang="en-US" b="1" dirty="0"/>
              <a:t>Trans-acting molecules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These are regulatory molecules which can diffuse through the cell from its site of synthesis to its DNA-binding site.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xamples for cis and trans acting genetic variants. Cis acting variants...  | Download Scientific Diagram">
            <a:extLst>
              <a:ext uri="{FF2B5EF4-FFF2-40B4-BE49-F238E27FC236}">
                <a16:creationId xmlns:a16="http://schemas.microsoft.com/office/drawing/2014/main" id="{E64B8062-7E8C-385F-8307-4EBC59BBE59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7315200" cy="34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3D1D83-A55D-1E67-10A5-2D457D334C5C}"/>
              </a:ext>
            </a:extLst>
          </p:cNvPr>
          <p:cNvSpPr txBox="1"/>
          <p:nvPr/>
        </p:nvSpPr>
        <p:spPr>
          <a:xfrm>
            <a:off x="2286000" y="49530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CIS-ACTING ELEMENTS VS TRANS-ACTING MOLECULES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8746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CONSTITUTIVE VS INDUCIBLE GENES: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Constitutive genes: 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</a:t>
            </a:r>
            <a:r>
              <a:rPr lang="en-GB" dirty="0"/>
              <a:t>encode </a:t>
            </a:r>
            <a:r>
              <a:rPr lang="en-US" dirty="0"/>
              <a:t>products required for basic cellular functions.</a:t>
            </a:r>
          </a:p>
          <a:p>
            <a:pPr algn="just">
              <a:lnSpc>
                <a:spcPct val="150000"/>
              </a:lnSpc>
            </a:pPr>
            <a:r>
              <a:rPr lang="en-US" dirty="0"/>
              <a:t>They are continually expressed at constant rate (</a:t>
            </a:r>
            <a:r>
              <a:rPr lang="en-US" i="1" dirty="0"/>
              <a:t>housekeeping genes</a:t>
            </a:r>
            <a:r>
              <a:rPr lang="en-US" dirty="0"/>
              <a:t>).</a:t>
            </a:r>
            <a:r>
              <a:rPr lang="en-GB" dirty="0"/>
              <a:t> </a:t>
            </a:r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857</Words>
  <Application>Microsoft Office PowerPoint</Application>
  <PresentationFormat>Widescreen</PresentationFormat>
  <Paragraphs>74</Paragraphs>
  <Slides>22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Tahoma</vt:lpstr>
      <vt:lpstr>Office Theme</vt:lpstr>
      <vt:lpstr>REGULATION OF GENE EXPRESSION </vt:lpstr>
      <vt:lpstr>Contents:</vt:lpstr>
      <vt:lpstr>GENE EXPRESSION </vt:lpstr>
      <vt:lpstr>REGULATION OF GENE EXPRESSION </vt:lpstr>
      <vt:lpstr>PowerPoint Presentation</vt:lpstr>
      <vt:lpstr>WHY REGULATING THE GENE EXPRESSION?</vt:lpstr>
      <vt:lpstr>CIS-ACTING ELEMENTS VS TRANS-ACTING MOLECULES</vt:lpstr>
      <vt:lpstr>PowerPoint Presentation</vt:lpstr>
      <vt:lpstr>CONSTITUTIVE VS INDUCIBLE GENES:</vt:lpstr>
      <vt:lpstr>PowerPoint Presentation</vt:lpstr>
      <vt:lpstr>TYPES OF GENE REGULATION</vt:lpstr>
      <vt:lpstr>REGULATION OF GENE EXPRESSION IN PROKARYOTES</vt:lpstr>
      <vt:lpstr>LACTOSE OPERON OR LAC OPERON</vt:lpstr>
      <vt:lpstr>STRUCTURE OF THE LAC OPERON</vt:lpstr>
      <vt:lpstr>PowerPoint Presentation</vt:lpstr>
      <vt:lpstr>REGULATION OF THE LAC OPERON </vt:lpstr>
      <vt:lpstr>PowerPoint Presentation</vt:lpstr>
      <vt:lpstr>PowerPoint Presentation</vt:lpstr>
      <vt:lpstr>REGULATION OF LAC OPERON</vt:lpstr>
      <vt:lpstr>PowerPoint Presentation</vt:lpstr>
      <vt:lpstr>When glucose is present &amp; lactose is absent: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REGULATION OF GENE EXPRESSION </dc:title>
  <dc:creator>Dina Ibrahim</dc:creator>
  <cp:lastModifiedBy>Dina Ibrahim</cp:lastModifiedBy>
  <cp:revision>1</cp:revision>
  <dcterms:created xsi:type="dcterms:W3CDTF">2023-12-06T15:57:51Z</dcterms:created>
  <dcterms:modified xsi:type="dcterms:W3CDTF">2023-12-06T22:47:40Z</dcterms:modified>
</cp:coreProperties>
</file>